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59" r:id="rId3"/>
    <p:sldId id="300" r:id="rId4"/>
    <p:sldId id="275" r:id="rId5"/>
    <p:sldId id="301" r:id="rId6"/>
    <p:sldId id="299" r:id="rId7"/>
    <p:sldId id="302" r:id="rId8"/>
    <p:sldId id="297" r:id="rId9"/>
    <p:sldId id="279" r:id="rId10"/>
    <p:sldId id="278" r:id="rId11"/>
    <p:sldId id="276" r:id="rId12"/>
    <p:sldId id="277" r:id="rId13"/>
    <p:sldId id="303" r:id="rId14"/>
    <p:sldId id="280" r:id="rId15"/>
    <p:sldId id="283" r:id="rId16"/>
    <p:sldId id="282" r:id="rId17"/>
    <p:sldId id="286" r:id="rId18"/>
    <p:sldId id="285" r:id="rId19"/>
    <p:sldId id="287" r:id="rId20"/>
    <p:sldId id="288" r:id="rId21"/>
    <p:sldId id="289" r:id="rId22"/>
    <p:sldId id="291" r:id="rId23"/>
    <p:sldId id="292" r:id="rId24"/>
    <p:sldId id="293" r:id="rId25"/>
    <p:sldId id="304" r:id="rId26"/>
    <p:sldId id="294" r:id="rId27"/>
    <p:sldId id="295" r:id="rId28"/>
    <p:sldId id="296" r:id="rId29"/>
    <p:sldId id="30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BA422-5256-442B-B86D-0498CC7E7E8A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BCA75-F686-4E1A-9BD8-0BBDE0151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952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Norbert / Amy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BCA75-F686-4E1A-9BD8-0BBDE015109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9791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BCA75-F686-4E1A-9BD8-0BBDE015109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245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Ann / Ruth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BCA75-F686-4E1A-9BD8-0BBDE015109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4025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Mike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BCA75-F686-4E1A-9BD8-0BBDE015109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3542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Ann / Ruth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BCA75-F686-4E1A-9BD8-0BBDE015109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9960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BCA75-F686-4E1A-9BD8-0BBDE015109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60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BCA75-F686-4E1A-9BD8-0BBDE015109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276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Patty</a:t>
            </a:r>
          </a:p>
          <a:p>
            <a:r>
              <a:rPr lang="en-US" dirty="0" smtClean="0"/>
              <a:t>Focus on rooms – not staff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BCA75-F686-4E1A-9BD8-0BBDE015109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99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BCA75-F686-4E1A-9BD8-0BBDE015109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507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BCA75-F686-4E1A-9BD8-0BBDE015109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74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BCA75-F686-4E1A-9BD8-0BBDE015109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113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BCA75-F686-4E1A-9BD8-0BBDE015109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384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Jim / Ruth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BCA75-F686-4E1A-9BD8-0BBDE015109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1512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Brian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BCA75-F686-4E1A-9BD8-0BBDE015109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597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5C25F-4667-4B00-8F5C-93B104FB8B1D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202FD-B8E1-4215-8A10-AC666DAF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33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5C25F-4667-4B00-8F5C-93B104FB8B1D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202FD-B8E1-4215-8A10-AC666DAF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21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5C25F-4667-4B00-8F5C-93B104FB8B1D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202FD-B8E1-4215-8A10-AC666DAF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06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5C25F-4667-4B00-8F5C-93B104FB8B1D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202FD-B8E1-4215-8A10-AC666DAF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53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5C25F-4667-4B00-8F5C-93B104FB8B1D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202FD-B8E1-4215-8A10-AC666DAF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5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5C25F-4667-4B00-8F5C-93B104FB8B1D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202FD-B8E1-4215-8A10-AC666DAF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327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5C25F-4667-4B00-8F5C-93B104FB8B1D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202FD-B8E1-4215-8A10-AC666DAF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98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5C25F-4667-4B00-8F5C-93B104FB8B1D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202FD-B8E1-4215-8A10-AC666DAF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220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5C25F-4667-4B00-8F5C-93B104FB8B1D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202FD-B8E1-4215-8A10-AC666DAF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382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5C25F-4667-4B00-8F5C-93B104FB8B1D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202FD-B8E1-4215-8A10-AC666DAF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693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5C25F-4667-4B00-8F5C-93B104FB8B1D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202FD-B8E1-4215-8A10-AC666DAF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235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5C25F-4667-4B00-8F5C-93B104FB8B1D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202FD-B8E1-4215-8A10-AC666DAF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43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" name="TextBox 5"/>
          <p:cNvSpPr txBox="1"/>
          <p:nvPr/>
        </p:nvSpPr>
        <p:spPr>
          <a:xfrm>
            <a:off x="1855694" y="2319278"/>
            <a:ext cx="66787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Proposed Merge of SSELC and WAEC</a:t>
            </a:r>
          </a:p>
          <a:p>
            <a:pPr algn="ctr"/>
            <a:r>
              <a:rPr lang="en-US" sz="6000" b="1" dirty="0" smtClean="0"/>
              <a:t>2013-14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34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1524000" y="1555376"/>
            <a:ext cx="7315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Title I Program</a:t>
            </a:r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0" y="2743200"/>
            <a:ext cx="7010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SSELC currently has two Title I teachers</a:t>
            </a:r>
          </a:p>
          <a:p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WAEC currently has three Title I teachers</a:t>
            </a:r>
          </a:p>
          <a:p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Regardless of whether the merge occurs or not, there will likely be four Title I teachers assigned to the Central Attendance Area in 13-14 due to expected cuts in Title I funding</a:t>
            </a:r>
          </a:p>
          <a:p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The proposed plan includes four rooms for Title I support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5646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1550894" y="1143000"/>
            <a:ext cx="7315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Special Education Program</a:t>
            </a:r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3462278"/>
            <a:ext cx="7543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The proposed plan assumes the reassignment of emotional support and autistic support programs to YEMS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This plan to move these programs is recommended whether SSELC merges with WAEC or not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This plan includes two life skills classrooms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This plan includes five learning support classrooms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This plan includes a therapy room for OT / PT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This plan includes a speech / language therapy room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597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1524000" y="1555376"/>
            <a:ext cx="7315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Specials</a:t>
            </a:r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0" y="2858631"/>
            <a:ext cx="7086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The proposed plan would necessitate 37 regular education  sections of specials time needed for physical education, music, art and library.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There is time in each of the rooms for 40 sections of specials instruction.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Life skills would add two sections to make the total 39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7686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1524000" y="1555376"/>
            <a:ext cx="7315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Gym</a:t>
            </a:r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67818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The gym is designed to have two classes operational at one time.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At this time, we do not foresee a need to separate the space and run two classes simultaneously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The stage area of the gymnasium is also designed as a classroom space.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Instrumental instruction currently takes place on the stage, and this plan would continue this use of the space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54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1524000" y="1537855"/>
            <a:ext cx="7315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Library</a:t>
            </a:r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00200" y="3124200"/>
            <a:ext cx="7239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Story time area within the library will be ideal for K-1 instruction</a:t>
            </a:r>
          </a:p>
          <a:p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Library at WAEC has the capacity to hold SSELC collection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40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1524000" y="1555376"/>
            <a:ext cx="7315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Art</a:t>
            </a:r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52600" y="2848038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This plan allows WAEC to retain a dedicated art room outfitted with a kiln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4007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1524000" y="1555376"/>
            <a:ext cx="7315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Music</a:t>
            </a:r>
          </a:p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24000" y="2848038"/>
            <a:ext cx="7162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This plan allows WAEC to retain a dedicated </a:t>
            </a:r>
            <a:r>
              <a:rPr lang="en-US" sz="2000" dirty="0" smtClean="0"/>
              <a:t>music room for vocal and general music instruction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3456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1524000" y="1555376"/>
            <a:ext cx="7315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Lunch</a:t>
            </a:r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0" y="2667000"/>
            <a:ext cx="701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000" dirty="0" smtClean="0"/>
              <a:t>WAEC currently runs four lunches and would continue to run four lunches in the proposed plan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 smtClean="0"/>
              <a:t>WAEC currently operates these four lunches with five grade levels – splitting grade levels for lunch is feasible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0723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1524000" y="1555376"/>
            <a:ext cx="7315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Technology</a:t>
            </a:r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53988" y="3104817"/>
            <a:ext cx="6934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000" dirty="0" smtClean="0"/>
              <a:t>Current computer labs @ WAEC would remain labs in proposed plan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 smtClean="0"/>
              <a:t>Viable computers from SSELC will be moved to WAEC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 err="1" smtClean="0"/>
              <a:t>SMARTBoards</a:t>
            </a:r>
            <a:r>
              <a:rPr lang="en-US" sz="2000" dirty="0" smtClean="0"/>
              <a:t> from SSELC will be moved to WAEC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0653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1524000" y="1555376"/>
            <a:ext cx="7315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Large Group Instruction Area</a:t>
            </a:r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00200" y="3683168"/>
            <a:ext cx="716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000" dirty="0" smtClean="0"/>
              <a:t>Large group instruction area is open in the proposed plan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 smtClean="0"/>
              <a:t>This area gives the plan a tremendous amount of flexibility in planning programs and additional needs for space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6804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1855694" y="2319278"/>
            <a:ext cx="66787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SSELC Enrollment    2012-13</a:t>
            </a:r>
          </a:p>
          <a:p>
            <a:pPr algn="ctr"/>
            <a:r>
              <a:rPr lang="en-US" sz="6000" b="1" dirty="0" smtClean="0"/>
              <a:t>Grades K-1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1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1524000" y="1555376"/>
            <a:ext cx="7315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Playground</a:t>
            </a:r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88141" y="3159948"/>
            <a:ext cx="7315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000" dirty="0" smtClean="0"/>
              <a:t>If the Board decides to move forward on the SSELC / WAEC merge, principals will begin to work with PTO on movement of SSELC playground to WAEC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 smtClean="0"/>
              <a:t>Support from Buildings &amp; Grounds will be needed to assist in preparing the space.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582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1524000" y="1555376"/>
            <a:ext cx="7315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Parking</a:t>
            </a:r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0" y="2590800"/>
            <a:ext cx="731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Adequate parking is available for staff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Events at WAEC are planned by grade level in order to manage parent parking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Overflow parking is available @ WAHS and WCCC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Sometimes buses are used to shuttle parents to / from the WCCC parking lot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5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1524000" y="1524000"/>
            <a:ext cx="7315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Traffic</a:t>
            </a:r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0" y="2590800"/>
            <a:ext cx="7162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Improvements to the traffic flow at WAEC need to be made regardless of whether this merge occurs or not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Parent drop-off and pick-up needs to be restructured and communicated with parents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Staffing needs to be addressed to help enforce appropriate drop-off and pick-up procedures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37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1524000" y="1524000"/>
            <a:ext cx="7315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Transition Activities</a:t>
            </a:r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0" y="2743200"/>
            <a:ext cx="7315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Kindergarten visitation will be scheduled during the day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First grade visitation will be scheduled during the day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Pre-schools will be invited to visit during the day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Meet your teacher night will be scheduled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PTO is planning to host a meeting to function as a Q&amp;A for parents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SSELC staff will be invited to an orientation of the WAEC facility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Individual IEPs will drive the transition process for special education students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02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1524000" y="1524000"/>
            <a:ext cx="7315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Will This Have an Impact on Activities Scheduled at WAEC Over the Summer?</a:t>
            </a:r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739991"/>
            <a:ext cx="6781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Summer Music School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Extended School Year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21st Century Tutoring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School Based Behavioral Health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Summer Lunch Program</a:t>
            </a:r>
          </a:p>
        </p:txBody>
      </p:sp>
    </p:spTree>
    <p:extLst>
      <p:ext uri="{BB962C8B-B14F-4D97-AF65-F5344CB8AC3E}">
        <p14:creationId xmlns:p14="http://schemas.microsoft.com/office/powerpoint/2010/main" val="216358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1524000" y="1524000"/>
            <a:ext cx="7315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Teacher Comments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44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26</a:t>
            </a:fld>
            <a:endParaRPr 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1524000" y="1524000"/>
            <a:ext cx="7315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Timeline Considerations</a:t>
            </a:r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429000"/>
            <a:ext cx="7162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The vote to close can occur at this point, as prerequisite mandated actions pertaining to hearings have taken place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Employees must receive written notice at least 60 days prior to the date on which the next school term commences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PDE must be notified of the closing date prior to the closing date and after 60 day notices have been sent – this should be sent no later than August 1st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18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27</a:t>
            </a:fld>
            <a:endParaRPr 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1524000" y="1524000"/>
            <a:ext cx="7315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Initial Savings Projections</a:t>
            </a:r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56657" y="3962400"/>
            <a:ext cx="7010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At one point the Superintendent presented an estimated savings of $800,000 – why is it less?</a:t>
            </a:r>
          </a:p>
          <a:p>
            <a:endParaRPr lang="en-US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Some classroom teacher savings were realized in 12-13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Some aide savings were realized in 12-13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8477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28</a:t>
            </a:fld>
            <a:endParaRPr 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1524000" y="1295400"/>
            <a:ext cx="7315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Current Proposed Savings</a:t>
            </a:r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200400"/>
            <a:ext cx="6934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Current savings can be calculated at approximately $500,000 if South Street Early Learning Center is closed and Warren Area Elementary Center becomes K-5.  Savings would be realized in the following areas: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Administration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Teaching staff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Aides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Secretaries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Custodians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Utilities &amp; Maintenance</a:t>
            </a:r>
          </a:p>
        </p:txBody>
      </p:sp>
    </p:spTree>
    <p:extLst>
      <p:ext uri="{BB962C8B-B14F-4D97-AF65-F5344CB8AC3E}">
        <p14:creationId xmlns:p14="http://schemas.microsoft.com/office/powerpoint/2010/main" val="278050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1524000" y="1524000"/>
            <a:ext cx="7315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Additional Benefits</a:t>
            </a:r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0" y="2590800"/>
            <a:ext cx="7162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Primary grades together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Intermediate grades together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Acceleration opportunities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Greater convenience for parents with multiple children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PTO activities will be easier to manage and plan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Cross grade-level interactions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71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761694"/>
              </p:ext>
            </p:extLst>
          </p:nvPr>
        </p:nvGraphicFramePr>
        <p:xfrm>
          <a:off x="2057400" y="3352800"/>
          <a:ext cx="6096000" cy="13817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GRADE  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 ENROLLMENT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 SECTIONS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AVERAGE CLASS</a:t>
                      </a:r>
                      <a:r>
                        <a:rPr lang="en-US" baseline="0" dirty="0" smtClean="0"/>
                        <a:t> SIZE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50894" y="1524000"/>
            <a:ext cx="731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SSELC Enrollment           </a:t>
            </a:r>
          </a:p>
          <a:p>
            <a:pPr algn="ctr"/>
            <a:r>
              <a:rPr lang="en-US" sz="2000" b="1" dirty="0" smtClean="0"/>
              <a:t>2012-13</a:t>
            </a:r>
          </a:p>
          <a:p>
            <a:pPr algn="ctr"/>
            <a:r>
              <a:rPr lang="en-US" sz="2000" b="1" dirty="0" smtClean="0"/>
              <a:t>Grades K-1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7260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1447800" y="2166878"/>
            <a:ext cx="7315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WAEC Enrollment     2012-13</a:t>
            </a:r>
          </a:p>
          <a:p>
            <a:pPr algn="ctr"/>
            <a:r>
              <a:rPr lang="en-US" sz="6000" b="1" dirty="0" smtClean="0"/>
              <a:t>Grades 2-6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96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059583"/>
              </p:ext>
            </p:extLst>
          </p:nvPr>
        </p:nvGraphicFramePr>
        <p:xfrm>
          <a:off x="2057400" y="2943860"/>
          <a:ext cx="6096000" cy="24942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GRADE  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 ENROLLMENT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 SECTIONS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AVERAGE CLASS</a:t>
                      </a:r>
                      <a:r>
                        <a:rPr lang="en-US" baseline="0" dirty="0" smtClean="0"/>
                        <a:t> SIZE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50894" y="1524000"/>
            <a:ext cx="731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WAEC Enrollment     </a:t>
            </a:r>
          </a:p>
          <a:p>
            <a:pPr algn="ctr"/>
            <a:r>
              <a:rPr lang="en-US" sz="2000" b="1" dirty="0" smtClean="0"/>
              <a:t>2012-13</a:t>
            </a:r>
          </a:p>
          <a:p>
            <a:pPr algn="ctr"/>
            <a:r>
              <a:rPr lang="en-US" sz="2000" b="1" dirty="0" smtClean="0"/>
              <a:t>Grades 2-6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9267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1447800" y="1929348"/>
            <a:ext cx="7315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Proposed               WAEC Enrollment     2013-14</a:t>
            </a:r>
          </a:p>
          <a:p>
            <a:pPr algn="ctr"/>
            <a:r>
              <a:rPr lang="en-US" sz="6000" b="1" dirty="0" smtClean="0"/>
              <a:t>Grades K-5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8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18272"/>
              </p:ext>
            </p:extLst>
          </p:nvPr>
        </p:nvGraphicFramePr>
        <p:xfrm>
          <a:off x="1981200" y="2697480"/>
          <a:ext cx="6096000" cy="28651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914400"/>
                <a:gridCol w="1600200"/>
                <a:gridCol w="1295400"/>
                <a:gridCol w="228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GRADE  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PROPOSED ENROLLMENT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PROPOSED SECTIONS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PROPOSED AVERAGE CLASS</a:t>
                      </a:r>
                      <a:r>
                        <a:rPr lang="en-US" baseline="0" dirty="0" smtClean="0"/>
                        <a:t> SIZE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145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590800" y="12954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/>
              <a:t>Proposed               </a:t>
            </a:r>
            <a:endParaRPr lang="en-US" b="1" dirty="0" smtClean="0"/>
          </a:p>
          <a:p>
            <a:pPr algn="ctr"/>
            <a:r>
              <a:rPr lang="en-US" b="1" dirty="0" smtClean="0"/>
              <a:t>WAEC </a:t>
            </a:r>
            <a:r>
              <a:rPr lang="en-US" b="1" dirty="0"/>
              <a:t>Enrollment    </a:t>
            </a:r>
            <a:endParaRPr lang="en-US" b="1" dirty="0" smtClean="0"/>
          </a:p>
          <a:p>
            <a:pPr algn="ctr"/>
            <a:r>
              <a:rPr lang="en-US" b="1" dirty="0" smtClean="0"/>
              <a:t> 2013-14</a:t>
            </a:r>
            <a:endParaRPr lang="en-US" b="1" dirty="0"/>
          </a:p>
          <a:p>
            <a:pPr algn="ctr"/>
            <a:r>
              <a:rPr lang="en-US" b="1" dirty="0"/>
              <a:t>Grades K-5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07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09800"/>
            <a:ext cx="7429500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046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1524000"/>
            <a:ext cx="1143000" cy="5334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524000" y="0"/>
            <a:ext cx="7620000" cy="990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17" descr="wcLogo_wT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97557CA-0D5B-4C34-BB25-CD3C94BBC1EF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1524000" y="1555376"/>
            <a:ext cx="7315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Capacity of WAEC</a:t>
            </a:r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2848038"/>
            <a:ext cx="72390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WTW Architects were asked to review occupancy for WAEC</a:t>
            </a:r>
          </a:p>
          <a:p>
            <a:r>
              <a:rPr lang="en-US" sz="2000" dirty="0" smtClean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Using IEBC (International Existing Building Code) </a:t>
            </a:r>
          </a:p>
          <a:p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Examination of </a:t>
            </a:r>
            <a:r>
              <a:rPr lang="en-US" sz="2000" dirty="0"/>
              <a:t>the existing floor plan to determine if the increase of student population was possible without endangering the health, safety, and welfare of the student </a:t>
            </a:r>
            <a:r>
              <a:rPr lang="en-US" sz="2000" dirty="0" smtClean="0"/>
              <a:t>population has been completed</a:t>
            </a:r>
          </a:p>
          <a:p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WAEC meets and exceeds Code at a capacity of 998 students – at this point, an enrollment of 924 is anticipated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45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2709</TotalTime>
  <Words>1079</Words>
  <Application>Microsoft Office PowerPoint</Application>
  <PresentationFormat>On-screen Show (4:3)</PresentationFormat>
  <Paragraphs>241</Paragraphs>
  <Slides>29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Warren County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Stewart, Amy</dc:creator>
  <cp:lastModifiedBy>Huck, Ruth</cp:lastModifiedBy>
  <cp:revision>43</cp:revision>
  <dcterms:created xsi:type="dcterms:W3CDTF">2013-01-14T18:50:00Z</dcterms:created>
  <dcterms:modified xsi:type="dcterms:W3CDTF">2013-03-05T19:18:51Z</dcterms:modified>
</cp:coreProperties>
</file>