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8D3F5C5-14A9-4AED-BD0A-09C3DA8613B0}" type="datetimeFigureOut">
              <a:rPr lang="en-US" smtClean="0"/>
              <a:t>2/18/2015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125E2AE-2085-44E7-817E-48478FC85CFA}"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D3F5C5-14A9-4AED-BD0A-09C3DA8613B0}"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5E2AE-2085-44E7-817E-48478FC85CF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D3F5C5-14A9-4AED-BD0A-09C3DA8613B0}"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5E2AE-2085-44E7-817E-48478FC85CF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D3F5C5-14A9-4AED-BD0A-09C3DA8613B0}"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5E2AE-2085-44E7-817E-48478FC85CF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8D3F5C5-14A9-4AED-BD0A-09C3DA8613B0}"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125E2AE-2085-44E7-817E-48478FC85CF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D3F5C5-14A9-4AED-BD0A-09C3DA8613B0}" type="datetimeFigureOut">
              <a:rPr lang="en-US" smtClean="0"/>
              <a:t>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25E2AE-2085-44E7-817E-48478FC85CF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8D3F5C5-14A9-4AED-BD0A-09C3DA8613B0}" type="datetimeFigureOut">
              <a:rPr lang="en-US" smtClean="0"/>
              <a:t>2/18/2015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25E2AE-2085-44E7-817E-48478FC85CF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D3F5C5-14A9-4AED-BD0A-09C3DA8613B0}" type="datetimeFigureOut">
              <a:rPr lang="en-US" smtClean="0"/>
              <a:t>2/18/2015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25E2AE-2085-44E7-817E-48478FC85CF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D3F5C5-14A9-4AED-BD0A-09C3DA8613B0}" type="datetimeFigureOut">
              <a:rPr lang="en-US" smtClean="0"/>
              <a:t>2/18/2015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25E2AE-2085-44E7-817E-48478FC85CF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D3F5C5-14A9-4AED-BD0A-09C3DA8613B0}" type="datetimeFigureOut">
              <a:rPr lang="en-US" smtClean="0"/>
              <a:t>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25E2AE-2085-44E7-817E-48478FC85CF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D3F5C5-14A9-4AED-BD0A-09C3DA8613B0}" type="datetimeFigureOut">
              <a:rPr lang="en-US" smtClean="0"/>
              <a:t>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25E2AE-2085-44E7-817E-48478FC85CF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8D3F5C5-14A9-4AED-BD0A-09C3DA8613B0}" type="datetimeFigureOut">
              <a:rPr lang="en-US" smtClean="0"/>
              <a:t>2/18/2015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25E2AE-2085-44E7-817E-48478FC85CF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Highly Gifted Pilot </a:t>
            </a:r>
            <a:br>
              <a:rPr lang="en-US" dirty="0" smtClean="0"/>
            </a:br>
            <a:r>
              <a:rPr lang="en-US" dirty="0" smtClean="0"/>
              <a:t>2014-15</a:t>
            </a:r>
            <a:endParaRPr lang="en-US" dirty="0"/>
          </a:p>
        </p:txBody>
      </p:sp>
      <p:sp>
        <p:nvSpPr>
          <p:cNvPr id="3" name="Subtitle 2"/>
          <p:cNvSpPr>
            <a:spLocks noGrp="1"/>
          </p:cNvSpPr>
          <p:nvPr>
            <p:ph type="subTitle" idx="1"/>
          </p:nvPr>
        </p:nvSpPr>
        <p:spPr/>
        <p:txBody>
          <a:bodyPr/>
          <a:lstStyle/>
          <a:p>
            <a:r>
              <a:rPr lang="en-US" dirty="0" smtClean="0"/>
              <a:t>Mid-Year Review</a:t>
            </a:r>
          </a:p>
          <a:p>
            <a:endParaRPr lang="en-US" dirty="0"/>
          </a:p>
        </p:txBody>
      </p:sp>
    </p:spTree>
    <p:extLst>
      <p:ext uri="{BB962C8B-B14F-4D97-AF65-F5344CB8AC3E}">
        <p14:creationId xmlns:p14="http://schemas.microsoft.com/office/powerpoint/2010/main" val="3748904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sp>
        <p:nvSpPr>
          <p:cNvPr id="3" name="Content Placeholder 2"/>
          <p:cNvSpPr>
            <a:spLocks noGrp="1"/>
          </p:cNvSpPr>
          <p:nvPr>
            <p:ph idx="1"/>
          </p:nvPr>
        </p:nvSpPr>
        <p:spPr>
          <a:xfrm>
            <a:off x="457200" y="1600200"/>
            <a:ext cx="8229600" cy="3276600"/>
          </a:xfrm>
        </p:spPr>
        <p:txBody>
          <a:bodyPr>
            <a:normAutofit fontScale="92500" lnSpcReduction="20000"/>
          </a:bodyPr>
          <a:lstStyle/>
          <a:p>
            <a:r>
              <a:rPr lang="en-US" dirty="0" smtClean="0"/>
              <a:t>Scholastic Reading Inventory (SRI)</a:t>
            </a:r>
          </a:p>
          <a:p>
            <a:pPr lvl="1"/>
            <a:r>
              <a:rPr lang="en-US" dirty="0" err="1" smtClean="0"/>
              <a:t>Lexile</a:t>
            </a:r>
            <a:r>
              <a:rPr lang="en-US" dirty="0" smtClean="0"/>
              <a:t> – 15% overall gain from the beginning of the year </a:t>
            </a:r>
          </a:p>
          <a:p>
            <a:pPr lvl="1"/>
            <a:r>
              <a:rPr lang="en-US" dirty="0" smtClean="0"/>
              <a:t>The </a:t>
            </a:r>
            <a:r>
              <a:rPr lang="en-US" dirty="0"/>
              <a:t>scale ranges from 0 – 1400. </a:t>
            </a:r>
            <a:endParaRPr lang="en-US" dirty="0" smtClean="0"/>
          </a:p>
          <a:p>
            <a:pPr lvl="1"/>
            <a:r>
              <a:rPr lang="en-US" dirty="0" smtClean="0"/>
              <a:t>The </a:t>
            </a:r>
            <a:r>
              <a:rPr lang="en-US" dirty="0"/>
              <a:t>pilot students’ </a:t>
            </a:r>
            <a:r>
              <a:rPr lang="en-US" dirty="0" err="1"/>
              <a:t>Lexiles</a:t>
            </a:r>
            <a:r>
              <a:rPr lang="en-US" dirty="0"/>
              <a:t> ranged from 665L – 1340L (average 1006) at the beginning of the school year. </a:t>
            </a:r>
          </a:p>
          <a:p>
            <a:pPr lvl="1"/>
            <a:r>
              <a:rPr lang="en-US" dirty="0"/>
              <a:t>The pilot students’ </a:t>
            </a:r>
            <a:r>
              <a:rPr lang="en-US" dirty="0" err="1"/>
              <a:t>Lexiles</a:t>
            </a:r>
            <a:r>
              <a:rPr lang="en-US" dirty="0"/>
              <a:t> currently range from 737L – 1398L (average 1148) at the end of the first semester. </a:t>
            </a:r>
            <a:endParaRPr lang="en-US" dirty="0" smtClean="0"/>
          </a:p>
          <a:p>
            <a:pPr lvl="1"/>
            <a:r>
              <a:rPr lang="en-US" dirty="0" smtClean="0"/>
              <a:t>8 students reading at a post secondary level</a:t>
            </a:r>
          </a:p>
          <a:p>
            <a:pPr lvl="1"/>
            <a:r>
              <a:rPr lang="en-US" dirty="0"/>
              <a:t>The table below shows Spring  </a:t>
            </a:r>
            <a:r>
              <a:rPr lang="en-US" dirty="0" err="1"/>
              <a:t>Lexile</a:t>
            </a:r>
            <a:r>
              <a:rPr lang="en-US" dirty="0"/>
              <a:t> norms for each grade level</a:t>
            </a:r>
            <a:r>
              <a:rPr lang="en-US" dirty="0" smtClean="0"/>
              <a:t>.</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000154399"/>
              </p:ext>
            </p:extLst>
          </p:nvPr>
        </p:nvGraphicFramePr>
        <p:xfrm>
          <a:off x="1524000" y="5029200"/>
          <a:ext cx="6096000" cy="1447799"/>
        </p:xfrm>
        <a:graphic>
          <a:graphicData uri="http://schemas.openxmlformats.org/drawingml/2006/table">
            <a:tbl>
              <a:tblPr firstRow="1" firstCol="1" bandRow="1">
                <a:tableStyleId>{F5AB1C69-6EDB-4FF4-983F-18BD219EF322}</a:tableStyleId>
              </a:tblPr>
              <a:tblGrid>
                <a:gridCol w="914400"/>
                <a:gridCol w="1112520"/>
                <a:gridCol w="937260"/>
                <a:gridCol w="998220"/>
                <a:gridCol w="1104900"/>
                <a:gridCol w="1028700"/>
              </a:tblGrid>
              <a:tr h="400307">
                <a:tc>
                  <a:txBody>
                    <a:bodyPr/>
                    <a:lstStyle/>
                    <a:p>
                      <a:pPr marL="0" marR="0" algn="ctr">
                        <a:lnSpc>
                          <a:spcPct val="115000"/>
                        </a:lnSpc>
                        <a:spcBef>
                          <a:spcPts val="0"/>
                        </a:spcBef>
                        <a:spcAft>
                          <a:spcPts val="0"/>
                        </a:spcAft>
                      </a:pPr>
                      <a:r>
                        <a:rPr lang="en-US" sz="1100" dirty="0">
                          <a:solidFill>
                            <a:schemeClr val="bg1"/>
                          </a:solidFill>
                          <a:effectLst/>
                        </a:rPr>
                        <a:t>Grade 1</a:t>
                      </a:r>
                      <a:endParaRPr lang="en-US" sz="1100" dirty="0">
                        <a:solidFill>
                          <a:schemeClr val="bg1"/>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chemeClr val="bg1"/>
                          </a:solidFill>
                          <a:effectLst/>
                        </a:rPr>
                        <a:t>Grade 2</a:t>
                      </a:r>
                      <a:endParaRPr lang="en-US" sz="1100" dirty="0">
                        <a:solidFill>
                          <a:schemeClr val="bg1"/>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chemeClr val="bg1"/>
                          </a:solidFill>
                          <a:effectLst/>
                        </a:rPr>
                        <a:t>Grade 3</a:t>
                      </a:r>
                      <a:endParaRPr lang="en-US" sz="1100" dirty="0">
                        <a:solidFill>
                          <a:schemeClr val="bg1"/>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chemeClr val="bg1"/>
                          </a:solidFill>
                          <a:effectLst/>
                        </a:rPr>
                        <a:t>Grade 4</a:t>
                      </a:r>
                      <a:endParaRPr lang="en-US" sz="1100" dirty="0">
                        <a:solidFill>
                          <a:schemeClr val="bg1"/>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chemeClr val="bg1"/>
                          </a:solidFill>
                          <a:effectLst/>
                        </a:rPr>
                        <a:t>Grade 5</a:t>
                      </a:r>
                      <a:endParaRPr lang="en-US" sz="1100" dirty="0">
                        <a:solidFill>
                          <a:schemeClr val="bg1"/>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chemeClr val="bg1"/>
                          </a:solidFill>
                          <a:effectLst/>
                        </a:rPr>
                        <a:t>Grade 6</a:t>
                      </a:r>
                      <a:endParaRPr lang="en-US" sz="1100" dirty="0">
                        <a:solidFill>
                          <a:schemeClr val="bg1"/>
                        </a:solidFill>
                        <a:effectLst/>
                        <a:latin typeface="Calibri"/>
                        <a:ea typeface="Calibri"/>
                        <a:cs typeface="Times New Roman"/>
                      </a:endParaRPr>
                    </a:p>
                  </a:txBody>
                  <a:tcPr marL="68580" marR="68580" marT="0" marB="0" anchor="ctr"/>
                </a:tc>
              </a:tr>
              <a:tr h="349164">
                <a:tc>
                  <a:txBody>
                    <a:bodyPr/>
                    <a:lstStyle/>
                    <a:p>
                      <a:pPr marL="0" marR="0" algn="ctr">
                        <a:lnSpc>
                          <a:spcPct val="115000"/>
                        </a:lnSpc>
                        <a:spcBef>
                          <a:spcPts val="0"/>
                        </a:spcBef>
                        <a:spcAft>
                          <a:spcPts val="0"/>
                        </a:spcAft>
                      </a:pPr>
                      <a:r>
                        <a:rPr lang="en-US" sz="1100" dirty="0" smtClean="0">
                          <a:solidFill>
                            <a:schemeClr val="bg1"/>
                          </a:solidFill>
                          <a:effectLst/>
                        </a:rPr>
                        <a:t>150L</a:t>
                      </a:r>
                      <a:endParaRPr lang="en-US" sz="1100" dirty="0">
                        <a:effectLst/>
                        <a:latin typeface="Calibri"/>
                        <a:ea typeface="Calibri"/>
                        <a:cs typeface="Times New Roman"/>
                      </a:endParaRPr>
                    </a:p>
                  </a:txBody>
                  <a:tcPr marL="68580" marR="68580" marT="0" marB="0" anchor="ctr">
                    <a:solidFill>
                      <a:schemeClr val="tx1"/>
                    </a:solidFill>
                  </a:tcPr>
                </a:tc>
                <a:tc>
                  <a:txBody>
                    <a:bodyPr/>
                    <a:lstStyle/>
                    <a:p>
                      <a:pPr marL="0" marR="0" algn="ctr">
                        <a:lnSpc>
                          <a:spcPct val="115000"/>
                        </a:lnSpc>
                        <a:spcBef>
                          <a:spcPts val="0"/>
                        </a:spcBef>
                        <a:spcAft>
                          <a:spcPts val="0"/>
                        </a:spcAft>
                      </a:pPr>
                      <a:r>
                        <a:rPr lang="en-US" sz="1100" dirty="0">
                          <a:effectLst/>
                        </a:rPr>
                        <a:t>475L</a:t>
                      </a:r>
                      <a:endParaRPr lang="en-US" sz="1100" dirty="0">
                        <a:effectLst/>
                        <a:latin typeface="Calibri"/>
                        <a:ea typeface="Calibri"/>
                        <a:cs typeface="Times New Roman"/>
                      </a:endParaRPr>
                    </a:p>
                  </a:txBody>
                  <a:tcPr marL="68580" marR="68580" marT="0" marB="0" anchor="ctr">
                    <a:solidFill>
                      <a:schemeClr val="tx1"/>
                    </a:solidFill>
                  </a:tcPr>
                </a:tc>
                <a:tc>
                  <a:txBody>
                    <a:bodyPr/>
                    <a:lstStyle/>
                    <a:p>
                      <a:pPr marL="0" marR="0" algn="ctr">
                        <a:lnSpc>
                          <a:spcPct val="115000"/>
                        </a:lnSpc>
                        <a:spcBef>
                          <a:spcPts val="0"/>
                        </a:spcBef>
                        <a:spcAft>
                          <a:spcPts val="0"/>
                        </a:spcAft>
                      </a:pPr>
                      <a:r>
                        <a:rPr lang="en-US" sz="1100" dirty="0">
                          <a:effectLst/>
                        </a:rPr>
                        <a:t>590L</a:t>
                      </a:r>
                      <a:endParaRPr lang="en-US" sz="1100" dirty="0">
                        <a:effectLst/>
                        <a:latin typeface="Calibri"/>
                        <a:ea typeface="Calibri"/>
                        <a:cs typeface="Times New Roman"/>
                      </a:endParaRPr>
                    </a:p>
                  </a:txBody>
                  <a:tcPr marL="68580" marR="68580" marT="0" marB="0" anchor="ctr">
                    <a:solidFill>
                      <a:schemeClr val="tx1"/>
                    </a:solidFill>
                  </a:tcPr>
                </a:tc>
                <a:tc>
                  <a:txBody>
                    <a:bodyPr/>
                    <a:lstStyle/>
                    <a:p>
                      <a:pPr marL="0" marR="0" algn="ctr">
                        <a:lnSpc>
                          <a:spcPct val="115000"/>
                        </a:lnSpc>
                        <a:spcBef>
                          <a:spcPts val="0"/>
                        </a:spcBef>
                        <a:spcAft>
                          <a:spcPts val="0"/>
                        </a:spcAft>
                      </a:pPr>
                      <a:r>
                        <a:rPr lang="en-US" sz="1100" dirty="0">
                          <a:effectLst/>
                        </a:rPr>
                        <a:t>700L</a:t>
                      </a:r>
                      <a:endParaRPr lang="en-US" sz="1100" dirty="0">
                        <a:effectLst/>
                        <a:latin typeface="Calibri"/>
                        <a:ea typeface="Calibri"/>
                        <a:cs typeface="Times New Roman"/>
                      </a:endParaRPr>
                    </a:p>
                  </a:txBody>
                  <a:tcPr marL="68580" marR="68580" marT="0" marB="0" anchor="ctr">
                    <a:solidFill>
                      <a:schemeClr val="tx1"/>
                    </a:solidFill>
                  </a:tcPr>
                </a:tc>
                <a:tc>
                  <a:txBody>
                    <a:bodyPr/>
                    <a:lstStyle/>
                    <a:p>
                      <a:pPr marL="0" marR="0" algn="ctr">
                        <a:lnSpc>
                          <a:spcPct val="115000"/>
                        </a:lnSpc>
                        <a:spcBef>
                          <a:spcPts val="0"/>
                        </a:spcBef>
                        <a:spcAft>
                          <a:spcPts val="0"/>
                        </a:spcAft>
                      </a:pPr>
                      <a:r>
                        <a:rPr lang="en-US" sz="1100" dirty="0">
                          <a:effectLst/>
                        </a:rPr>
                        <a:t>810L</a:t>
                      </a:r>
                      <a:endParaRPr lang="en-US" sz="1100" dirty="0">
                        <a:effectLst/>
                        <a:latin typeface="Calibri"/>
                        <a:ea typeface="Calibri"/>
                        <a:cs typeface="Times New Roman"/>
                      </a:endParaRPr>
                    </a:p>
                  </a:txBody>
                  <a:tcPr marL="68580" marR="68580" marT="0" marB="0" anchor="ctr">
                    <a:solidFill>
                      <a:schemeClr val="tx1"/>
                    </a:solidFill>
                  </a:tcPr>
                </a:tc>
                <a:tc>
                  <a:txBody>
                    <a:bodyPr/>
                    <a:lstStyle/>
                    <a:p>
                      <a:pPr marL="0" marR="0" algn="ctr">
                        <a:lnSpc>
                          <a:spcPct val="115000"/>
                        </a:lnSpc>
                        <a:spcBef>
                          <a:spcPts val="0"/>
                        </a:spcBef>
                        <a:spcAft>
                          <a:spcPts val="0"/>
                        </a:spcAft>
                      </a:pPr>
                      <a:r>
                        <a:rPr lang="en-US" sz="1100" dirty="0">
                          <a:effectLst/>
                        </a:rPr>
                        <a:t>880L</a:t>
                      </a:r>
                      <a:endParaRPr lang="en-US" sz="1100" dirty="0">
                        <a:effectLst/>
                        <a:latin typeface="Calibri"/>
                        <a:ea typeface="Calibri"/>
                        <a:cs typeface="Times New Roman"/>
                      </a:endParaRPr>
                    </a:p>
                  </a:txBody>
                  <a:tcPr marL="68580" marR="68580" marT="0" marB="0" anchor="ctr">
                    <a:solidFill>
                      <a:schemeClr val="tx1"/>
                    </a:solidFill>
                  </a:tcPr>
                </a:tc>
              </a:tr>
              <a:tr h="349164">
                <a:tc>
                  <a:txBody>
                    <a:bodyPr/>
                    <a:lstStyle/>
                    <a:p>
                      <a:pPr marL="0" marR="0" algn="ctr">
                        <a:lnSpc>
                          <a:spcPct val="115000"/>
                        </a:lnSpc>
                        <a:spcBef>
                          <a:spcPts val="0"/>
                        </a:spcBef>
                        <a:spcAft>
                          <a:spcPts val="0"/>
                        </a:spcAft>
                      </a:pPr>
                      <a:r>
                        <a:rPr lang="en-US" sz="1100" dirty="0">
                          <a:solidFill>
                            <a:schemeClr val="bg1"/>
                          </a:solidFill>
                          <a:effectLst/>
                        </a:rPr>
                        <a:t>Grade 7</a:t>
                      </a:r>
                      <a:endParaRPr lang="en-US" sz="1100" dirty="0">
                        <a:solidFill>
                          <a:schemeClr val="bg1"/>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solidFill>
                            <a:schemeClr val="bg1"/>
                          </a:solidFill>
                          <a:effectLst/>
                        </a:rPr>
                        <a:t>Grade 8</a:t>
                      </a:r>
                      <a:endParaRPr lang="en-US" sz="1100" dirty="0">
                        <a:solidFill>
                          <a:schemeClr val="bg1"/>
                        </a:solidFill>
                        <a:effectLst/>
                        <a:latin typeface="Calibri"/>
                        <a:ea typeface="Calibri"/>
                        <a:cs typeface="Times New Roman"/>
                      </a:endParaRPr>
                    </a:p>
                  </a:txBody>
                  <a:tcPr marL="68580" marR="68580" marT="0" marB="0" anchor="ctr">
                    <a:solidFill>
                      <a:schemeClr val="accent3">
                        <a:lumMod val="60000"/>
                        <a:lumOff val="40000"/>
                      </a:schemeClr>
                    </a:solidFill>
                  </a:tcPr>
                </a:tc>
                <a:tc>
                  <a:txBody>
                    <a:bodyPr/>
                    <a:lstStyle/>
                    <a:p>
                      <a:pPr marL="0" marR="0" algn="ctr">
                        <a:lnSpc>
                          <a:spcPct val="115000"/>
                        </a:lnSpc>
                        <a:spcBef>
                          <a:spcPts val="0"/>
                        </a:spcBef>
                        <a:spcAft>
                          <a:spcPts val="0"/>
                        </a:spcAft>
                      </a:pPr>
                      <a:r>
                        <a:rPr lang="en-US" sz="1100" dirty="0">
                          <a:solidFill>
                            <a:schemeClr val="bg1"/>
                          </a:solidFill>
                          <a:effectLst/>
                        </a:rPr>
                        <a:t>Grade 9</a:t>
                      </a:r>
                      <a:endParaRPr lang="en-US" sz="1100" dirty="0">
                        <a:solidFill>
                          <a:schemeClr val="bg1"/>
                        </a:solidFill>
                        <a:effectLst/>
                        <a:latin typeface="Calibri"/>
                        <a:ea typeface="Calibri"/>
                        <a:cs typeface="Times New Roman"/>
                      </a:endParaRPr>
                    </a:p>
                  </a:txBody>
                  <a:tcPr marL="68580" marR="68580" marT="0" marB="0" anchor="ctr">
                    <a:solidFill>
                      <a:schemeClr val="accent3">
                        <a:lumMod val="60000"/>
                        <a:lumOff val="40000"/>
                      </a:schemeClr>
                    </a:solidFill>
                  </a:tcPr>
                </a:tc>
                <a:tc>
                  <a:txBody>
                    <a:bodyPr/>
                    <a:lstStyle/>
                    <a:p>
                      <a:pPr marL="0" marR="0" algn="ctr">
                        <a:lnSpc>
                          <a:spcPct val="115000"/>
                        </a:lnSpc>
                        <a:spcBef>
                          <a:spcPts val="0"/>
                        </a:spcBef>
                        <a:spcAft>
                          <a:spcPts val="0"/>
                        </a:spcAft>
                      </a:pPr>
                      <a:r>
                        <a:rPr lang="en-US" sz="1100" dirty="0">
                          <a:solidFill>
                            <a:schemeClr val="bg1"/>
                          </a:solidFill>
                          <a:effectLst/>
                        </a:rPr>
                        <a:t>Grade 10</a:t>
                      </a:r>
                      <a:endParaRPr lang="en-US" sz="1100" dirty="0">
                        <a:solidFill>
                          <a:schemeClr val="bg1"/>
                        </a:solidFill>
                        <a:effectLst/>
                        <a:latin typeface="Calibri"/>
                        <a:ea typeface="Calibri"/>
                        <a:cs typeface="Times New Roman"/>
                      </a:endParaRPr>
                    </a:p>
                  </a:txBody>
                  <a:tcPr marL="68580" marR="68580" marT="0" marB="0" anchor="ctr">
                    <a:solidFill>
                      <a:schemeClr val="accent3">
                        <a:lumMod val="60000"/>
                        <a:lumOff val="40000"/>
                      </a:schemeClr>
                    </a:solidFill>
                  </a:tcPr>
                </a:tc>
                <a:tc>
                  <a:txBody>
                    <a:bodyPr/>
                    <a:lstStyle/>
                    <a:p>
                      <a:pPr marL="0" marR="0" algn="ctr">
                        <a:lnSpc>
                          <a:spcPct val="115000"/>
                        </a:lnSpc>
                        <a:spcBef>
                          <a:spcPts val="0"/>
                        </a:spcBef>
                        <a:spcAft>
                          <a:spcPts val="0"/>
                        </a:spcAft>
                      </a:pPr>
                      <a:r>
                        <a:rPr lang="en-US" sz="1100" dirty="0">
                          <a:solidFill>
                            <a:schemeClr val="bg1"/>
                          </a:solidFill>
                          <a:effectLst/>
                        </a:rPr>
                        <a:t>Grade 11</a:t>
                      </a:r>
                      <a:endParaRPr lang="en-US" sz="1100" dirty="0">
                        <a:solidFill>
                          <a:schemeClr val="bg1"/>
                        </a:solidFill>
                        <a:effectLst/>
                        <a:latin typeface="Calibri"/>
                        <a:ea typeface="Calibri"/>
                        <a:cs typeface="Times New Roman"/>
                      </a:endParaRPr>
                    </a:p>
                  </a:txBody>
                  <a:tcPr marL="68580" marR="68580" marT="0" marB="0" anchor="ctr">
                    <a:solidFill>
                      <a:schemeClr val="accent3">
                        <a:lumMod val="60000"/>
                        <a:lumOff val="40000"/>
                      </a:schemeClr>
                    </a:solidFill>
                  </a:tcPr>
                </a:tc>
                <a:tc>
                  <a:txBody>
                    <a:bodyPr/>
                    <a:lstStyle/>
                    <a:p>
                      <a:pPr marL="0" marR="0" algn="ctr">
                        <a:lnSpc>
                          <a:spcPct val="115000"/>
                        </a:lnSpc>
                        <a:spcBef>
                          <a:spcPts val="0"/>
                        </a:spcBef>
                        <a:spcAft>
                          <a:spcPts val="0"/>
                        </a:spcAft>
                      </a:pPr>
                      <a:r>
                        <a:rPr lang="en-US" sz="1100" dirty="0">
                          <a:solidFill>
                            <a:schemeClr val="bg1"/>
                          </a:solidFill>
                          <a:effectLst/>
                        </a:rPr>
                        <a:t>Grade 12</a:t>
                      </a:r>
                      <a:endParaRPr lang="en-US" sz="1100" dirty="0">
                        <a:solidFill>
                          <a:schemeClr val="bg1"/>
                        </a:solidFill>
                        <a:effectLst/>
                        <a:latin typeface="Calibri"/>
                        <a:ea typeface="Calibri"/>
                        <a:cs typeface="Times New Roman"/>
                      </a:endParaRPr>
                    </a:p>
                  </a:txBody>
                  <a:tcPr marL="68580" marR="68580" marT="0" marB="0" anchor="ctr">
                    <a:solidFill>
                      <a:schemeClr val="accent3">
                        <a:lumMod val="60000"/>
                        <a:lumOff val="40000"/>
                      </a:schemeClr>
                    </a:solidFill>
                  </a:tcPr>
                </a:tc>
              </a:tr>
              <a:tr h="349164">
                <a:tc>
                  <a:txBody>
                    <a:bodyPr/>
                    <a:lstStyle/>
                    <a:p>
                      <a:pPr marL="0" marR="0" algn="ctr">
                        <a:lnSpc>
                          <a:spcPct val="115000"/>
                        </a:lnSpc>
                        <a:spcBef>
                          <a:spcPts val="0"/>
                        </a:spcBef>
                        <a:spcAft>
                          <a:spcPts val="0"/>
                        </a:spcAft>
                      </a:pPr>
                      <a:r>
                        <a:rPr lang="en-US" sz="1100" dirty="0" smtClean="0">
                          <a:solidFill>
                            <a:schemeClr val="bg1"/>
                          </a:solidFill>
                          <a:effectLst/>
                        </a:rPr>
                        <a:t>955L</a:t>
                      </a:r>
                      <a:endParaRPr lang="en-US" sz="1100" dirty="0">
                        <a:solidFill>
                          <a:schemeClr val="bg1"/>
                        </a:solidFill>
                        <a:effectLst/>
                        <a:latin typeface="Calibri"/>
                        <a:ea typeface="Calibri"/>
                        <a:cs typeface="Times New Roman"/>
                      </a:endParaRPr>
                    </a:p>
                  </a:txBody>
                  <a:tcPr marL="68580" marR="68580" marT="0" marB="0" anchor="ctr">
                    <a:solidFill>
                      <a:schemeClr val="tx1"/>
                    </a:solidFill>
                  </a:tcPr>
                </a:tc>
                <a:tc>
                  <a:txBody>
                    <a:bodyPr/>
                    <a:lstStyle/>
                    <a:p>
                      <a:pPr marL="0" marR="0" algn="ctr">
                        <a:lnSpc>
                          <a:spcPct val="115000"/>
                        </a:lnSpc>
                        <a:spcBef>
                          <a:spcPts val="0"/>
                        </a:spcBef>
                        <a:spcAft>
                          <a:spcPts val="0"/>
                        </a:spcAft>
                      </a:pPr>
                      <a:r>
                        <a:rPr lang="en-US" sz="1100" dirty="0">
                          <a:effectLst/>
                        </a:rPr>
                        <a:t>1000L</a:t>
                      </a:r>
                      <a:endParaRPr lang="en-US" sz="1100" dirty="0">
                        <a:effectLst/>
                        <a:latin typeface="Calibri"/>
                        <a:ea typeface="Calibri"/>
                        <a:cs typeface="Times New Roman"/>
                      </a:endParaRPr>
                    </a:p>
                  </a:txBody>
                  <a:tcPr marL="68580" marR="68580" marT="0" marB="0" anchor="ctr">
                    <a:solidFill>
                      <a:schemeClr val="tx1"/>
                    </a:solidFill>
                  </a:tcPr>
                </a:tc>
                <a:tc>
                  <a:txBody>
                    <a:bodyPr/>
                    <a:lstStyle/>
                    <a:p>
                      <a:pPr marL="0" marR="0" algn="ctr">
                        <a:lnSpc>
                          <a:spcPct val="115000"/>
                        </a:lnSpc>
                        <a:spcBef>
                          <a:spcPts val="0"/>
                        </a:spcBef>
                        <a:spcAft>
                          <a:spcPts val="0"/>
                        </a:spcAft>
                      </a:pPr>
                      <a:r>
                        <a:rPr lang="en-US" sz="1100" dirty="0">
                          <a:effectLst/>
                        </a:rPr>
                        <a:t>1045L</a:t>
                      </a:r>
                      <a:endParaRPr lang="en-US" sz="1100" dirty="0">
                        <a:effectLst/>
                        <a:latin typeface="Calibri"/>
                        <a:ea typeface="Calibri"/>
                        <a:cs typeface="Times New Roman"/>
                      </a:endParaRPr>
                    </a:p>
                  </a:txBody>
                  <a:tcPr marL="68580" marR="68580" marT="0" marB="0" anchor="ctr">
                    <a:solidFill>
                      <a:schemeClr val="tx1"/>
                    </a:solidFill>
                  </a:tcPr>
                </a:tc>
                <a:tc>
                  <a:txBody>
                    <a:bodyPr/>
                    <a:lstStyle/>
                    <a:p>
                      <a:pPr marL="0" marR="0" algn="ctr">
                        <a:lnSpc>
                          <a:spcPct val="115000"/>
                        </a:lnSpc>
                        <a:spcBef>
                          <a:spcPts val="0"/>
                        </a:spcBef>
                        <a:spcAft>
                          <a:spcPts val="0"/>
                        </a:spcAft>
                      </a:pPr>
                      <a:r>
                        <a:rPr lang="en-US" sz="1100" dirty="0">
                          <a:effectLst/>
                        </a:rPr>
                        <a:t>1080L</a:t>
                      </a:r>
                      <a:endParaRPr lang="en-US" sz="1100" dirty="0">
                        <a:effectLst/>
                        <a:latin typeface="Calibri"/>
                        <a:ea typeface="Calibri"/>
                        <a:cs typeface="Times New Roman"/>
                      </a:endParaRPr>
                    </a:p>
                  </a:txBody>
                  <a:tcPr marL="68580" marR="68580" marT="0" marB="0" anchor="ctr">
                    <a:solidFill>
                      <a:schemeClr val="tx1"/>
                    </a:solidFill>
                  </a:tcPr>
                </a:tc>
                <a:tc>
                  <a:txBody>
                    <a:bodyPr/>
                    <a:lstStyle/>
                    <a:p>
                      <a:pPr marL="0" marR="0" algn="ctr">
                        <a:lnSpc>
                          <a:spcPct val="115000"/>
                        </a:lnSpc>
                        <a:spcBef>
                          <a:spcPts val="0"/>
                        </a:spcBef>
                        <a:spcAft>
                          <a:spcPts val="0"/>
                        </a:spcAft>
                      </a:pPr>
                      <a:r>
                        <a:rPr lang="en-US" sz="1100" dirty="0" smtClean="0">
                          <a:effectLst/>
                        </a:rPr>
                        <a:t>1090L</a:t>
                      </a:r>
                      <a:endParaRPr lang="en-US" sz="1100" dirty="0">
                        <a:effectLst/>
                        <a:latin typeface="Calibri"/>
                        <a:ea typeface="Calibri"/>
                        <a:cs typeface="Times New Roman"/>
                      </a:endParaRPr>
                    </a:p>
                  </a:txBody>
                  <a:tcPr marL="68580" marR="68580" marT="0" marB="0" anchor="ctr">
                    <a:solidFill>
                      <a:schemeClr val="tx1"/>
                    </a:solidFill>
                  </a:tcPr>
                </a:tc>
                <a:tc>
                  <a:txBody>
                    <a:bodyPr/>
                    <a:lstStyle/>
                    <a:p>
                      <a:pPr marL="0" marR="0" algn="ctr">
                        <a:lnSpc>
                          <a:spcPct val="115000"/>
                        </a:lnSpc>
                        <a:spcBef>
                          <a:spcPts val="0"/>
                        </a:spcBef>
                        <a:spcAft>
                          <a:spcPts val="0"/>
                        </a:spcAft>
                      </a:pPr>
                      <a:r>
                        <a:rPr lang="en-US" sz="1100" dirty="0">
                          <a:effectLst/>
                        </a:rPr>
                        <a:t>1100L</a:t>
                      </a:r>
                      <a:endParaRPr lang="en-US" sz="1100" dirty="0">
                        <a:effectLst/>
                        <a:latin typeface="Calibri"/>
                        <a:ea typeface="Calibri"/>
                        <a:cs typeface="Times New Roman"/>
                      </a:endParaRPr>
                    </a:p>
                  </a:txBody>
                  <a:tcPr marL="68580" marR="68580" marT="0" marB="0" anchor="ctr">
                    <a:solidFill>
                      <a:schemeClr val="tx1"/>
                    </a:solidFill>
                  </a:tcPr>
                </a:tc>
              </a:tr>
            </a:tbl>
          </a:graphicData>
        </a:graphic>
      </p:graphicFrame>
    </p:spTree>
    <p:extLst>
      <p:ext uri="{BB962C8B-B14F-4D97-AF65-F5344CB8AC3E}">
        <p14:creationId xmlns:p14="http://schemas.microsoft.com/office/powerpoint/2010/main" val="4017222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sp>
        <p:nvSpPr>
          <p:cNvPr id="3" name="Content Placeholder 2"/>
          <p:cNvSpPr>
            <a:spLocks noGrp="1"/>
          </p:cNvSpPr>
          <p:nvPr>
            <p:ph idx="1"/>
          </p:nvPr>
        </p:nvSpPr>
        <p:spPr/>
        <p:txBody>
          <a:bodyPr/>
          <a:lstStyle/>
          <a:p>
            <a:r>
              <a:rPr lang="en-US" dirty="0" smtClean="0"/>
              <a:t>Study Island</a:t>
            </a:r>
          </a:p>
          <a:p>
            <a:pPr lvl="1"/>
            <a:r>
              <a:rPr lang="en-US" dirty="0" smtClean="0"/>
              <a:t>Benchmark Assessment used to gauge mastery of grade level content area, coupled with teacher assessments</a:t>
            </a:r>
          </a:p>
          <a:p>
            <a:pPr lvl="1"/>
            <a:r>
              <a:rPr lang="en-US" dirty="0" smtClean="0"/>
              <a:t>Students on average are mastering one grade level  in a semester in ELA </a:t>
            </a:r>
          </a:p>
          <a:p>
            <a:pPr lvl="1"/>
            <a:r>
              <a:rPr lang="en-US" dirty="0" smtClean="0"/>
              <a:t>Gaps in delivery of the Math curriculum </a:t>
            </a:r>
            <a:endParaRPr lang="en-US" dirty="0"/>
          </a:p>
        </p:txBody>
      </p:sp>
    </p:spTree>
    <p:extLst>
      <p:ext uri="{BB962C8B-B14F-4D97-AF65-F5344CB8AC3E}">
        <p14:creationId xmlns:p14="http://schemas.microsoft.com/office/powerpoint/2010/main" val="3713045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Parent Feedback</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Majority of the parents felt the students were</a:t>
            </a:r>
            <a:r>
              <a:rPr lang="en-US" dirty="0"/>
              <a:t> </a:t>
            </a:r>
            <a:r>
              <a:rPr lang="en-US" dirty="0" smtClean="0"/>
              <a:t>more engaged and challenged than the previous year.  </a:t>
            </a:r>
          </a:p>
          <a:p>
            <a:r>
              <a:rPr lang="en-US" dirty="0" smtClean="0"/>
              <a:t>Parent Comments:</a:t>
            </a:r>
          </a:p>
          <a:p>
            <a:pPr lvl="1"/>
            <a:r>
              <a:rPr lang="en-US" dirty="0" smtClean="0"/>
              <a:t>“When we ask our child about his day this year, he has much more to share with us.  In prior years, he would not have much to say and aside form his LEC day, he did not get excited about school.  He has grown and benefitted from this program not only academically, but socially as well.”</a:t>
            </a:r>
          </a:p>
          <a:p>
            <a:pPr lvl="1"/>
            <a:r>
              <a:rPr lang="en-US" dirty="0" smtClean="0"/>
              <a:t>“My son says he has to work much harder this year, but he gets to do much more fun things.”</a:t>
            </a:r>
          </a:p>
          <a:p>
            <a:pPr lvl="1"/>
            <a:r>
              <a:rPr lang="en-US" dirty="0" smtClean="0"/>
              <a:t>My son has expressed that he really likes going to the pilot program.  He likes the smaller class size as well as the fact of not going over the same lessons for  a month,  He enjoys the speed of the pilot.”</a:t>
            </a:r>
          </a:p>
        </p:txBody>
      </p:sp>
    </p:spTree>
    <p:extLst>
      <p:ext uri="{BB962C8B-B14F-4D97-AF65-F5344CB8AC3E}">
        <p14:creationId xmlns:p14="http://schemas.microsoft.com/office/powerpoint/2010/main" val="2592723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smtClean="0"/>
              <a:t>Math Compacting</a:t>
            </a:r>
          </a:p>
          <a:p>
            <a:r>
              <a:rPr lang="en-US" dirty="0" smtClean="0"/>
              <a:t>LEC Offerings (Arts)</a:t>
            </a:r>
          </a:p>
          <a:p>
            <a:r>
              <a:rPr lang="en-US" dirty="0" smtClean="0"/>
              <a:t>Communication</a:t>
            </a:r>
          </a:p>
          <a:p>
            <a:pPr lvl="1"/>
            <a:r>
              <a:rPr lang="en-US" dirty="0" smtClean="0"/>
              <a:t>Home – school</a:t>
            </a:r>
          </a:p>
          <a:p>
            <a:pPr lvl="1"/>
            <a:r>
              <a:rPr lang="en-US" dirty="0" smtClean="0"/>
              <a:t>Teacher- Parent</a:t>
            </a:r>
          </a:p>
          <a:p>
            <a:pPr marL="585216" lvl="1" indent="0">
              <a:buNone/>
            </a:pPr>
            <a:endParaRPr lang="en-US" dirty="0" smtClean="0"/>
          </a:p>
          <a:p>
            <a:endParaRPr lang="en-US" dirty="0"/>
          </a:p>
        </p:txBody>
      </p:sp>
    </p:spTree>
    <p:extLst>
      <p:ext uri="{BB962C8B-B14F-4D97-AF65-F5344CB8AC3E}">
        <p14:creationId xmlns:p14="http://schemas.microsoft.com/office/powerpoint/2010/main" val="14461897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1709</TotalTime>
  <Words>340</Words>
  <Application>Microsoft Office PowerPoint</Application>
  <PresentationFormat>On-screen Show (4:3)</PresentationFormat>
  <Paragraphs>51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Apex</vt:lpstr>
      <vt:lpstr>Highly Gifted Pilot  2014-15</vt:lpstr>
      <vt:lpstr>Data</vt:lpstr>
      <vt:lpstr>Data</vt:lpstr>
      <vt:lpstr>Positive Parent Feedback</vt:lpstr>
      <vt:lpstr>Challenges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Highly Gifted Pilot  2014-15</dc:title>
  <dc:creator>Weber, Misty D.</dc:creator>
  <cp:lastModifiedBy>admin</cp:lastModifiedBy>
  <cp:revision>10</cp:revision>
  <cp:lastPrinted>2015-02-18T17:49:07Z</cp:lastPrinted>
  <dcterms:created xsi:type="dcterms:W3CDTF">2015-02-17T14:09:57Z</dcterms:created>
  <dcterms:modified xsi:type="dcterms:W3CDTF">2015-02-18T20:47:10Z</dcterms:modified>
</cp:coreProperties>
</file>