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60" r:id="rId5"/>
    <p:sldId id="261" r:id="rId6"/>
    <p:sldId id="266" r:id="rId7"/>
    <p:sldId id="262" r:id="rId8"/>
    <p:sldId id="263" r:id="rId9"/>
    <p:sldId id="264" r:id="rId10"/>
    <p:sldId id="259" r:id="rId11"/>
    <p:sldId id="265" r:id="rId12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330" autoAdjust="0"/>
  </p:normalViewPr>
  <p:slideViewPr>
    <p:cSldViewPr snapToGrid="0">
      <p:cViewPr varScale="1">
        <p:scale>
          <a:sx n="91" d="100"/>
          <a:sy n="91" d="100"/>
        </p:scale>
        <p:origin x="21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nDiskSecureAccess\HAWLEY%20P\KIN%20Community%20Fund\KIN%20Purchase%20&amp;%20Expense%20Recor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nDiskSecureAccess\HAWLEY%20P\KIN%20Community%20Fund\KIN%20Purchase%20&amp;%20Expense%20Recor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anDiskSecureAccess\HAWLEY%20P\KIN%20Community%20Fund\KIN%20Purchase%20&amp;%20Expense%20Recor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('1819 KIN REQUESTS'!$D$3:$K$3,'1819 KIN REQUESTS'!$M$3:$R$3,'1819 KIN REQUESTS'!$T$3:$W$3,'1819 KIN REQUESTS'!$AA$3:$AG$3)</c:f>
              <c:strCache>
                <c:ptCount val="25"/>
                <c:pt idx="0">
                  <c:v>Hygiene Products</c:v>
                </c:pt>
                <c:pt idx="1">
                  <c:v>Jeans</c:v>
                </c:pt>
                <c:pt idx="2">
                  <c:v>Shorts</c:v>
                </c:pt>
                <c:pt idx="3">
                  <c:v>Shirt</c:v>
                </c:pt>
                <c:pt idx="4">
                  <c:v>Hoodie</c:v>
                </c:pt>
                <c:pt idx="5">
                  <c:v>Jacket</c:v>
                </c:pt>
                <c:pt idx="6">
                  <c:v>Hat</c:v>
                </c:pt>
                <c:pt idx="7">
                  <c:v>Gloves</c:v>
                </c:pt>
                <c:pt idx="8">
                  <c:v>Underwear </c:v>
                </c:pt>
                <c:pt idx="9">
                  <c:v>Socks</c:v>
                </c:pt>
                <c:pt idx="10">
                  <c:v>Bra</c:v>
                </c:pt>
                <c:pt idx="11">
                  <c:v>Shoes</c:v>
                </c:pt>
                <c:pt idx="12">
                  <c:v>Boots</c:v>
                </c:pt>
                <c:pt idx="13">
                  <c:v>Books</c:v>
                </c:pt>
                <c:pt idx="14">
                  <c:v>Girl Misc Items</c:v>
                </c:pt>
                <c:pt idx="15">
                  <c:v>Make-up </c:v>
                </c:pt>
                <c:pt idx="16">
                  <c:v>Arts &amp; Crafts</c:v>
                </c:pt>
                <c:pt idx="17">
                  <c:v>Games &amp; Toys</c:v>
                </c:pt>
                <c:pt idx="18">
                  <c:v>Blanket </c:v>
                </c:pt>
                <c:pt idx="19">
                  <c:v>sheets</c:v>
                </c:pt>
                <c:pt idx="20">
                  <c:v>Pillow</c:v>
                </c:pt>
                <c:pt idx="21">
                  <c:v>Backpack</c:v>
                </c:pt>
                <c:pt idx="22">
                  <c:v>Schools Supplies</c:v>
                </c:pt>
                <c:pt idx="23">
                  <c:v>Food</c:v>
                </c:pt>
                <c:pt idx="24">
                  <c:v>Misc</c:v>
                </c:pt>
              </c:strCache>
            </c:strRef>
          </c:cat>
          <c:val>
            <c:numRef>
              <c:f>('1819 KIN REQUESTS'!$D$141:$K$141,'1819 KIN REQUESTS'!$M$141:$R$141,'1819 KIN REQUESTS'!$T$141:$W$141,'1819 KIN REQUESTS'!$AA$141:$AG$141)</c:f>
              <c:numCache>
                <c:formatCode>General</c:formatCode>
                <c:ptCount val="25"/>
                <c:pt idx="0">
                  <c:v>86</c:v>
                </c:pt>
                <c:pt idx="1">
                  <c:v>103</c:v>
                </c:pt>
                <c:pt idx="2">
                  <c:v>6</c:v>
                </c:pt>
                <c:pt idx="3">
                  <c:v>104</c:v>
                </c:pt>
                <c:pt idx="4">
                  <c:v>73</c:v>
                </c:pt>
                <c:pt idx="5">
                  <c:v>37</c:v>
                </c:pt>
                <c:pt idx="6">
                  <c:v>7</c:v>
                </c:pt>
                <c:pt idx="7">
                  <c:v>10</c:v>
                </c:pt>
                <c:pt idx="8">
                  <c:v>64</c:v>
                </c:pt>
                <c:pt idx="9">
                  <c:v>72</c:v>
                </c:pt>
                <c:pt idx="10">
                  <c:v>2</c:v>
                </c:pt>
                <c:pt idx="11">
                  <c:v>102</c:v>
                </c:pt>
                <c:pt idx="12">
                  <c:v>23</c:v>
                </c:pt>
                <c:pt idx="13">
                  <c:v>1</c:v>
                </c:pt>
                <c:pt idx="14">
                  <c:v>5</c:v>
                </c:pt>
                <c:pt idx="15">
                  <c:v>1</c:v>
                </c:pt>
                <c:pt idx="16">
                  <c:v>6</c:v>
                </c:pt>
                <c:pt idx="17">
                  <c:v>13</c:v>
                </c:pt>
                <c:pt idx="18">
                  <c:v>7</c:v>
                </c:pt>
                <c:pt idx="19">
                  <c:v>2</c:v>
                </c:pt>
                <c:pt idx="20">
                  <c:v>6</c:v>
                </c:pt>
                <c:pt idx="21">
                  <c:v>41</c:v>
                </c:pt>
                <c:pt idx="22">
                  <c:v>41</c:v>
                </c:pt>
                <c:pt idx="23">
                  <c:v>3</c:v>
                </c:pt>
                <c:pt idx="2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C-45B5-BC9B-44D801A8D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8145904"/>
        <c:axId val="568146888"/>
      </c:barChart>
      <c:catAx>
        <c:axId val="5681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46888"/>
        <c:crosses val="autoZero"/>
        <c:auto val="1"/>
        <c:lblAlgn val="ctr"/>
        <c:lblOffset val="100"/>
        <c:noMultiLvlLbl val="0"/>
      </c:catAx>
      <c:valAx>
        <c:axId val="568146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 smtClean="0"/>
                  <a:t>Quantity</a:t>
                </a:r>
                <a:endParaRPr lang="en-US" sz="16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459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WCSD KIN Fund</a:t>
            </a:r>
          </a:p>
          <a:p>
            <a:pPr>
              <a:defRPr/>
            </a:pPr>
            <a:r>
              <a:rPr lang="en-US" dirty="0" smtClean="0"/>
              <a:t>2018-2019 </a:t>
            </a:r>
            <a:r>
              <a:rPr lang="en-US" dirty="0"/>
              <a:t>Summary (5/13/19)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'EOY data'!$C$2</c:f>
              <c:strCache>
                <c:ptCount val="1"/>
                <c:pt idx="0">
                  <c:v>Birth - 14 years old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00000"/>
                    <a:lumMod val="102000"/>
                  </a:schemeClr>
                </a:gs>
                <a:gs pos="50000">
                  <a:schemeClr val="accent2">
                    <a:shade val="100000"/>
                    <a:satMod val="103000"/>
                    <a:lumMod val="100000"/>
                  </a:schemeClr>
                </a:gs>
                <a:gs pos="100000">
                  <a:schemeClr val="accent2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'EOY data'!$A$5:$A$9</c:f>
              <c:strCache>
                <c:ptCount val="5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</c:strCache>
            </c:strRef>
          </c:cat>
          <c:val>
            <c:numRef>
              <c:f>'EOY data'!$C$5:$C$9</c:f>
              <c:numCache>
                <c:formatCode>General</c:formatCode>
                <c:ptCount val="5"/>
                <c:pt idx="0">
                  <c:v>71</c:v>
                </c:pt>
                <c:pt idx="1">
                  <c:v>30</c:v>
                </c:pt>
                <c:pt idx="2">
                  <c:v>66</c:v>
                </c:pt>
                <c:pt idx="3">
                  <c:v>80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8F-48BA-81FE-80DAFE5390E1}"/>
            </c:ext>
          </c:extLst>
        </c:ser>
        <c:ser>
          <c:idx val="2"/>
          <c:order val="2"/>
          <c:tx>
            <c:strRef>
              <c:f>'EOY data'!$E$2</c:f>
              <c:strCache>
                <c:ptCount val="1"/>
                <c:pt idx="0">
                  <c:v>≥15 years old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00000"/>
                    <a:lumMod val="102000"/>
                  </a:schemeClr>
                </a:gs>
                <a:gs pos="50000">
                  <a:schemeClr val="accent3">
                    <a:shade val="100000"/>
                    <a:satMod val="103000"/>
                    <a:lumMod val="100000"/>
                  </a:schemeClr>
                </a:gs>
                <a:gs pos="100000">
                  <a:schemeClr val="accent3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'EOY data'!$A$5:$A$9</c:f>
              <c:strCache>
                <c:ptCount val="5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</c:strCache>
            </c:strRef>
          </c:cat>
          <c:val>
            <c:numRef>
              <c:f>'EOY data'!$E$5:$E$9</c:f>
              <c:numCache>
                <c:formatCode>General</c:formatCode>
                <c:ptCount val="5"/>
                <c:pt idx="0">
                  <c:v>40</c:v>
                </c:pt>
                <c:pt idx="1">
                  <c:v>20</c:v>
                </c:pt>
                <c:pt idx="2">
                  <c:v>38</c:v>
                </c:pt>
                <c:pt idx="3">
                  <c:v>32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8F-48BA-81FE-80DAFE5390E1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00000"/>
                    <a:lumMod val="102000"/>
                  </a:schemeClr>
                </a:gs>
                <a:gs pos="50000">
                  <a:schemeClr val="accent4">
                    <a:shade val="100000"/>
                    <a:satMod val="103000"/>
                    <a:lumMod val="100000"/>
                  </a:schemeClr>
                </a:gs>
                <a:gs pos="100000">
                  <a:schemeClr val="accent4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'EOY data'!$A$5:$A$9</c:f>
              <c:strCache>
                <c:ptCount val="5"/>
                <c:pt idx="0">
                  <c:v>2014-2015</c:v>
                </c:pt>
                <c:pt idx="1">
                  <c:v>2015-2016</c:v>
                </c:pt>
                <c:pt idx="2">
                  <c:v>2016-2017</c:v>
                </c:pt>
                <c:pt idx="3">
                  <c:v>2017-2018</c:v>
                </c:pt>
                <c:pt idx="4">
                  <c:v>2018-2019</c:v>
                </c:pt>
              </c:strCache>
              <c:extLst xmlns:c15="http://schemas.microsoft.com/office/drawing/2012/chart"/>
            </c:strRef>
          </c:cat>
          <c:val>
            <c:numRef>
              <c:f>Sheet1!#REF!</c:f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D88F-48BA-81FE-80DAFE5390E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9896192"/>
        <c:axId val="829480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'EOY data'!$B$2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tint val="97000"/>
                          <a:satMod val="100000"/>
                          <a:lumMod val="102000"/>
                        </a:schemeClr>
                      </a:gs>
                      <a:gs pos="50000">
                        <a:schemeClr val="accent1">
                          <a:shade val="100000"/>
                          <a:satMod val="103000"/>
                          <a:lumMod val="100000"/>
                        </a:schemeClr>
                      </a:gs>
                      <a:gs pos="100000">
                        <a:schemeClr val="accent1">
                          <a:shade val="93000"/>
                          <a:satMod val="110000"/>
                          <a:lumMod val="99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8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'EOY data'!$A$5:$A$9</c15:sqref>
                        </c15:formulaRef>
                      </c:ext>
                    </c:extLst>
                    <c:strCache>
                      <c:ptCount val="5"/>
                      <c:pt idx="0">
                        <c:v>2014-2015</c:v>
                      </c:pt>
                      <c:pt idx="1">
                        <c:v>2015-2016</c:v>
                      </c:pt>
                      <c:pt idx="2">
                        <c:v>2016-2017</c:v>
                      </c:pt>
                      <c:pt idx="3">
                        <c:v>2017-2018</c:v>
                      </c:pt>
                      <c:pt idx="4">
                        <c:v>2018-2019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'EOY data'!$B$5:$B$8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D88F-48BA-81FE-80DAFE5390E1}"/>
                  </c:ext>
                </c:extLst>
              </c15:ser>
            </c15:filteredBarSeries>
          </c:ext>
        </c:extLst>
      </c:barChart>
      <c:catAx>
        <c:axId val="109896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948032"/>
        <c:crosses val="autoZero"/>
        <c:auto val="1"/>
        <c:lblAlgn val="ctr"/>
        <c:lblOffset val="100"/>
        <c:noMultiLvlLbl val="0"/>
      </c:catAx>
      <c:valAx>
        <c:axId val="8294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896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KIN Fund </a:t>
            </a:r>
            <a:r>
              <a:rPr lang="en-US" dirty="0" smtClean="0"/>
              <a:t>Expenditures</a:t>
            </a:r>
            <a:endParaRPr lang="en-US" dirty="0"/>
          </a:p>
        </c:rich>
      </c:tx>
      <c:layout>
        <c:manualLayout>
          <c:xMode val="edge"/>
          <c:yMode val="edge"/>
          <c:x val="0.61958538086872383"/>
          <c:y val="7.230293481116783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4619503812501565E-2"/>
          <c:w val="1"/>
          <c:h val="0.902462957594750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92-47CF-9B40-426D47F112C0}"/>
              </c:ext>
            </c:extLst>
          </c:dPt>
          <c:dPt>
            <c:idx val="1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182-44BB-95AC-93C484F42F5E}"/>
              </c:ext>
            </c:extLst>
          </c:dPt>
          <c:dPt>
            <c:idx val="2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92-47CF-9B40-426D47F112C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92-47CF-9B40-426D47F112C0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092-47CF-9B40-426D47F112C0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182-44BB-95AC-93C484F42F5E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092-47CF-9B40-426D47F112C0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7092-47CF-9B40-426D47F112C0}"/>
                </c:ext>
              </c:extLst>
            </c:dLbl>
            <c:spPr>
              <a:solidFill>
                <a:srgbClr val="FFFFFF">
                  <a:alpha val="90000"/>
                </a:srgbClr>
              </a:solidFill>
              <a:ln w="12700" cap="flat" cmpd="sng" algn="ctr">
                <a:solidFill>
                  <a:srgbClr val="9BAFB5"/>
                </a:solidFill>
                <a:round/>
              </a:ln>
              <a:effectLst>
                <a:outerShdw blurRad="50800" dist="38100" dir="2700000" algn="tl" rotWithShape="0">
                  <a:srgbClr val="9BAFB5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accent2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'EOY data'!$G$6:$G$9</c:f>
              <c:strCache>
                <c:ptCount val="4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</c:strCache>
            </c:strRef>
          </c:cat>
          <c:val>
            <c:numRef>
              <c:f>'EOY data'!$H$6:$H$9</c:f>
              <c:numCache>
                <c:formatCode>"$"#,##0.00_);[Red]\("$"#,##0.00\)</c:formatCode>
                <c:ptCount val="4"/>
                <c:pt idx="0">
                  <c:v>2040.5299999999997</c:v>
                </c:pt>
                <c:pt idx="1">
                  <c:v>7294.75</c:v>
                </c:pt>
                <c:pt idx="2">
                  <c:v>9494.1200000000008</c:v>
                </c:pt>
                <c:pt idx="3">
                  <c:v>12605.13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82-44BB-95AC-93C484F42F5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F915592-D382-45A4-9ADE-791F54F12D15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DACACDB-CE29-4F00-BDFF-CF31A8126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37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F94C188-778F-40B1-8101-B12B6761AECB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F7F2A41-D7ED-4792-86E2-990F602CD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1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916">
              <a:defRPr/>
            </a:pPr>
            <a:r>
              <a:rPr lang="en-US" dirty="0"/>
              <a:t>That is the fundamental purpose – our mission. Engaging in our mission will enable our community to focus on long-term solutions to promote the well-being of all our children, especially kids in need.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F2A41-D7ED-4792-86E2-990F602CD3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0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F2A41-D7ED-4792-86E2-990F602CD3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1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F2A41-D7ED-4792-86E2-990F602CD3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fowc.org/" TargetMode="External"/><Relationship Id="rId2" Type="http://schemas.openxmlformats.org/officeDocument/2006/relationships/hyperlink" Target="https://www.wcsdpa.org/Page/12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Kids in need community fund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 14, 2019 </a:t>
            </a:r>
          </a:p>
          <a:p>
            <a:r>
              <a:rPr lang="en-US" dirty="0" smtClean="0"/>
              <a:t>Warren County School District</a:t>
            </a:r>
          </a:p>
          <a:p>
            <a:r>
              <a:rPr lang="en-US" dirty="0" smtClean="0"/>
              <a:t>Dr. Patricia Hawley, Director of Pupil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58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CFWC Day of Giving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6345" y="2638044"/>
            <a:ext cx="9270124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WCSD in collaboration with the Community Foundation of Warren County is pleased to announce </a:t>
            </a:r>
            <a:r>
              <a:rPr lang="en-US" sz="2800" b="1" dirty="0"/>
              <a:t>May 22, 2019 Warren Gives</a:t>
            </a:r>
            <a:r>
              <a:rPr lang="en-US" sz="2800" dirty="0"/>
              <a:t> county-wide Day of </a:t>
            </a:r>
            <a:r>
              <a:rPr lang="en-US" sz="2800" dirty="0" smtClean="0"/>
              <a:t>Giving. 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This is an </a:t>
            </a:r>
            <a:r>
              <a:rPr lang="en-US" sz="2800" dirty="0"/>
              <a:t>opportunity to support </a:t>
            </a:r>
            <a:r>
              <a:rPr lang="en-US" sz="2800" dirty="0" smtClean="0"/>
              <a:t>the Kids </a:t>
            </a:r>
            <a:r>
              <a:rPr lang="en-US" sz="2800" dirty="0"/>
              <a:t>In Need Fund as well as other valuable charities in our community.</a:t>
            </a:r>
          </a:p>
        </p:txBody>
      </p:sp>
    </p:spTree>
    <p:extLst>
      <p:ext uri="{BB962C8B-B14F-4D97-AF65-F5344CB8AC3E}">
        <p14:creationId xmlns:p14="http://schemas.microsoft.com/office/powerpoint/2010/main" val="371034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781" y="2565855"/>
            <a:ext cx="8518438" cy="3101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Warren County School District, Office of Pupil Services</a:t>
            </a:r>
            <a:endParaRPr lang="en-US" sz="2800" dirty="0" smtClean="0">
              <a:hlinkClick r:id="rId2"/>
            </a:endParaRPr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www.wcsdpa.org/Page/122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Community Foundation of Warren County</a:t>
            </a: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http://cfowc.org/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628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 </a:t>
            </a:r>
            <a:r>
              <a:rPr lang="en-US" dirty="0" err="1" smtClean="0"/>
              <a:t>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i="1" dirty="0"/>
              <a:t>The Kids In Need </a:t>
            </a:r>
            <a:r>
              <a:rPr lang="en-US" sz="3200" i="1" dirty="0" smtClean="0"/>
              <a:t>Fund advocates </a:t>
            </a:r>
            <a:r>
              <a:rPr lang="en-US" sz="3200" i="1" dirty="0"/>
              <a:t>a vision – to </a:t>
            </a:r>
            <a:r>
              <a:rPr lang="en-US" sz="3200" i="1" dirty="0" smtClean="0"/>
              <a:t>ensure vulnerable </a:t>
            </a:r>
            <a:r>
              <a:rPr lang="en-US" sz="3200" i="1" dirty="0"/>
              <a:t>kids and </a:t>
            </a:r>
            <a:r>
              <a:rPr lang="en-US" sz="3200" i="1" dirty="0" smtClean="0"/>
              <a:t>families have </a:t>
            </a:r>
            <a:r>
              <a:rPr lang="en-US" sz="3200" i="1" dirty="0"/>
              <a:t>access to daily </a:t>
            </a:r>
            <a:r>
              <a:rPr lang="en-US" sz="3200" i="1" dirty="0" smtClean="0"/>
              <a:t>living needs </a:t>
            </a:r>
            <a:r>
              <a:rPr lang="en-US" sz="3200" i="1" dirty="0"/>
              <a:t>and the </a:t>
            </a:r>
            <a:r>
              <a:rPr lang="en-US" sz="3200" i="1" dirty="0" smtClean="0"/>
              <a:t>resources necessary </a:t>
            </a:r>
            <a:r>
              <a:rPr lang="en-US" sz="3200" i="1" dirty="0"/>
              <a:t>to promote </a:t>
            </a:r>
            <a:r>
              <a:rPr lang="en-US" sz="3200" i="1" dirty="0" smtClean="0"/>
              <a:t>the well-being </a:t>
            </a:r>
            <a:r>
              <a:rPr lang="en-US" sz="3200" i="1" dirty="0"/>
              <a:t>of children.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43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 </a:t>
            </a:r>
            <a:r>
              <a:rPr lang="en-US" dirty="0" err="1" smtClean="0"/>
              <a:t>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655" y="2638044"/>
            <a:ext cx="8860221" cy="3394894"/>
          </a:xfrm>
        </p:spPr>
        <p:txBody>
          <a:bodyPr>
            <a:noAutofit/>
          </a:bodyPr>
          <a:lstStyle/>
          <a:p>
            <a:r>
              <a:rPr lang="en-US" sz="2800" dirty="0"/>
              <a:t>The KIN Fund is designed to provide temporary supports and resources with the long-term goal of identifying and beginning to address barriers causing hardships for families in our community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KIN Fund emphasizes the importance of supporting kids in need within our community. </a:t>
            </a:r>
          </a:p>
        </p:txBody>
      </p:sp>
    </p:spTree>
    <p:extLst>
      <p:ext uri="{BB962C8B-B14F-4D97-AF65-F5344CB8AC3E}">
        <p14:creationId xmlns:p14="http://schemas.microsoft.com/office/powerpoint/2010/main" val="33606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Looking to make a difference in Warren County? One in every </a:t>
            </a:r>
            <a:r>
              <a:rPr lang="en-US" sz="3200" dirty="0" smtClean="0"/>
              <a:t>37 </a:t>
            </a:r>
            <a:r>
              <a:rPr lang="en-US" sz="3200" dirty="0"/>
              <a:t>students enrolled in WCSD suffers from homelessness &amp; 53% of students in the WCSD qualify for free/reduced lunch.</a:t>
            </a:r>
          </a:p>
        </p:txBody>
      </p:sp>
    </p:spTree>
    <p:extLst>
      <p:ext uri="{BB962C8B-B14F-4D97-AF65-F5344CB8AC3E}">
        <p14:creationId xmlns:p14="http://schemas.microsoft.com/office/powerpoint/2010/main" val="167372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5324" y="2638044"/>
            <a:ext cx="9259614" cy="3552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The KIN Community Fund has supported 135 children and their families’ members so far this.  </a:t>
            </a:r>
            <a:endParaRPr lang="en-US" sz="2800" dirty="0" smtClean="0"/>
          </a:p>
          <a:p>
            <a:pPr marL="914400"/>
            <a:r>
              <a:rPr lang="en-US" sz="2800" dirty="0" smtClean="0"/>
              <a:t>96 </a:t>
            </a:r>
            <a:r>
              <a:rPr lang="en-US" sz="2800" dirty="0"/>
              <a:t>were between the age of six-months through </a:t>
            </a:r>
            <a:r>
              <a:rPr lang="en-US" sz="2800" dirty="0" smtClean="0"/>
              <a:t>14,</a:t>
            </a:r>
          </a:p>
          <a:p>
            <a:pPr marL="914400"/>
            <a:r>
              <a:rPr lang="en-US" sz="2800" dirty="0"/>
              <a:t>3</a:t>
            </a:r>
            <a:r>
              <a:rPr lang="en-US" sz="2800" dirty="0" smtClean="0"/>
              <a:t>9 </a:t>
            </a:r>
            <a:r>
              <a:rPr lang="en-US" sz="2800" dirty="0"/>
              <a:t>were ≥ 15 years </a:t>
            </a:r>
            <a:r>
              <a:rPr lang="en-US" sz="2800" dirty="0" smtClean="0"/>
              <a:t>old, and</a:t>
            </a:r>
          </a:p>
          <a:p>
            <a:pPr marL="914400"/>
            <a:r>
              <a:rPr lang="en-US" sz="2800" dirty="0" smtClean="0"/>
              <a:t>11</a:t>
            </a:r>
            <a:r>
              <a:rPr lang="en-US" sz="2800" dirty="0"/>
              <a:t>% are identified as receiving McKinney-Vento services to support Youth Experiencing Homelessness. </a:t>
            </a:r>
          </a:p>
        </p:txBody>
      </p:sp>
    </p:spTree>
    <p:extLst>
      <p:ext uri="{BB962C8B-B14F-4D97-AF65-F5344CB8AC3E}">
        <p14:creationId xmlns:p14="http://schemas.microsoft.com/office/powerpoint/2010/main" val="10776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Purchased items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164119"/>
              </p:ext>
            </p:extLst>
          </p:nvPr>
        </p:nvGraphicFramePr>
        <p:xfrm>
          <a:off x="756744" y="2228192"/>
          <a:ext cx="10888718" cy="4067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868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200-00000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054014"/>
              </p:ext>
            </p:extLst>
          </p:nvPr>
        </p:nvGraphicFramePr>
        <p:xfrm>
          <a:off x="578069" y="601579"/>
          <a:ext cx="11273036" cy="579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5276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883230"/>
              </p:ext>
            </p:extLst>
          </p:nvPr>
        </p:nvGraphicFramePr>
        <p:xfrm>
          <a:off x="661738" y="553453"/>
          <a:ext cx="11237494" cy="5895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500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The KIN Fund has received </a:t>
            </a:r>
            <a:r>
              <a:rPr lang="en-US" sz="2800" dirty="0" smtClean="0"/>
              <a:t>$12,644.46 </a:t>
            </a:r>
            <a:r>
              <a:rPr lang="en-US" sz="2800" dirty="0" smtClean="0"/>
              <a:t>in donations this school year via generous contribution from community donors as well as school organized fundraisers.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658625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92</TotalTime>
  <Words>282</Words>
  <Application>Microsoft Office PowerPoint</Application>
  <PresentationFormat>Widescreen</PresentationFormat>
  <Paragraphs>44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Parcel</vt:lpstr>
      <vt:lpstr>Kids in need community fund</vt:lpstr>
      <vt:lpstr>KIN FUnd</vt:lpstr>
      <vt:lpstr>KIN FUnd</vt:lpstr>
      <vt:lpstr>Kin fund</vt:lpstr>
      <vt:lpstr>KIN FUND</vt:lpstr>
      <vt:lpstr>Summary of Purchased items</vt:lpstr>
      <vt:lpstr>PowerPoint Presentation</vt:lpstr>
      <vt:lpstr>PowerPoint Presentation</vt:lpstr>
      <vt:lpstr>KIN Fund</vt:lpstr>
      <vt:lpstr>CFWC Day of Giving</vt:lpstr>
      <vt:lpstr>KIN FUND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Kids in need community fund</dc:title>
  <dc:creator>Hawley, Patricia</dc:creator>
  <cp:lastModifiedBy>Hawley, Patricia</cp:lastModifiedBy>
  <cp:revision>10</cp:revision>
  <cp:lastPrinted>2019-06-03T12:41:10Z</cp:lastPrinted>
  <dcterms:created xsi:type="dcterms:W3CDTF">2019-05-13T22:17:18Z</dcterms:created>
  <dcterms:modified xsi:type="dcterms:W3CDTF">2019-06-03T12:41:11Z</dcterms:modified>
</cp:coreProperties>
</file>