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9" r:id="rId2"/>
    <p:sldId id="268" r:id="rId3"/>
    <p:sldId id="272" r:id="rId4"/>
    <p:sldId id="274" r:id="rId5"/>
    <p:sldId id="273" r:id="rId6"/>
    <p:sldId id="277" r:id="rId7"/>
    <p:sldId id="275" r:id="rId8"/>
    <p:sldId id="276" r:id="rId9"/>
    <p:sldId id="278" r:id="rId10"/>
    <p:sldId id="281" r:id="rId11"/>
    <p:sldId id="282" r:id="rId12"/>
  </p:sldIdLst>
  <p:sldSz cx="13004800" cy="82296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3256" autoAdjust="0"/>
  </p:normalViewPr>
  <p:slideViewPr>
    <p:cSldViewPr snapToGrid="0">
      <p:cViewPr varScale="1">
        <p:scale>
          <a:sx n="90" d="100"/>
          <a:sy n="90" d="100"/>
        </p:scale>
        <p:origin x="27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>
                <a:solidFill>
                  <a:schemeClr val="bg1"/>
                </a:solidFill>
              </a:rPr>
              <a:t>Cyber</a:t>
            </a:r>
            <a:r>
              <a:rPr lang="en-US" sz="1800" baseline="0">
                <a:solidFill>
                  <a:schemeClr val="bg1"/>
                </a:solidFill>
              </a:rPr>
              <a:t> Charter</a:t>
            </a:r>
            <a:r>
              <a:rPr lang="en-US" sz="1800">
                <a:solidFill>
                  <a:schemeClr val="bg1"/>
                </a:solidFill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330721304455523"/>
          <c:y val="9.5211246736810737E-2"/>
          <c:w val="0.81525217246163084"/>
          <c:h val="0.777242565167598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graphs!$B$244</c:f>
              <c:strCache>
                <c:ptCount val="1"/>
                <c:pt idx="0">
                  <c:v>Tuition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3.4716571738540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69-4688-B5F1-B0CEF1842180}"/>
                </c:ext>
              </c:extLst>
            </c:dLbl>
            <c:dLbl>
              <c:idx val="1"/>
              <c:layout>
                <c:manualLayout>
                  <c:x val="-1.0848928668294403E-3"/>
                  <c:y val="6.10687022900763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69-4688-B5F1-B0CEF18421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graphs!$A$245:$A$251</c:f>
              <c:strCache>
                <c:ptCount val="7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  <c:pt idx="6">
                  <c:v>2020-21 est</c:v>
                </c:pt>
              </c:strCache>
            </c:strRef>
          </c:cat>
          <c:val>
            <c:numRef>
              <c:f>graphs!$B$245:$B$251</c:f>
              <c:numCache>
                <c:formatCode>_("$"* #,##0_);_("$"* \(#,##0\);_("$"* "-"??_);_(@_)</c:formatCode>
                <c:ptCount val="7"/>
                <c:pt idx="0">
                  <c:v>1065375.7599999998</c:v>
                </c:pt>
                <c:pt idx="1">
                  <c:v>1140925.35775</c:v>
                </c:pt>
                <c:pt idx="2">
                  <c:v>1142871.7148199994</c:v>
                </c:pt>
                <c:pt idx="3">
                  <c:v>1133780.1438300004</c:v>
                </c:pt>
                <c:pt idx="4">
                  <c:v>1433722.8350599995</c:v>
                </c:pt>
                <c:pt idx="5">
                  <c:v>1547467.5976799997</c:v>
                </c:pt>
                <c:pt idx="6">
                  <c:v>1978897.5711000003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69-4688-B5F1-B0CEF1842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50666560"/>
        <c:axId val="1250665312"/>
      </c:barChart>
      <c:lineChart>
        <c:grouping val="standard"/>
        <c:varyColors val="0"/>
        <c:ser>
          <c:idx val="1"/>
          <c:order val="1"/>
          <c:tx>
            <c:strRef>
              <c:f>graphs!$C$244</c:f>
              <c:strCache>
                <c:ptCount val="1"/>
                <c:pt idx="0">
                  <c:v>Enrollment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3018714401952807E-2"/>
                  <c:y val="-4.0712468193384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69-4688-B5F1-B0CEF1842180}"/>
                </c:ext>
              </c:extLst>
            </c:dLbl>
            <c:dLbl>
              <c:idx val="1"/>
              <c:layout>
                <c:manualLayout>
                  <c:x val="-2.3867643070246854E-2"/>
                  <c:y val="-1.8320610687022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69-4688-B5F1-B0CEF1842180}"/>
                </c:ext>
              </c:extLst>
            </c:dLbl>
            <c:dLbl>
              <c:idx val="2"/>
              <c:layout>
                <c:manualLayout>
                  <c:x val="-1.627339300244101E-2"/>
                  <c:y val="-2.0356234096692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69-4688-B5F1-B0CEF1842180}"/>
                </c:ext>
              </c:extLst>
            </c:dLbl>
            <c:dLbl>
              <c:idx val="3"/>
              <c:layout>
                <c:manualLayout>
                  <c:x val="-2.1697857336588092E-2"/>
                  <c:y val="-2.4427480916030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69-4688-B5F1-B0CEF1842180}"/>
                </c:ext>
              </c:extLst>
            </c:dLbl>
            <c:dLbl>
              <c:idx val="4"/>
              <c:layout>
                <c:manualLayout>
                  <c:x val="-2.1697857336588092E-2"/>
                  <c:y val="-2.4427480916030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69-4688-B5F1-B0CEF1842180}"/>
                </c:ext>
              </c:extLst>
            </c:dLbl>
            <c:dLbl>
              <c:idx val="5"/>
              <c:layout>
                <c:manualLayout>
                  <c:x val="-2.4952535937076213E-2"/>
                  <c:y val="-2.8498727735369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69-4688-B5F1-B0CEF1842180}"/>
                </c:ext>
              </c:extLst>
            </c:dLbl>
            <c:dLbl>
              <c:idx val="6"/>
              <c:layout>
                <c:manualLayout>
                  <c:x val="-2.4952535937076213E-2"/>
                  <c:y val="-1.8320610687022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69-4688-B5F1-B0CEF18421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C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graphs!$A$245:$A$251</c:f>
              <c:strCache>
                <c:ptCount val="7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  <c:pt idx="6">
                  <c:v>2020-21 est</c:v>
                </c:pt>
              </c:strCache>
            </c:strRef>
          </c:cat>
          <c:val>
            <c:numRef>
              <c:f>graphs!$C$245:$C$251</c:f>
              <c:numCache>
                <c:formatCode>_(* #,##0.0_);_(* \(#,##0.0\);_(* "-"??_);_(@_)</c:formatCode>
                <c:ptCount val="7"/>
                <c:pt idx="0">
                  <c:v>95.20259999999999</c:v>
                </c:pt>
                <c:pt idx="1">
                  <c:v>100.56899999999999</c:v>
                </c:pt>
                <c:pt idx="2">
                  <c:v>86.073999999999998</c:v>
                </c:pt>
                <c:pt idx="3">
                  <c:v>80.691000000000017</c:v>
                </c:pt>
                <c:pt idx="4">
                  <c:v>95.591999999999999</c:v>
                </c:pt>
                <c:pt idx="5">
                  <c:v>99.88600000000001</c:v>
                </c:pt>
                <c:pt idx="6">
                  <c:v>126.017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F69-4688-B5F1-B0CEF1842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8580704"/>
        <c:axId val="1778580288"/>
      </c:lineChart>
      <c:catAx>
        <c:axId val="1250666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chemeClr val="bg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665312"/>
        <c:crosses val="autoZero"/>
        <c:auto val="1"/>
        <c:lblAlgn val="ctr"/>
        <c:lblOffset val="100"/>
        <c:noMultiLvlLbl val="0"/>
      </c:catAx>
      <c:valAx>
        <c:axId val="12506653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bg1"/>
                    </a:solidFill>
                  </a:rPr>
                  <a:t>TUITION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666560"/>
        <c:crosses val="autoZero"/>
        <c:crossBetween val="between"/>
        <c:majorUnit val="500000"/>
      </c:valAx>
      <c:valAx>
        <c:axId val="1778580288"/>
        <c:scaling>
          <c:orientation val="minMax"/>
          <c:min val="7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Enrollment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.0_);_(* \(#,##0.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8580704"/>
        <c:crosses val="max"/>
        <c:crossBetween val="between"/>
      </c:valAx>
      <c:catAx>
        <c:axId val="1778580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785802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>
                <a:solidFill>
                  <a:schemeClr val="bg1"/>
                </a:solidFill>
              </a:rPr>
              <a:t>Charter/Cyber</a:t>
            </a:r>
            <a:r>
              <a:rPr lang="en-US" sz="1800" baseline="0">
                <a:solidFill>
                  <a:schemeClr val="bg1"/>
                </a:solidFill>
              </a:rPr>
              <a:t> Charter</a:t>
            </a:r>
            <a:r>
              <a:rPr lang="en-US" sz="1800">
                <a:solidFill>
                  <a:schemeClr val="bg1"/>
                </a:solidFill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330721304455523"/>
          <c:y val="9.5211246736810737E-2"/>
          <c:w val="0.81525217246163084"/>
          <c:h val="0.777242565167598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graphs!$B$58</c:f>
              <c:strCache>
                <c:ptCount val="1"/>
                <c:pt idx="0">
                  <c:v>Tuition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graphs!$A$59:$A$65</c:f>
              <c:strCache>
                <c:ptCount val="7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  <c:pt idx="6">
                  <c:v>2020-21 est</c:v>
                </c:pt>
              </c:strCache>
            </c:strRef>
          </c:cat>
          <c:val>
            <c:numRef>
              <c:f>graphs!$B$59:$B$65</c:f>
              <c:numCache>
                <c:formatCode>_("$"* #,##0_);_("$"* \(#,##0\);_("$"* "-"??_);_(@_)</c:formatCode>
                <c:ptCount val="7"/>
                <c:pt idx="0">
                  <c:v>3650000</c:v>
                </c:pt>
                <c:pt idx="1">
                  <c:v>3853440.7969699996</c:v>
                </c:pt>
                <c:pt idx="2">
                  <c:v>4348297.9443199988</c:v>
                </c:pt>
                <c:pt idx="3">
                  <c:v>4567037.2907300005</c:v>
                </c:pt>
                <c:pt idx="4">
                  <c:v>4827272.19649</c:v>
                </c:pt>
                <c:pt idx="5">
                  <c:v>5005903.80822</c:v>
                </c:pt>
                <c:pt idx="6">
                  <c:v>5561799.9457200002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4A-4E5B-8CF7-01DEEE111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50666560"/>
        <c:axId val="1250665312"/>
      </c:barChart>
      <c:lineChart>
        <c:grouping val="standard"/>
        <c:varyColors val="0"/>
        <c:ser>
          <c:idx val="1"/>
          <c:order val="1"/>
          <c:tx>
            <c:strRef>
              <c:f>graphs!$C$58</c:f>
              <c:strCache>
                <c:ptCount val="1"/>
                <c:pt idx="0">
                  <c:v>Enrollment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735828586927041E-2"/>
                  <c:y val="-2.2391857506361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4A-4E5B-8CF7-01DEEE1111AB}"/>
                </c:ext>
              </c:extLst>
            </c:dLbl>
            <c:dLbl>
              <c:idx val="1"/>
              <c:layout>
                <c:manualLayout>
                  <c:x val="-2.320762007999478E-2"/>
                  <c:y val="-1.8229408346857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34A-4E5B-8CF7-01DEEE1111AB}"/>
                </c:ext>
              </c:extLst>
            </c:dLbl>
            <c:dLbl>
              <c:idx val="2"/>
              <c:layout>
                <c:manualLayout>
                  <c:x val="-1.8147674179350953E-2"/>
                  <c:y val="-1.9701468614133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4A-4E5B-8CF7-01DEEE1111AB}"/>
                </c:ext>
              </c:extLst>
            </c:dLbl>
            <c:dLbl>
              <c:idx val="3"/>
              <c:layout>
                <c:manualLayout>
                  <c:x val="-2.9619949513959031E-2"/>
                  <c:y val="-2.2864058023281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4A-4E5B-8CF7-01DEEE1111AB}"/>
                </c:ext>
              </c:extLst>
            </c:dLbl>
            <c:dLbl>
              <c:idx val="4"/>
              <c:layout>
                <c:manualLayout>
                  <c:x val="-2.8783065596724021E-2"/>
                  <c:y val="-2.117368916671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4A-4E5B-8CF7-01DEEE1111AB}"/>
                </c:ext>
              </c:extLst>
            </c:dLbl>
            <c:dLbl>
              <c:idx val="5"/>
              <c:layout>
                <c:manualLayout>
                  <c:x val="-4.2785263696722517E-2"/>
                  <c:y val="-1.9701468614133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34A-4E5B-8CF7-01DEEE1111AB}"/>
                </c:ext>
              </c:extLst>
            </c:dLbl>
            <c:dLbl>
              <c:idx val="6"/>
              <c:layout>
                <c:manualLayout>
                  <c:x val="-2.7089926378705716E-2"/>
                  <c:y val="-2.1300635130532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34A-4E5B-8CF7-01DEEE1111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FFC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graphs!$A$59:$A$65</c:f>
              <c:strCache>
                <c:ptCount val="7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  <c:pt idx="6">
                  <c:v>2020-21 est</c:v>
                </c:pt>
              </c:strCache>
            </c:strRef>
          </c:cat>
          <c:val>
            <c:numRef>
              <c:f>graphs!$C$59:$C$65</c:f>
              <c:numCache>
                <c:formatCode>_(* #,##0.0_);_(* \(#,##0.0\);_(* "-"??_);_(@_)</c:formatCode>
                <c:ptCount val="7"/>
                <c:pt idx="0" formatCode="General">
                  <c:v>340</c:v>
                </c:pt>
                <c:pt idx="1">
                  <c:v>346.45099999999996</c:v>
                </c:pt>
                <c:pt idx="2">
                  <c:v>330.10500000000002</c:v>
                </c:pt>
                <c:pt idx="3">
                  <c:v>328.6</c:v>
                </c:pt>
                <c:pt idx="4">
                  <c:v>337.51800000000003</c:v>
                </c:pt>
                <c:pt idx="5">
                  <c:v>340.82900000000001</c:v>
                </c:pt>
                <c:pt idx="6">
                  <c:v>368.10500000000002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34A-4E5B-8CF7-01DEEE111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8580704"/>
        <c:axId val="1778580288"/>
      </c:lineChart>
      <c:catAx>
        <c:axId val="1250666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chemeClr val="bg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665312"/>
        <c:crosses val="autoZero"/>
        <c:auto val="1"/>
        <c:lblAlgn val="ctr"/>
        <c:lblOffset val="100"/>
        <c:noMultiLvlLbl val="0"/>
      </c:catAx>
      <c:valAx>
        <c:axId val="125066531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bg1"/>
                    </a:solidFill>
                  </a:rPr>
                  <a:t>TUITION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666560"/>
        <c:crosses val="autoZero"/>
        <c:crossBetween val="between"/>
        <c:majorUnit val="1000000"/>
      </c:valAx>
      <c:valAx>
        <c:axId val="17785802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Enrollment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8580704"/>
        <c:crosses val="max"/>
        <c:crossBetween val="between"/>
      </c:valAx>
      <c:catAx>
        <c:axId val="1778580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785802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0.14818</cdr:x>
      <cdr:y>0.11756</cdr:y>
    </cdr:from>
    <cdr:to>
      <cdr:x>0.45793</cdr:x>
      <cdr:y>0.2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76375" y="733425"/>
          <a:ext cx="3086100" cy="514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>
              <a:solidFill>
                <a:srgbClr val="FFFF00"/>
              </a:solidFill>
            </a:rPr>
            <a:t>Student</a:t>
          </a:r>
          <a:r>
            <a:rPr lang="en-US" sz="1100" b="1" baseline="0">
              <a:solidFill>
                <a:srgbClr val="FFFF00"/>
              </a:solidFill>
            </a:rPr>
            <a:t> enrollment is up 30.8 students or 32.4%</a:t>
          </a:r>
          <a:r>
            <a:rPr lang="en-US" sz="1100" baseline="0"/>
            <a:t>   </a:t>
          </a:r>
          <a:endParaRPr lang="en-US" sz="1100"/>
        </a:p>
      </cdr:txBody>
    </cdr:sp>
  </cdr:relSizeAnchor>
  <cdr:relSizeAnchor xmlns:cdr="http://schemas.openxmlformats.org/drawingml/2006/chartDrawing">
    <cdr:from>
      <cdr:x>0.15774</cdr:x>
      <cdr:y>0.16641</cdr:y>
    </cdr:from>
    <cdr:to>
      <cdr:x>0.34608</cdr:x>
      <cdr:y>0.20153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71625" y="1038225"/>
          <a:ext cx="1876425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0.1501</cdr:x>
      <cdr:y>0.15878</cdr:y>
    </cdr:from>
    <cdr:to>
      <cdr:x>0.34608</cdr:x>
      <cdr:y>0.19542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95425" y="990600"/>
          <a:ext cx="1952625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0.14818</cdr:x>
      <cdr:y>0.16947</cdr:y>
    </cdr:from>
    <cdr:to>
      <cdr:x>0.44837</cdr:x>
      <cdr:y>0.20458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476375" y="1057275"/>
          <a:ext cx="29908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>
              <a:solidFill>
                <a:srgbClr val="FFFF00"/>
              </a:solidFill>
            </a:rPr>
            <a:t>Tuition expense</a:t>
          </a:r>
          <a:r>
            <a:rPr lang="en-US" sz="1100" b="1" baseline="0">
              <a:solidFill>
                <a:srgbClr val="FFFF00"/>
              </a:solidFill>
            </a:rPr>
            <a:t> is up $914K or 85.7%</a:t>
          </a:r>
          <a:endParaRPr lang="en-US" sz="1100" b="1">
            <a:solidFill>
              <a:srgbClr val="FFFF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0.14818</cdr:x>
      <cdr:y>0.11756</cdr:y>
    </cdr:from>
    <cdr:to>
      <cdr:x>0.45793</cdr:x>
      <cdr:y>0.21125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37106" y="782858"/>
          <a:ext cx="3004074" cy="623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FFFF00"/>
              </a:solidFill>
            </a:rPr>
            <a:t>Student</a:t>
          </a:r>
          <a:r>
            <a:rPr lang="en-US" sz="1100" b="1" baseline="0" dirty="0">
              <a:solidFill>
                <a:srgbClr val="FFFF00"/>
              </a:solidFill>
            </a:rPr>
            <a:t> enrollment is up </a:t>
          </a:r>
          <a:r>
            <a:rPr lang="en-US" sz="1100" b="1" baseline="0" dirty="0" smtClean="0">
              <a:solidFill>
                <a:srgbClr val="FFFF00"/>
              </a:solidFill>
            </a:rPr>
            <a:t>28.1 </a:t>
          </a:r>
          <a:r>
            <a:rPr lang="en-US" sz="1100" b="1" baseline="0" dirty="0">
              <a:solidFill>
                <a:srgbClr val="FFFF00"/>
              </a:solidFill>
            </a:rPr>
            <a:t>students or </a:t>
          </a:r>
          <a:r>
            <a:rPr lang="en-US" sz="1100" b="1" baseline="0" dirty="0" smtClean="0">
              <a:solidFill>
                <a:srgbClr val="FFFF00"/>
              </a:solidFill>
            </a:rPr>
            <a:t>8.3% </a:t>
          </a:r>
          <a:r>
            <a:rPr lang="en-US" sz="1100" baseline="0" dirty="0" smtClean="0"/>
            <a:t>   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0.15774</cdr:x>
      <cdr:y>0.16641</cdr:y>
    </cdr:from>
    <cdr:to>
      <cdr:x>0.34608</cdr:x>
      <cdr:y>0.20153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71625" y="1038225"/>
          <a:ext cx="1876425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0.1501</cdr:x>
      <cdr:y>0.15878</cdr:y>
    </cdr:from>
    <cdr:to>
      <cdr:x>0.34608</cdr:x>
      <cdr:y>0.19542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95425" y="990600"/>
          <a:ext cx="1952625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0.14818</cdr:x>
      <cdr:y>0.16947</cdr:y>
    </cdr:from>
    <cdr:to>
      <cdr:x>0.44837</cdr:x>
      <cdr:y>0.20458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476375" y="1057275"/>
          <a:ext cx="2990850" cy="2190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b="1" dirty="0">
              <a:solidFill>
                <a:srgbClr val="FFFF00"/>
              </a:solidFill>
            </a:rPr>
            <a:t>Tuition expense</a:t>
          </a:r>
          <a:r>
            <a:rPr lang="en-US" sz="1100" b="1" baseline="0" dirty="0">
              <a:solidFill>
                <a:srgbClr val="FFFF00"/>
              </a:solidFill>
            </a:rPr>
            <a:t> is up $</a:t>
          </a:r>
          <a:r>
            <a:rPr lang="en-US" sz="1100" b="1" baseline="0" dirty="0" smtClean="0">
              <a:solidFill>
                <a:srgbClr val="FFFF00"/>
              </a:solidFill>
            </a:rPr>
            <a:t>1.912 </a:t>
          </a:r>
          <a:r>
            <a:rPr lang="en-US" sz="1100" b="1" baseline="0" dirty="0">
              <a:solidFill>
                <a:srgbClr val="FFFF00"/>
              </a:solidFill>
            </a:rPr>
            <a:t>Million or </a:t>
          </a:r>
          <a:r>
            <a:rPr lang="en-US" sz="1100" b="1" baseline="0" dirty="0" smtClean="0">
              <a:solidFill>
                <a:srgbClr val="FFFF00"/>
              </a:solidFill>
            </a:rPr>
            <a:t>52.4%</a:t>
          </a:r>
          <a:endParaRPr lang="en-US" sz="1100" b="1" dirty="0">
            <a:solidFill>
              <a:srgbClr val="FFFF00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346836"/>
            <a:ext cx="9753600" cy="2865120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4322446"/>
            <a:ext cx="9753600" cy="1986914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142F-98E6-4D83-81C8-A3EAB151018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0351-0475-4F94-8A91-F5C61E8B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09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142F-98E6-4D83-81C8-A3EAB151018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0351-0475-4F94-8A91-F5C61E8B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43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438150"/>
            <a:ext cx="2804160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438150"/>
            <a:ext cx="8249920" cy="697420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142F-98E6-4D83-81C8-A3EAB151018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0351-0475-4F94-8A91-F5C61E8B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142F-98E6-4D83-81C8-A3EAB151018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0351-0475-4F94-8A91-F5C61E8B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82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051686"/>
            <a:ext cx="11216640" cy="3423284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5507356"/>
            <a:ext cx="11216640" cy="1800224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142F-98E6-4D83-81C8-A3EAB151018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0351-0475-4F94-8A91-F5C61E8B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6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190750"/>
            <a:ext cx="5527040" cy="52216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190750"/>
            <a:ext cx="5527040" cy="52216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142F-98E6-4D83-81C8-A3EAB151018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0351-0475-4F94-8A91-F5C61E8B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8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438150"/>
            <a:ext cx="1121664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017396"/>
            <a:ext cx="5501639" cy="988694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006090"/>
            <a:ext cx="5501639" cy="44215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017396"/>
            <a:ext cx="5528734" cy="988694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006090"/>
            <a:ext cx="5528734" cy="44215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142F-98E6-4D83-81C8-A3EAB151018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0351-0475-4F94-8A91-F5C61E8B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90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142F-98E6-4D83-81C8-A3EAB151018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0351-0475-4F94-8A91-F5C61E8B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9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142F-98E6-4D83-81C8-A3EAB151018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0351-0475-4F94-8A91-F5C61E8B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57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48640"/>
            <a:ext cx="4194386" cy="19202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184911"/>
            <a:ext cx="6583680" cy="5848350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468880"/>
            <a:ext cx="4194386" cy="4573906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142F-98E6-4D83-81C8-A3EAB151018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0351-0475-4F94-8A91-F5C61E8B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9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48640"/>
            <a:ext cx="4194386" cy="19202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184911"/>
            <a:ext cx="6583680" cy="5848350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468880"/>
            <a:ext cx="4194386" cy="4573906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142F-98E6-4D83-81C8-A3EAB151018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60351-0475-4F94-8A91-F5C61E8B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438150"/>
            <a:ext cx="1121664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190750"/>
            <a:ext cx="1121664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7627621"/>
            <a:ext cx="29260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8142F-98E6-4D83-81C8-A3EAB151018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7627621"/>
            <a:ext cx="43891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7627621"/>
            <a:ext cx="29260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60351-0475-4F94-8A91-F5C61E8BE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5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016000" y="1828800"/>
            <a:ext cx="1371600" cy="6400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844800" y="0"/>
            <a:ext cx="9144000" cy="118872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dirty="0" smtClean="0"/>
              <a:t>WARREN COUNTY SCHOOL DISTRICT</a:t>
            </a:r>
            <a:endParaRPr lang="en-US" sz="4400" dirty="0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148937" y="3099020"/>
            <a:ext cx="9255097" cy="457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600" dirty="0" smtClean="0"/>
              <a:t>PA Cyber Charter:</a:t>
            </a:r>
          </a:p>
          <a:p>
            <a:pPr algn="ctr">
              <a:spcBef>
                <a:spcPct val="50000"/>
              </a:spcBef>
            </a:pPr>
            <a:r>
              <a:rPr lang="en-US" altLang="en-US" sz="5400" dirty="0" smtClean="0"/>
              <a:t>What does it mean to have “school choice” in PA</a:t>
            </a:r>
          </a:p>
          <a:p>
            <a:pPr algn="ctr">
              <a:spcBef>
                <a:spcPct val="50000"/>
              </a:spcBef>
            </a:pPr>
            <a:endParaRPr lang="en-US" altLang="en-US" sz="6000" dirty="0" smtClean="0"/>
          </a:p>
        </p:txBody>
      </p:sp>
      <p:pic>
        <p:nvPicPr>
          <p:cNvPr id="2065" name="Picture 17" descr="wcLogo_wT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24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016000" y="1828800"/>
            <a:ext cx="1371600" cy="6400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715463" y="284260"/>
            <a:ext cx="9859617" cy="118872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dirty="0" smtClean="0"/>
              <a:t>What is Millage Comparison?</a:t>
            </a:r>
            <a:endParaRPr lang="en-US" sz="4400" dirty="0"/>
          </a:p>
        </p:txBody>
      </p:sp>
      <p:pic>
        <p:nvPicPr>
          <p:cNvPr id="2065" name="Picture 17" descr="wcLogo_wT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066746"/>
              </p:ext>
            </p:extLst>
          </p:nvPr>
        </p:nvGraphicFramePr>
        <p:xfrm>
          <a:off x="2844800" y="2413587"/>
          <a:ext cx="8457609" cy="4189235"/>
        </p:xfrm>
        <a:graphic>
          <a:graphicData uri="http://schemas.openxmlformats.org/drawingml/2006/table">
            <a:tbl>
              <a:tblPr/>
              <a:tblGrid>
                <a:gridCol w="2491410">
                  <a:extLst>
                    <a:ext uri="{9D8B030D-6E8A-4147-A177-3AD203B41FA5}">
                      <a16:colId xmlns:a16="http://schemas.microsoft.com/office/drawing/2014/main" val="496862739"/>
                    </a:ext>
                  </a:extLst>
                </a:gridCol>
                <a:gridCol w="76423">
                  <a:extLst>
                    <a:ext uri="{9D8B030D-6E8A-4147-A177-3AD203B41FA5}">
                      <a16:colId xmlns:a16="http://schemas.microsoft.com/office/drawing/2014/main" val="2467578464"/>
                    </a:ext>
                  </a:extLst>
                </a:gridCol>
                <a:gridCol w="1452049">
                  <a:extLst>
                    <a:ext uri="{9D8B030D-6E8A-4147-A177-3AD203B41FA5}">
                      <a16:colId xmlns:a16="http://schemas.microsoft.com/office/drawing/2014/main" val="4217751454"/>
                    </a:ext>
                  </a:extLst>
                </a:gridCol>
                <a:gridCol w="1333020">
                  <a:extLst>
                    <a:ext uri="{9D8B030D-6E8A-4147-A177-3AD203B41FA5}">
                      <a16:colId xmlns:a16="http://schemas.microsoft.com/office/drawing/2014/main" val="196248668"/>
                    </a:ext>
                  </a:extLst>
                </a:gridCol>
                <a:gridCol w="1815633">
                  <a:extLst>
                    <a:ext uri="{9D8B030D-6E8A-4147-A177-3AD203B41FA5}">
                      <a16:colId xmlns:a16="http://schemas.microsoft.com/office/drawing/2014/main" val="390867903"/>
                    </a:ext>
                  </a:extLst>
                </a:gridCol>
                <a:gridCol w="1289074">
                  <a:extLst>
                    <a:ext uri="{9D8B030D-6E8A-4147-A177-3AD203B41FA5}">
                      <a16:colId xmlns:a16="http://schemas.microsoft.com/office/drawing/2014/main" val="1522997053"/>
                    </a:ext>
                  </a:extLst>
                </a:gridCol>
              </a:tblGrid>
              <a:tr h="3884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Cyber Charter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$400k = 1 Mill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Charter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$400k = 1 Mill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4727686"/>
                  </a:ext>
                </a:extLst>
              </a:tr>
              <a:tr h="3884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2014-15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1,065,376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3,650,000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666131"/>
                  </a:ext>
                </a:extLst>
              </a:tr>
              <a:tr h="3884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2015-16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1,140,925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3,853,441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314213"/>
                  </a:ext>
                </a:extLst>
              </a:tr>
              <a:tr h="3884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2016-17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1,142,872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4,348,298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14231"/>
                  </a:ext>
                </a:extLst>
              </a:tr>
              <a:tr h="3884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2017-18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1,133,780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4,567,037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524615"/>
                  </a:ext>
                </a:extLst>
              </a:tr>
              <a:tr h="3884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2018-19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1,433,723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4,827,272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928503"/>
                  </a:ext>
                </a:extLst>
              </a:tr>
              <a:tr h="3884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2019-20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1,547,468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5,005,904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711758"/>
                  </a:ext>
                </a:extLst>
              </a:tr>
              <a:tr h="38840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2020-21 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1,978,898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5,561,800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355232"/>
                  </a:ext>
                </a:extLst>
              </a:tr>
              <a:tr h="40227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TAXPAYER COST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9,443,041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31,813,752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8106072"/>
                  </a:ext>
                </a:extLst>
              </a:tr>
              <a:tr h="291304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366528"/>
                  </a:ext>
                </a:extLst>
              </a:tr>
              <a:tr h="38840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MILLAGE FOR WCSD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ID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55.3371 MILLS/YR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765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68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016000" y="1828800"/>
            <a:ext cx="1371600" cy="6400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683565" y="284260"/>
            <a:ext cx="9859617" cy="118872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dirty="0" smtClean="0"/>
              <a:t>Summary</a:t>
            </a:r>
            <a:endParaRPr lang="en-US" sz="4400" dirty="0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844801" y="2305879"/>
            <a:ext cx="9143999" cy="491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Outside Cyber Charter School’s have more flexibility with Teacher certifications.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Outside Cyber </a:t>
            </a:r>
            <a:r>
              <a:rPr lang="en-US" altLang="en-US" sz="2160" dirty="0" smtClean="0"/>
              <a:t>Charter School’s demonstrate poor academic results with lower achievement scores &amp; lower graduation rates.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You, THE TAXPAYER, pay for the “</a:t>
            </a:r>
            <a:r>
              <a:rPr lang="en-US" altLang="en-US" sz="2160" i="1" dirty="0" smtClean="0"/>
              <a:t>tuition </a:t>
            </a:r>
            <a:r>
              <a:rPr lang="en-US" altLang="en-US" sz="2160" dirty="0" smtClean="0"/>
              <a:t>free” fees to send WCSD students to a Cyber Charter.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Costs for Charter Schools are increasing at an </a:t>
            </a:r>
            <a:r>
              <a:rPr lang="en-US" altLang="en-US" sz="2160" dirty="0" smtClean="0"/>
              <a:t>alarming and increasing </a:t>
            </a:r>
            <a:r>
              <a:rPr lang="en-US" altLang="en-US" sz="2160" dirty="0" smtClean="0"/>
              <a:t>rate!!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District’s who offer their own cyber options for students must still pay for students who attend outside cyber schools.  However, if a student wants a “different experience” and decides to attend a non-public school, the parents have to pay for this education.</a:t>
            </a:r>
          </a:p>
          <a:p>
            <a:pPr>
              <a:spcBef>
                <a:spcPct val="50000"/>
              </a:spcBef>
            </a:pPr>
            <a:endParaRPr lang="en-US" altLang="en-US" sz="2160" dirty="0"/>
          </a:p>
        </p:txBody>
      </p:sp>
      <p:pic>
        <p:nvPicPr>
          <p:cNvPr id="2065" name="Picture 17" descr="wcLogo_wT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30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016000" y="1828800"/>
            <a:ext cx="1371600" cy="6400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844800" y="149087"/>
            <a:ext cx="9144000" cy="118872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dirty="0" smtClean="0"/>
              <a:t>Charter School Origin and Concept</a:t>
            </a:r>
            <a:endParaRPr lang="en-US" sz="4400" dirty="0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844801" y="2305879"/>
            <a:ext cx="9143999" cy="474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160" dirty="0" smtClean="0"/>
              <a:t>Charter Schools are public schools that are authorized to operate independently from traditional public schools.</a:t>
            </a:r>
          </a:p>
          <a:p>
            <a:pPr>
              <a:spcBef>
                <a:spcPct val="50000"/>
              </a:spcBef>
            </a:pPr>
            <a:r>
              <a:rPr lang="en-US" altLang="en-US" sz="2160" dirty="0" smtClean="0"/>
              <a:t>Pa Charter Law was adopted in 1997 and amended for Cyber in 2002.</a:t>
            </a:r>
          </a:p>
          <a:p>
            <a:pPr>
              <a:spcBef>
                <a:spcPct val="50000"/>
              </a:spcBef>
            </a:pPr>
            <a:r>
              <a:rPr lang="en-US" altLang="en-US" sz="2160" dirty="0" smtClean="0"/>
              <a:t>According to the Charter School Law, charter schools were created to: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Improve student learning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Increase educational opportunities (competition) for students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Encourage the use of different and innovative teaching methods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Create additional professional opportunities for teachers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Exempt from many Public School mandates</a:t>
            </a:r>
            <a:endParaRPr lang="en-US" altLang="en-US" sz="2160" dirty="0"/>
          </a:p>
          <a:p>
            <a:pPr>
              <a:spcBef>
                <a:spcPct val="50000"/>
              </a:spcBef>
            </a:pPr>
            <a:endParaRPr lang="en-US" altLang="en-US" sz="2160" dirty="0"/>
          </a:p>
        </p:txBody>
      </p:sp>
      <p:pic>
        <p:nvPicPr>
          <p:cNvPr id="2065" name="Picture 17" descr="wcLogo_wT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9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016000" y="1828800"/>
            <a:ext cx="1371600" cy="6400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683565" y="284260"/>
            <a:ext cx="9859617" cy="118872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dirty="0" smtClean="0"/>
              <a:t>Is it really about the education or $?</a:t>
            </a:r>
            <a:endParaRPr lang="en-US" sz="4400" dirty="0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844801" y="2305879"/>
            <a:ext cx="9143999" cy="457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Cyber Charter school students are selected on a “random basis”.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25% of teachers do NOT have to be appropriately certified.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Charter Schools are NOT required to use the Classroom Teacher Effectiveness Evaluation model that public schools are required to use.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Advertise “FREE” tuition but it actually comes directly from public school budgets.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Ability to hold substantial reserves as evidenced through AFR’s.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Permitted to invest in non-collateralized investments.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160" dirty="0" smtClean="0"/>
              <a:t>Large </a:t>
            </a:r>
            <a:r>
              <a:rPr lang="en-US" altLang="en-US" sz="2160" b="1" dirty="0" smtClean="0"/>
              <a:t>marketing &amp; lobbying</a:t>
            </a:r>
            <a:r>
              <a:rPr lang="en-US" altLang="en-US" sz="2160" dirty="0" smtClean="0"/>
              <a:t> campaigns using taxpayer funds.</a:t>
            </a:r>
          </a:p>
          <a:p>
            <a:pPr>
              <a:spcBef>
                <a:spcPct val="50000"/>
              </a:spcBef>
            </a:pPr>
            <a:endParaRPr lang="en-US" altLang="en-US" sz="2160" dirty="0"/>
          </a:p>
        </p:txBody>
      </p:sp>
      <p:pic>
        <p:nvPicPr>
          <p:cNvPr id="2065" name="Picture 17" descr="wcLogo_wT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56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016000" y="1828800"/>
            <a:ext cx="1371600" cy="6400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683565" y="284260"/>
            <a:ext cx="9859617" cy="118872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dirty="0" smtClean="0"/>
              <a:t>Proficiency:  Public Schools vs. Charter</a:t>
            </a:r>
            <a:endParaRPr lang="en-US" sz="4400" dirty="0"/>
          </a:p>
        </p:txBody>
      </p:sp>
      <p:pic>
        <p:nvPicPr>
          <p:cNvPr id="2065" name="Picture 17" descr="wcLogo_wT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1757240"/>
            <a:ext cx="10503452" cy="63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0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016000" y="1828800"/>
            <a:ext cx="1371600" cy="6400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844800" y="0"/>
            <a:ext cx="9144000" cy="118872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"/>
            <a:r>
              <a:rPr lang="en-US" sz="4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Graduation Rates</a:t>
            </a:r>
            <a:endParaRPr lang="en-US" sz="4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119119" y="3108959"/>
            <a:ext cx="9255097" cy="460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160"/>
          </a:p>
        </p:txBody>
      </p:sp>
      <p:pic>
        <p:nvPicPr>
          <p:cNvPr id="2065" name="Picture 17" descr="wcLogo_wT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164993"/>
              </p:ext>
            </p:extLst>
          </p:nvPr>
        </p:nvGraphicFramePr>
        <p:xfrm>
          <a:off x="2743203" y="1828798"/>
          <a:ext cx="9245596" cy="5159647"/>
        </p:xfrm>
        <a:graphic>
          <a:graphicData uri="http://schemas.openxmlformats.org/drawingml/2006/table">
            <a:tbl>
              <a:tblPr/>
              <a:tblGrid>
                <a:gridCol w="1963837">
                  <a:extLst>
                    <a:ext uri="{9D8B030D-6E8A-4147-A177-3AD203B41FA5}">
                      <a16:colId xmlns:a16="http://schemas.microsoft.com/office/drawing/2014/main" val="653602916"/>
                    </a:ext>
                  </a:extLst>
                </a:gridCol>
                <a:gridCol w="219460">
                  <a:extLst>
                    <a:ext uri="{9D8B030D-6E8A-4147-A177-3AD203B41FA5}">
                      <a16:colId xmlns:a16="http://schemas.microsoft.com/office/drawing/2014/main" val="2584147681"/>
                    </a:ext>
                  </a:extLst>
                </a:gridCol>
                <a:gridCol w="1929097">
                  <a:extLst>
                    <a:ext uri="{9D8B030D-6E8A-4147-A177-3AD203B41FA5}">
                      <a16:colId xmlns:a16="http://schemas.microsoft.com/office/drawing/2014/main" val="3132422923"/>
                    </a:ext>
                  </a:extLst>
                </a:gridCol>
                <a:gridCol w="186814">
                  <a:extLst>
                    <a:ext uri="{9D8B030D-6E8A-4147-A177-3AD203B41FA5}">
                      <a16:colId xmlns:a16="http://schemas.microsoft.com/office/drawing/2014/main" val="411569314"/>
                    </a:ext>
                  </a:extLst>
                </a:gridCol>
                <a:gridCol w="700810">
                  <a:extLst>
                    <a:ext uri="{9D8B030D-6E8A-4147-A177-3AD203B41FA5}">
                      <a16:colId xmlns:a16="http://schemas.microsoft.com/office/drawing/2014/main" val="139149187"/>
                    </a:ext>
                  </a:extLst>
                </a:gridCol>
                <a:gridCol w="876014">
                  <a:extLst>
                    <a:ext uri="{9D8B030D-6E8A-4147-A177-3AD203B41FA5}">
                      <a16:colId xmlns:a16="http://schemas.microsoft.com/office/drawing/2014/main" val="1730853760"/>
                    </a:ext>
                  </a:extLst>
                </a:gridCol>
                <a:gridCol w="606471">
                  <a:extLst>
                    <a:ext uri="{9D8B030D-6E8A-4147-A177-3AD203B41FA5}">
                      <a16:colId xmlns:a16="http://schemas.microsoft.com/office/drawing/2014/main" val="3456040345"/>
                    </a:ext>
                  </a:extLst>
                </a:gridCol>
                <a:gridCol w="700810">
                  <a:extLst>
                    <a:ext uri="{9D8B030D-6E8A-4147-A177-3AD203B41FA5}">
                      <a16:colId xmlns:a16="http://schemas.microsoft.com/office/drawing/2014/main" val="4068777330"/>
                    </a:ext>
                  </a:extLst>
                </a:gridCol>
                <a:gridCol w="687333">
                  <a:extLst>
                    <a:ext uri="{9D8B030D-6E8A-4147-A177-3AD203B41FA5}">
                      <a16:colId xmlns:a16="http://schemas.microsoft.com/office/drawing/2014/main" val="2852606627"/>
                    </a:ext>
                  </a:extLst>
                </a:gridCol>
                <a:gridCol w="636794">
                  <a:extLst>
                    <a:ext uri="{9D8B030D-6E8A-4147-A177-3AD203B41FA5}">
                      <a16:colId xmlns:a16="http://schemas.microsoft.com/office/drawing/2014/main" val="2425468598"/>
                    </a:ext>
                  </a:extLst>
                </a:gridCol>
                <a:gridCol w="738156">
                  <a:extLst>
                    <a:ext uri="{9D8B030D-6E8A-4147-A177-3AD203B41FA5}">
                      <a16:colId xmlns:a16="http://schemas.microsoft.com/office/drawing/2014/main" val="2119214098"/>
                    </a:ext>
                  </a:extLst>
                </a:gridCol>
              </a:tblGrid>
              <a:tr h="407243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393606"/>
                  </a:ext>
                </a:extLst>
              </a:tr>
              <a:tr h="6981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Year Avg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2020-21          WCSD        Students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               Dropouts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5747026"/>
                  </a:ext>
                </a:extLst>
              </a:tr>
              <a:tr h="23271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Keystone Education Charter School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559174"/>
                  </a:ext>
                </a:extLst>
              </a:tr>
              <a:tr h="23271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 Leadership Charter School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128688"/>
                  </a:ext>
                </a:extLst>
              </a:tr>
              <a:tr h="1955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Warren County School District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148214"/>
                  </a:ext>
                </a:extLst>
              </a:tr>
              <a:tr h="17688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813157"/>
                  </a:ext>
                </a:extLst>
              </a:tr>
              <a:tr h="2498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Insight PA Cyber Charter School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3249499"/>
                  </a:ext>
                </a:extLst>
              </a:tr>
              <a:tr h="244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Achievement House Charter School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7776582"/>
                  </a:ext>
                </a:extLst>
              </a:tr>
              <a:tr h="23271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Agora Cyber Charter School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46.1%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855845"/>
                  </a:ext>
                </a:extLst>
              </a:tr>
              <a:tr h="23271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 Cyber Charter School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086681"/>
                  </a:ext>
                </a:extLst>
              </a:tr>
              <a:tr h="23271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 Distance Learning Charter School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69.7%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295915"/>
                  </a:ext>
                </a:extLst>
              </a:tr>
              <a:tr h="23271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21st Century Cyber Charter School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5124987"/>
                  </a:ext>
                </a:extLst>
              </a:tr>
              <a:tr h="244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Reach Cyber Charter School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043142"/>
                  </a:ext>
                </a:extLst>
              </a:tr>
              <a:tr h="23271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Commonwealth Charter Academy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878885"/>
                  </a:ext>
                </a:extLst>
              </a:tr>
              <a:tr h="24434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 Virtual Charter School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831822"/>
                  </a:ext>
                </a:extLst>
              </a:tr>
              <a:tr h="301656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58.0%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174010"/>
                  </a:ext>
                </a:extLst>
              </a:tr>
              <a:tr h="301656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9090580"/>
                  </a:ext>
                </a:extLst>
              </a:tr>
              <a:tr h="232712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graduation rate data was available for Insight Pa Cyber Charter School so a average of Cyber Charter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207731"/>
                  </a:ext>
                </a:extLst>
              </a:tr>
              <a:tr h="23271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school's was used.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7563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2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016000" y="1828800"/>
            <a:ext cx="1371600" cy="6400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683565" y="284260"/>
            <a:ext cx="9859617" cy="118872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dirty="0" smtClean="0"/>
              <a:t>What is the Impact on WCSD Students?</a:t>
            </a:r>
            <a:endParaRPr lang="en-US" sz="4400" dirty="0"/>
          </a:p>
        </p:txBody>
      </p:sp>
      <p:pic>
        <p:nvPicPr>
          <p:cNvPr id="2065" name="Picture 17" descr="wcLogo_wT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774944"/>
              </p:ext>
            </p:extLst>
          </p:nvPr>
        </p:nvGraphicFramePr>
        <p:xfrm>
          <a:off x="2683565" y="3021496"/>
          <a:ext cx="9859617" cy="1421294"/>
        </p:xfrm>
        <a:graphic>
          <a:graphicData uri="http://schemas.openxmlformats.org/drawingml/2006/table">
            <a:tbl>
              <a:tblPr/>
              <a:tblGrid>
                <a:gridCol w="3286539">
                  <a:extLst>
                    <a:ext uri="{9D8B030D-6E8A-4147-A177-3AD203B41FA5}">
                      <a16:colId xmlns:a16="http://schemas.microsoft.com/office/drawing/2014/main" val="1182732542"/>
                    </a:ext>
                  </a:extLst>
                </a:gridCol>
                <a:gridCol w="3286539">
                  <a:extLst>
                    <a:ext uri="{9D8B030D-6E8A-4147-A177-3AD203B41FA5}">
                      <a16:colId xmlns:a16="http://schemas.microsoft.com/office/drawing/2014/main" val="2365031556"/>
                    </a:ext>
                  </a:extLst>
                </a:gridCol>
                <a:gridCol w="3286539">
                  <a:extLst>
                    <a:ext uri="{9D8B030D-6E8A-4147-A177-3AD203B41FA5}">
                      <a16:colId xmlns:a16="http://schemas.microsoft.com/office/drawing/2014/main" val="2256729723"/>
                    </a:ext>
                  </a:extLst>
                </a:gridCol>
              </a:tblGrid>
              <a:tr h="379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Year Avg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2020-21 WCSD Students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Potential Dropouts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802898"/>
                  </a:ext>
                </a:extLst>
              </a:tr>
              <a:tr h="379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755801"/>
                  </a:ext>
                </a:extLst>
              </a:tr>
              <a:tr h="27072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556564"/>
                  </a:ext>
                </a:extLst>
              </a:tr>
              <a:tr h="392549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Approximately 1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 of every 2 of our children attending outside Cyber Charter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Programs will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graduate!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734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81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016000" y="1828800"/>
            <a:ext cx="1371600" cy="6400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683565" y="284260"/>
            <a:ext cx="9859617" cy="118872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dirty="0" smtClean="0"/>
              <a:t>Who pays the Charter School Tuition?</a:t>
            </a:r>
            <a:endParaRPr lang="en-US" sz="4400" dirty="0"/>
          </a:p>
        </p:txBody>
      </p:sp>
      <p:pic>
        <p:nvPicPr>
          <p:cNvPr id="2065" name="Picture 17" descr="wcLogo_wT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2254434"/>
            <a:ext cx="9698382" cy="547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3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016000" y="1828800"/>
            <a:ext cx="1371600" cy="6400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683565" y="284260"/>
            <a:ext cx="9859617" cy="118872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dirty="0" smtClean="0"/>
              <a:t>What does this “education” cost?</a:t>
            </a:r>
            <a:endParaRPr lang="en-US" sz="4400" dirty="0"/>
          </a:p>
        </p:txBody>
      </p:sp>
      <p:pic>
        <p:nvPicPr>
          <p:cNvPr id="2065" name="Picture 17" descr="wcLogo_wT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7764496"/>
              </p:ext>
            </p:extLst>
          </p:nvPr>
        </p:nvGraphicFramePr>
        <p:xfrm>
          <a:off x="2844800" y="1605517"/>
          <a:ext cx="9698381" cy="6411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658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016000" y="1828800"/>
            <a:ext cx="1371600" cy="6400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683565" y="284260"/>
            <a:ext cx="9859617" cy="118872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400" dirty="0" smtClean="0"/>
              <a:t>What does this “education” cost?</a:t>
            </a:r>
            <a:endParaRPr lang="en-US" sz="4400" dirty="0"/>
          </a:p>
        </p:txBody>
      </p:sp>
      <p:pic>
        <p:nvPicPr>
          <p:cNvPr id="2065" name="Picture 17" descr="wcLogo_wT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309097"/>
              </p:ext>
            </p:extLst>
          </p:nvPr>
        </p:nvGraphicFramePr>
        <p:xfrm>
          <a:off x="2844800" y="1757240"/>
          <a:ext cx="9698382" cy="621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26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258</TotalTime>
  <Words>796</Words>
  <Application>Microsoft Office PowerPoint</Application>
  <PresentationFormat>Custom</PresentationFormat>
  <Paragraphs>232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Dilks, Jen</dc:creator>
  <cp:lastModifiedBy>Grosch, Jim</cp:lastModifiedBy>
  <cp:revision>25</cp:revision>
  <cp:lastPrinted>2021-03-24T13:49:11Z</cp:lastPrinted>
  <dcterms:created xsi:type="dcterms:W3CDTF">2021-03-23T14:29:36Z</dcterms:created>
  <dcterms:modified xsi:type="dcterms:W3CDTF">2021-03-24T14:23:59Z</dcterms:modified>
</cp:coreProperties>
</file>