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9"/>
  </p:notesMasterIdLst>
  <p:sldIdLst>
    <p:sldId id="256" r:id="rId5"/>
    <p:sldId id="265" r:id="rId6"/>
    <p:sldId id="270" r:id="rId7"/>
    <p:sldId id="273" r:id="rId8"/>
    <p:sldId id="264" r:id="rId9"/>
    <p:sldId id="272" r:id="rId10"/>
    <p:sldId id="274" r:id="rId11"/>
    <p:sldId id="276" r:id="rId12"/>
    <p:sldId id="275" r:id="rId13"/>
    <p:sldId id="271" r:id="rId14"/>
    <p:sldId id="277" r:id="rId15"/>
    <p:sldId id="278" r:id="rId16"/>
    <p:sldId id="279" r:id="rId17"/>
    <p:sldId id="261" r:id="rId18"/>
  </p:sldIdLst>
  <p:sldSz cx="12192000" cy="6858000"/>
  <p:notesSz cx="6858000" cy="12192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4F"/>
    <a:srgbClr val="1D4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27"/>
    <p:restoredTop sz="94599"/>
  </p:normalViewPr>
  <p:slideViewPr>
    <p:cSldViewPr>
      <p:cViewPr varScale="1">
        <p:scale>
          <a:sx n="108" d="100"/>
          <a:sy n="108" d="100"/>
        </p:scale>
        <p:origin x="834" y="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61BB6-CB0E-CB45-BBA4-9A186A4B095E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85CC2-F494-6341-B11B-467EF01BA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8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59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2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92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33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30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83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8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6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14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61365" y="1265892"/>
            <a:ext cx="10869269" cy="13487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00A94F"/>
                </a:solidFill>
                <a:latin typeface="MuseoSans-900"/>
                <a:cs typeface="MuseoSans-9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hyperlink" Target="http://pngimg.com/download/40694" TargetMode="External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hyperlink" Target="https://pixabay.com/en/horseshoe-brown-gold-horse-shoe-309891/" TargetMode="External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openxmlformats.org/officeDocument/2006/relationships/hyperlink" Target="https://pixabay.com/en/bandana-cowboy-red-western-157057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hyperlink" Target="http://www.publicdomainpictures.net/view-image.php?image=222959&amp;picture=welcome-cac-champagne-text-title" TargetMode="External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png"/><Relationship Id="rId18" Type="http://schemas.openxmlformats.org/officeDocument/2006/relationships/hyperlink" Target="https://creativecommons.org/licenses/by-nc-sa/3.0/" TargetMode="External"/><Relationship Id="rId3" Type="http://schemas.openxmlformats.org/officeDocument/2006/relationships/image" Target="../media/image27.jpeg"/><Relationship Id="rId21" Type="http://schemas.openxmlformats.org/officeDocument/2006/relationships/image" Target="../media/image39.png"/><Relationship Id="rId7" Type="http://schemas.openxmlformats.org/officeDocument/2006/relationships/image" Target="../media/image31.jpeg"/><Relationship Id="rId12" Type="http://schemas.openxmlformats.org/officeDocument/2006/relationships/hyperlink" Target="https://pixabay.com/en/sochi-2014-russia-olympiad-262145/" TargetMode="External"/><Relationship Id="rId17" Type="http://schemas.openxmlformats.org/officeDocument/2006/relationships/hyperlink" Target="http://apfvalblog.blogspot.com/2016/02/activites-fle-pour-la-saint-valentin.html" TargetMode="External"/><Relationship Id="rId25" Type="http://schemas.openxmlformats.org/officeDocument/2006/relationships/image" Target="../media/image41.png"/><Relationship Id="rId2" Type="http://schemas.openxmlformats.org/officeDocument/2006/relationships/image" Target="../media/image11.png"/><Relationship Id="rId16" Type="http://schemas.openxmlformats.org/officeDocument/2006/relationships/image" Target="../media/image37.png"/><Relationship Id="rId20" Type="http://schemas.openxmlformats.org/officeDocument/2006/relationships/hyperlink" Target="http://freefoodphotos.com/imagelibrary/bread/slides/popping_cor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24" Type="http://schemas.openxmlformats.org/officeDocument/2006/relationships/hyperlink" Target="http://www.pngall.com/streamer-png/download/26418" TargetMode="External"/><Relationship Id="rId5" Type="http://schemas.openxmlformats.org/officeDocument/2006/relationships/image" Target="../media/image29.jpeg"/><Relationship Id="rId15" Type="http://schemas.openxmlformats.org/officeDocument/2006/relationships/hyperlink" Target="https://creativecommons.org/licenses/by-nc/3.0/" TargetMode="External"/><Relationship Id="rId23" Type="http://schemas.openxmlformats.org/officeDocument/2006/relationships/image" Target="../media/image40.png"/><Relationship Id="rId10" Type="http://schemas.openxmlformats.org/officeDocument/2006/relationships/image" Target="../media/image34.png"/><Relationship Id="rId19" Type="http://schemas.openxmlformats.org/officeDocument/2006/relationships/image" Target="../media/image38.jp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hyperlink" Target="https://www.pngall.com/whipped-cream-png" TargetMode="External"/><Relationship Id="rId22" Type="http://schemas.openxmlformats.org/officeDocument/2006/relationships/hyperlink" Target="http://www.pngall.com/popcorn-pn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8.png"/><Relationship Id="rId5" Type="http://schemas.openxmlformats.org/officeDocument/2006/relationships/image" Target="../media/image44.jpeg"/><Relationship Id="rId10" Type="http://schemas.openxmlformats.org/officeDocument/2006/relationships/image" Target="../media/image37.png"/><Relationship Id="rId4" Type="http://schemas.openxmlformats.org/officeDocument/2006/relationships/image" Target="../media/image43.jpeg"/><Relationship Id="rId9" Type="http://schemas.openxmlformats.org/officeDocument/2006/relationships/hyperlink" Target="http://apfvalblog.blogspot.com/2016/02/activites-fle-pour-la-saint-valentin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jpg"/><Relationship Id="rId7" Type="http://schemas.microsoft.com/office/2007/relationships/hdphoto" Target="../media/hdphoto2.wdp"/><Relationship Id="rId12" Type="http://schemas.openxmlformats.org/officeDocument/2006/relationships/image" Target="../media/image5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4.jpeg"/><Relationship Id="rId5" Type="http://schemas.microsoft.com/office/2007/relationships/hdphoto" Target="../media/hdphoto1.wdp"/><Relationship Id="rId10" Type="http://schemas.openxmlformats.org/officeDocument/2006/relationships/image" Target="../media/image53.jpeg"/><Relationship Id="rId4" Type="http://schemas.openxmlformats.org/officeDocument/2006/relationships/image" Target="../media/image50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2D803A-6718-C54F-9A69-227740772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569129" y="2619900"/>
            <a:ext cx="4378960" cy="3956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spc="10" dirty="0">
                <a:solidFill>
                  <a:srgbClr val="D91D24"/>
                </a:solidFill>
                <a:cs typeface="MuseoSans-300"/>
              </a:rPr>
              <a:t>Bringing</a:t>
            </a:r>
            <a:r>
              <a:rPr sz="2400" spc="-5" dirty="0">
                <a:solidFill>
                  <a:srgbClr val="D91D24"/>
                </a:solidFill>
                <a:cs typeface="MuseoSans-300"/>
              </a:rPr>
              <a:t> </a:t>
            </a:r>
            <a:r>
              <a:rPr sz="2400" spc="10" dirty="0">
                <a:solidFill>
                  <a:srgbClr val="D91D24"/>
                </a:solidFill>
                <a:cs typeface="MuseoSans-300"/>
              </a:rPr>
              <a:t>your</a:t>
            </a:r>
            <a:r>
              <a:rPr sz="2400" spc="-5" dirty="0">
                <a:solidFill>
                  <a:srgbClr val="D91D24"/>
                </a:solidFill>
                <a:cs typeface="MuseoSans-300"/>
              </a:rPr>
              <a:t> </a:t>
            </a:r>
            <a:r>
              <a:rPr sz="2400" spc="10" dirty="0">
                <a:solidFill>
                  <a:srgbClr val="D91D24"/>
                </a:solidFill>
                <a:cs typeface="MuseoSans-300"/>
              </a:rPr>
              <a:t>Cafeteria</a:t>
            </a:r>
            <a:r>
              <a:rPr sz="2400" spc="-5" dirty="0">
                <a:solidFill>
                  <a:srgbClr val="D91D24"/>
                </a:solidFill>
                <a:cs typeface="MuseoSans-300"/>
              </a:rPr>
              <a:t> </a:t>
            </a:r>
            <a:r>
              <a:rPr sz="2400" spc="10" dirty="0">
                <a:solidFill>
                  <a:srgbClr val="D91D24"/>
                </a:solidFill>
                <a:cs typeface="MuseoSans-300"/>
              </a:rPr>
              <a:t>to</a:t>
            </a:r>
            <a:r>
              <a:rPr sz="2400" dirty="0">
                <a:solidFill>
                  <a:srgbClr val="D91D24"/>
                </a:solidFill>
                <a:cs typeface="MuseoSans-300"/>
              </a:rPr>
              <a:t> </a:t>
            </a:r>
            <a:r>
              <a:rPr sz="2400" b="1" i="1" spc="10" dirty="0">
                <a:solidFill>
                  <a:srgbClr val="D91D24"/>
                </a:solidFill>
                <a:cs typeface="MuseoSans-900Italic"/>
              </a:rPr>
              <a:t>you</a:t>
            </a:r>
            <a:r>
              <a:rPr sz="2400" spc="10" dirty="0">
                <a:solidFill>
                  <a:srgbClr val="D91D24"/>
                </a:solidFill>
                <a:cs typeface="MuseoSans-300"/>
              </a:rPr>
              <a:t>!</a:t>
            </a:r>
            <a:endParaRPr sz="2400" dirty="0">
              <a:cs typeface="MuseoSans-30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919854">
              <a:lnSpc>
                <a:spcPct val="100000"/>
              </a:lnSpc>
              <a:spcBef>
                <a:spcPts val="130"/>
              </a:spcBef>
            </a:pPr>
            <a:r>
              <a:rPr lang="en-US" spc="20" dirty="0">
                <a:latin typeface="+mn-lt"/>
              </a:rPr>
              <a:t>FEBRUARY</a:t>
            </a:r>
            <a:r>
              <a:rPr spc="-10" dirty="0">
                <a:latin typeface="+mn-lt"/>
              </a:rPr>
              <a:t> </a:t>
            </a:r>
            <a:r>
              <a:rPr spc="15" dirty="0">
                <a:latin typeface="+mn-lt"/>
              </a:rPr>
              <a:t>202</a:t>
            </a:r>
            <a:r>
              <a:rPr lang="en-US" spc="15" dirty="0">
                <a:latin typeface="+mn-lt"/>
              </a:rPr>
              <a:t>2</a:t>
            </a:r>
            <a:endParaRPr spc="15" dirty="0">
              <a:latin typeface="+mn-lt"/>
            </a:endParaRPr>
          </a:p>
          <a:p>
            <a:pPr marL="3919854">
              <a:lnSpc>
                <a:spcPct val="100000"/>
              </a:lnSpc>
              <a:spcBef>
                <a:spcPts val="5"/>
              </a:spcBef>
            </a:pPr>
            <a:r>
              <a:rPr sz="5550" dirty="0">
                <a:solidFill>
                  <a:srgbClr val="1C3E94"/>
                </a:solidFill>
                <a:latin typeface="+mn-lt"/>
              </a:rPr>
              <a:t>Food</a:t>
            </a:r>
            <a:r>
              <a:rPr sz="5550" spc="-30" dirty="0">
                <a:solidFill>
                  <a:srgbClr val="1C3E94"/>
                </a:solidFill>
                <a:latin typeface="+mn-lt"/>
              </a:rPr>
              <a:t> </a:t>
            </a:r>
            <a:r>
              <a:rPr sz="5550" spc="5" dirty="0">
                <a:solidFill>
                  <a:srgbClr val="1C3E94"/>
                </a:solidFill>
                <a:latin typeface="+mn-lt"/>
              </a:rPr>
              <a:t>Service</a:t>
            </a:r>
            <a:r>
              <a:rPr sz="5550" spc="-30" dirty="0">
                <a:solidFill>
                  <a:srgbClr val="1C3E94"/>
                </a:solidFill>
                <a:latin typeface="+mn-lt"/>
              </a:rPr>
              <a:t> </a:t>
            </a:r>
            <a:r>
              <a:rPr sz="5550" spc="-5" dirty="0">
                <a:solidFill>
                  <a:srgbClr val="1C3E94"/>
                </a:solidFill>
                <a:latin typeface="+mn-lt"/>
              </a:rPr>
              <a:t>Report</a:t>
            </a:r>
            <a:endParaRPr sz="5550" dirty="0">
              <a:latin typeface="+mn-lt"/>
            </a:endParaRPr>
          </a:p>
        </p:txBody>
      </p:sp>
      <p:pic>
        <p:nvPicPr>
          <p:cNvPr id="7" name="Picture 2" descr="Warren County School District">
            <a:extLst>
              <a:ext uri="{FF2B5EF4-FFF2-40B4-BE49-F238E27FC236}">
                <a16:creationId xmlns:a16="http://schemas.microsoft.com/office/drawing/2014/main" id="{B9640E16-C510-49CD-9E5F-278EAEEC4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20" y="1691505"/>
            <a:ext cx="2189018" cy="21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CBD4F790-6207-419E-92D1-19D82522DD5B}"/>
              </a:ext>
            </a:extLst>
          </p:cNvPr>
          <p:cNvSpPr txBox="1"/>
          <p:nvPr/>
        </p:nvSpPr>
        <p:spPr>
          <a:xfrm>
            <a:off x="762000" y="883276"/>
            <a:ext cx="3352800" cy="11496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400" b="1" i="1" spc="10" dirty="0">
                <a:cs typeface="MuseoSans-300"/>
              </a:rPr>
              <a:t>WARREN COUNTY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400" b="1" i="1" spc="10" dirty="0">
                <a:cs typeface="MuseoSans-300"/>
              </a:rPr>
              <a:t> SCHOOL DISTRICT</a:t>
            </a:r>
            <a:endParaRPr lang="en-US" sz="2400" b="1" spc="10" dirty="0">
              <a:cs typeface="MuseoSans-300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endParaRPr lang="en-US" sz="2400" spc="10" dirty="0">
              <a:cs typeface="MuseoSans-30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92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518199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Classroom Parties- Yeehaw</a:t>
            </a:r>
            <a:endParaRPr lang="en-US" sz="35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3962400" y="1524000"/>
            <a:ext cx="274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 yeehaw good time was had by all in the EES 4</a:t>
            </a:r>
            <a:r>
              <a:rPr lang="en-US" sz="1600" baseline="30000" dirty="0"/>
              <a:t>th</a:t>
            </a:r>
            <a:r>
              <a:rPr lang="en-US" sz="1600" dirty="0"/>
              <a:t> grade when their teacher ordered a special Western Classroom Luncheon.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17EEE-BE58-A241-AF7B-F2A7D6DCB3D3}"/>
              </a:ext>
            </a:extLst>
          </p:cNvPr>
          <p:cNvSpPr/>
          <p:nvPr/>
        </p:nvSpPr>
        <p:spPr>
          <a:xfrm>
            <a:off x="609600" y="1240542"/>
            <a:ext cx="502195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</a:rPr>
              <a:t>TNG is always on board for a fun Classroom Luncheon or Party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29913A-9D66-4C90-B4B5-0D783A41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689" y="1458017"/>
            <a:ext cx="2868520" cy="382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88FD21C-07DF-4E81-8964-690ACA1D7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80" y="2907780"/>
            <a:ext cx="2868520" cy="244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2371D58-81E9-484C-8717-E1596C3FE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0" y="167926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-up of a candle&#10;&#10;Description automatically generated with low confidence">
            <a:extLst>
              <a:ext uri="{FF2B5EF4-FFF2-40B4-BE49-F238E27FC236}">
                <a16:creationId xmlns:a16="http://schemas.microsoft.com/office/drawing/2014/main" id="{489FB753-3E2C-4CF9-B506-381F72FE0B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432005">
            <a:off x="5970631" y="352657"/>
            <a:ext cx="1597814" cy="1163741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D79E2D1B-E199-4924-B508-FA4192972C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118646">
            <a:off x="10300454" y="2080351"/>
            <a:ext cx="1289050" cy="1143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D85346-D4BE-4DD1-BF84-0375189A5F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1361693" flipH="1">
            <a:off x="10872094" y="3647125"/>
            <a:ext cx="827723" cy="838200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1A113CAF-35AB-4722-A73A-587CAD1927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20035803" flipH="1">
            <a:off x="3447011" y="5022826"/>
            <a:ext cx="614568" cy="622347"/>
          </a:xfrm>
          <a:prstGeom prst="rect">
            <a:avLst/>
          </a:prstGeom>
        </p:spPr>
      </p:pic>
      <p:pic>
        <p:nvPicPr>
          <p:cNvPr id="23" name="Picture 22" descr="Shape, arrow&#10;&#10;Description automatically generated">
            <a:extLst>
              <a:ext uri="{FF2B5EF4-FFF2-40B4-BE49-F238E27FC236}">
                <a16:creationId xmlns:a16="http://schemas.microsoft.com/office/drawing/2014/main" id="{85F9AB87-448E-42CE-8E9F-24EAD9E4A1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200685" flipH="1">
            <a:off x="6772113" y="5093155"/>
            <a:ext cx="885911" cy="7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71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7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456298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New Employee Training</a:t>
            </a:r>
            <a:endParaRPr lang="en-US" sz="35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4280146" y="1563707"/>
            <a:ext cx="381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On February 21, 2022 TNG held a Professional Development Day Training for our new employees. Welcome </a:t>
            </a:r>
            <a:r>
              <a:rPr lang="en-US" sz="1600" dirty="0">
                <a:sym typeface="Wingdings" panose="05000000000000000000" pitchFamily="2" charset="2"/>
              </a:rPr>
              <a:t>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17EEE-BE58-A241-AF7B-F2A7D6DCB3D3}"/>
              </a:ext>
            </a:extLst>
          </p:cNvPr>
          <p:cNvSpPr/>
          <p:nvPr/>
        </p:nvSpPr>
        <p:spPr>
          <a:xfrm>
            <a:off x="609600" y="1240542"/>
            <a:ext cx="476752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</a:rPr>
              <a:t>Welcome to the Warren County Food Services Department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A4C4A8B-897F-4450-B9A6-B5A88198D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93" y="1563707"/>
            <a:ext cx="2945907" cy="220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49CDC26-3D9B-4C97-B03D-C6BF155D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91" y="3985775"/>
            <a:ext cx="2342304" cy="175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preview">
            <a:extLst>
              <a:ext uri="{FF2B5EF4-FFF2-40B4-BE49-F238E27FC236}">
                <a16:creationId xmlns:a16="http://schemas.microsoft.com/office/drawing/2014/main" id="{06BD11ED-D5D5-423B-807E-E18B94F0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808" y="3756861"/>
            <a:ext cx="1887150" cy="221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F2A552F-9DA8-479C-B3EE-120A42F2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978" y="1546526"/>
            <a:ext cx="1657751" cy="221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32F56F6-F134-472A-B0F1-96297A45E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84" y="2585273"/>
            <a:ext cx="2342305" cy="250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preview">
            <a:extLst>
              <a:ext uri="{FF2B5EF4-FFF2-40B4-BE49-F238E27FC236}">
                <a16:creationId xmlns:a16="http://schemas.microsoft.com/office/drawing/2014/main" id="{E15A480B-04AD-4884-A692-14CBBBEE7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03" y="2898056"/>
            <a:ext cx="1929881" cy="25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01BDF9B1-9D28-4CD3-9669-67C1C40134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829299" y="123244"/>
            <a:ext cx="2286000" cy="1285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103E0D-E615-4491-B995-AE13F8D23B99}"/>
              </a:ext>
            </a:extLst>
          </p:cNvPr>
          <p:cNvSpPr txBox="1"/>
          <p:nvPr/>
        </p:nvSpPr>
        <p:spPr>
          <a:xfrm>
            <a:off x="533400" y="5471231"/>
            <a:ext cx="84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BWMS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DB318A-15ED-44AC-AF3F-AB222BFD832A}"/>
              </a:ext>
            </a:extLst>
          </p:cNvPr>
          <p:cNvSpPr txBox="1"/>
          <p:nvPr/>
        </p:nvSpPr>
        <p:spPr>
          <a:xfrm>
            <a:off x="4648200" y="5410200"/>
            <a:ext cx="84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WAEC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A18511-6701-43D8-AB0E-38B56C5E81CD}"/>
              </a:ext>
            </a:extLst>
          </p:cNvPr>
          <p:cNvSpPr txBox="1"/>
          <p:nvPr/>
        </p:nvSpPr>
        <p:spPr>
          <a:xfrm>
            <a:off x="8189066" y="2528724"/>
            <a:ext cx="122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EMHS/EES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792C4A-F584-4EE9-BC93-E9D8FFD65AEB}"/>
              </a:ext>
            </a:extLst>
          </p:cNvPr>
          <p:cNvSpPr txBox="1"/>
          <p:nvPr/>
        </p:nvSpPr>
        <p:spPr>
          <a:xfrm>
            <a:off x="10503873" y="3811849"/>
            <a:ext cx="141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SAMHS/SAES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97274D-5F75-4678-AEB2-C2F28E520AF2}"/>
              </a:ext>
            </a:extLst>
          </p:cNvPr>
          <p:cNvSpPr txBox="1"/>
          <p:nvPr/>
        </p:nvSpPr>
        <p:spPr>
          <a:xfrm>
            <a:off x="10158481" y="5118721"/>
            <a:ext cx="141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764987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699370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A February Filled with Special Events</a:t>
            </a:r>
            <a:endParaRPr lang="en-US" sz="35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17EEE-BE58-A241-AF7B-F2A7D6DCB3D3}"/>
              </a:ext>
            </a:extLst>
          </p:cNvPr>
          <p:cNvSpPr/>
          <p:nvPr/>
        </p:nvSpPr>
        <p:spPr>
          <a:xfrm>
            <a:off x="609600" y="1240542"/>
            <a:ext cx="16310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</a:rPr>
              <a:t>February was busy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4C7A5-C33C-484D-8C3C-31DCF4AF50C4}"/>
              </a:ext>
            </a:extLst>
          </p:cNvPr>
          <p:cNvSpPr/>
          <p:nvPr/>
        </p:nvSpPr>
        <p:spPr>
          <a:xfrm>
            <a:off x="3352800" y="1524000"/>
            <a:ext cx="266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February was filled with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100th Day Celebrations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Valentine’s Parties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Olympic Float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Honor/Merit Roll Events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6DC1480-F844-475C-A10E-399DAC925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556550"/>
            <a:ext cx="2496599" cy="187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DEDCB30-0AB2-4F4F-8669-DEA9C3E23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65" y="3479320"/>
            <a:ext cx="1710629" cy="210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2E7B2F8-DC69-49CC-881C-B81EE1C1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623">
            <a:off x="9772915" y="2391684"/>
            <a:ext cx="2040438" cy="272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preview">
            <a:extLst>
              <a:ext uri="{FF2B5EF4-FFF2-40B4-BE49-F238E27FC236}">
                <a16:creationId xmlns:a16="http://schemas.microsoft.com/office/drawing/2014/main" id="{B4C4762F-A380-4446-A72A-49CA11860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77" y="3790169"/>
            <a:ext cx="1524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771E675A-CA43-4C40-B38D-6ED777387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521">
            <a:off x="6642972" y="1384132"/>
            <a:ext cx="1520884" cy="235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69C7F08B-AA2E-4C55-AEEB-A16FD41D7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769">
            <a:off x="8474365" y="2034640"/>
            <a:ext cx="1186870" cy="155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622CC470-A087-4CA6-812D-C6E6EB02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6899" y="3076813"/>
            <a:ext cx="1888701" cy="256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B6038E-E743-47B0-9CDC-68134FAE5EA4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690239" y="1625507"/>
            <a:ext cx="706815" cy="704578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3F1C005A-4BED-412B-9223-D04A6C2667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86746" y="3532796"/>
            <a:ext cx="1665178" cy="1176032"/>
          </a:xfrm>
          <a:prstGeom prst="rect">
            <a:avLst/>
          </a:prstGeom>
        </p:spPr>
      </p:pic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6C71E0BC-DFBF-43D3-BDE0-F98CB7762D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61715" y="4661628"/>
            <a:ext cx="1201199" cy="9230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80E2C5-4588-4518-B428-017B96A2D762}"/>
              </a:ext>
            </a:extLst>
          </p:cNvPr>
          <p:cNvSpPr txBox="1"/>
          <p:nvPr/>
        </p:nvSpPr>
        <p:spPr>
          <a:xfrm>
            <a:off x="1783869" y="7193112"/>
            <a:ext cx="65453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4" tooltip="https://www.pngall.com/whipped-cream-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5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21" name="Picture 20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037C183-7843-4C2E-B6B6-DA64D88D4D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368422" y="1529217"/>
            <a:ext cx="1143000" cy="7417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A33482A-2F4F-43C5-913B-617FD9F7C859}"/>
              </a:ext>
            </a:extLst>
          </p:cNvPr>
          <p:cNvSpPr txBox="1"/>
          <p:nvPr/>
        </p:nvSpPr>
        <p:spPr>
          <a:xfrm>
            <a:off x="9525000" y="6396037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7" tooltip="http://apfvalblog.blogspot.com/2016/02/activites-fle-pour-la-saint-valentin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8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26" name="Picture 2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4082C0-7316-4FEB-9E2A-6BF348D90E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7774332" y="3037932"/>
            <a:ext cx="1293468" cy="834249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1F52F88A-0C07-43B1-9654-8AB44A22674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 rot="18361162">
            <a:off x="6660617" y="3847698"/>
            <a:ext cx="1266608" cy="1266608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AF55D4C7-A7CE-4D8F-947D-2BBF92389A3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7835987" y="697414"/>
            <a:ext cx="1769296" cy="12623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A99C1C-64C9-43C0-A3A9-B881E6691487}"/>
              </a:ext>
            </a:extLst>
          </p:cNvPr>
          <p:cNvPicPr>
            <a:picLocks/>
          </p:cNvPicPr>
          <p:nvPr/>
        </p:nvPicPr>
        <p:blipFill>
          <a:blip r:embed="rId25"/>
          <a:stretch>
            <a:fillRect/>
          </a:stretch>
        </p:blipFill>
        <p:spPr>
          <a:xfrm>
            <a:off x="5736695" y="3704369"/>
            <a:ext cx="306951" cy="24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31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491705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A Special Valentine’s Day</a:t>
            </a:r>
            <a:endParaRPr lang="en-US" sz="35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17EEE-BE58-A241-AF7B-F2A7D6DCB3D3}"/>
              </a:ext>
            </a:extLst>
          </p:cNvPr>
          <p:cNvSpPr/>
          <p:nvPr/>
        </p:nvSpPr>
        <p:spPr>
          <a:xfrm>
            <a:off x="609600" y="1240542"/>
            <a:ext cx="576959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</a:rPr>
              <a:t>TNG held a Special Valentine’s Day giveaway in each Elementary School.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4C7A5-C33C-484D-8C3C-31DCF4AF50C4}"/>
              </a:ext>
            </a:extLst>
          </p:cNvPr>
          <p:cNvSpPr/>
          <p:nvPr/>
        </p:nvSpPr>
        <p:spPr>
          <a:xfrm>
            <a:off x="4517022" y="1536918"/>
            <a:ext cx="46269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For Valentine’s Day the Food Service Staff just wanted to give away some extra warm hugs. </a:t>
            </a:r>
          </a:p>
          <a:p>
            <a:pPr algn="ctr"/>
            <a:r>
              <a:rPr lang="en-US" sz="1600" dirty="0"/>
              <a:t>Who better than Ollie the Octopus who can hug with 8 soft arms. Every student who received a reimbursable meal from February 1-14 was eligible to win. Congratulations to those students who went home with a new friend on Valentine’s Day from TNG.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22428C3-3DAA-42F4-95E1-D3A712D9A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139" y="1554090"/>
            <a:ext cx="2725974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E54B5A9-41FE-4E21-B66E-2371C810E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608759"/>
            <a:ext cx="1766308" cy="364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4B4D9DD-ED05-4E0A-A038-00C9B8F94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31" y="3276600"/>
            <a:ext cx="2017248" cy="24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B68B0EDA-6C54-4180-B3FD-02FEBAF0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26" y="3428999"/>
            <a:ext cx="1715471" cy="228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F881CC68-0C9D-4719-A9A6-27F13D87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765" y="3505201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4A375FD-0959-4C4D-AD66-EE82029CCE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752804">
            <a:off x="2495027" y="3933602"/>
            <a:ext cx="1041906" cy="88051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3E54746-8ACE-407A-9F24-5036CCF304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340528" y="5266070"/>
            <a:ext cx="1143000" cy="741759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DE186D95-111F-46BD-AB5D-701E0110E6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0494892">
            <a:off x="300439" y="2011128"/>
            <a:ext cx="1143000" cy="8063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32D94B-769F-4DAC-B193-58EE4AB76309}"/>
              </a:ext>
            </a:extLst>
          </p:cNvPr>
          <p:cNvSpPr txBox="1"/>
          <p:nvPr/>
        </p:nvSpPr>
        <p:spPr>
          <a:xfrm>
            <a:off x="-553179" y="6879601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://apfvalblog.blogspot.com/2016/02/activites-fle-pour-la-saint-valentin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2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44453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762000" y="3105835"/>
            <a:ext cx="1760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A94F"/>
                </a:solidFill>
                <a:latin typeface="Museo Sans 300" panose="02000000000000000000" pitchFamily="2" charset="77"/>
              </a:rPr>
              <a:t>Follow us on: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A8EBC6-44F9-5542-B792-7D1E28943CCD}"/>
              </a:ext>
            </a:extLst>
          </p:cNvPr>
          <p:cNvSpPr/>
          <p:nvPr/>
        </p:nvSpPr>
        <p:spPr>
          <a:xfrm>
            <a:off x="609600" y="609600"/>
            <a:ext cx="257795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  <a:latin typeface="Museo Sans 700" panose="02000000000000000000" pitchFamily="2" charset="77"/>
              </a:rPr>
              <a:t>Thank You!</a:t>
            </a:r>
            <a:endParaRPr lang="en-US" sz="3500" b="1" dirty="0">
              <a:latin typeface="Museo Sans 700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B522B-FB23-1743-B799-B742E0E9C1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2754718" cy="1584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492C98-5CA1-D142-95E9-E35B7463C7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21" b="75174" l="24551" r="77944">
                        <a14:foregroundMark x1="64271" y1="45165" x2="64271" y2="45165"/>
                        <a14:foregroundMark x1="65968" y1="41077" x2="65968" y2="41077"/>
                        <a14:foregroundMark x1="64671" y1="38784" x2="64671" y2="38784"/>
                        <a14:foregroundMark x1="62974" y1="32403" x2="62974" y2="32403"/>
                        <a14:foregroundMark x1="62974" y1="32403" x2="68663" y2="66999"/>
                        <a14:foregroundMark x1="68263" y1="39681" x2="63373" y2="32901"/>
                        <a14:foregroundMark x1="64271" y1="32403" x2="57685" y2="45563"/>
                        <a14:foregroundMark x1="68263" y1="34696" x2="60679" y2="75174"/>
                        <a14:foregroundMark x1="64671" y1="38385" x2="66467" y2="67398"/>
                        <a14:foregroundMark x1="69062" y1="56032" x2="33333" y2="64207"/>
                        <a14:foregroundMark x1="45309" y1="64706" x2="67365" y2="69292"/>
                        <a14:foregroundMark x1="69062" y1="66999" x2="32535" y2="46062"/>
                        <a14:foregroundMark x1="32535" y1="43370" x2="31637" y2="63809"/>
                        <a14:foregroundMark x1="48802" y1="37388" x2="52794" y2="32403"/>
                        <a14:foregroundMark x1="66866" y1="32901" x2="36427" y2="34297"/>
                        <a14:foregroundMark x1="68263" y1="30608" x2="28942" y2="43769"/>
                        <a14:foregroundMark x1="30739" y1="35593" x2="35130" y2="59222"/>
                        <a14:foregroundMark x1="31637" y1="38784" x2="41717" y2="38784"/>
                        <a14:foregroundMark x1="30739" y1="31505" x2="40419" y2="34696"/>
                        <a14:foregroundMark x1="28543" y1="35593" x2="38224" y2="36989"/>
                        <a14:foregroundMark x1="44810" y1="38385" x2="57186" y2="50648"/>
                        <a14:foregroundMark x1="54591" y1="40578" x2="56786" y2="46959"/>
                        <a14:foregroundMark x1="57685" y1="56032" x2="55389" y2="41974"/>
                        <a14:foregroundMark x1="52794" y1="51944" x2="47904" y2="37886"/>
                        <a14:foregroundMark x1="57186" y1="43370" x2="42615" y2="43370"/>
                        <a14:foregroundMark x1="45709" y1="47856" x2="48802" y2="62413"/>
                        <a14:foregroundMark x1="45709" y1="41476" x2="40918" y2="62014"/>
                        <a14:foregroundMark x1="43114" y1="53340" x2="43114" y2="60120"/>
                        <a14:foregroundMark x1="32535" y1="61017" x2="51896" y2="67896"/>
                        <a14:foregroundMark x1="32036" y1="62413" x2="50100" y2="64706"/>
                        <a14:foregroundMark x1="32934" y1="64706" x2="63772" y2="67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20329" r="15359" b="18828"/>
          <a:stretch/>
        </p:blipFill>
        <p:spPr>
          <a:xfrm>
            <a:off x="809625" y="3572222"/>
            <a:ext cx="612633" cy="542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584632-D003-954C-960C-E4D6D8BA7E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39" b="94313" l="6161" r="95735">
                        <a14:foregroundMark x1="81043" y1="59716" x2="81043" y2="59716"/>
                        <a14:foregroundMark x1="85782" y1="73934" x2="63507" y2="81991"/>
                        <a14:foregroundMark x1="79147" y1="64929" x2="67773" y2="59716"/>
                        <a14:foregroundMark x1="80095" y1="56398" x2="60664" y2="76777"/>
                        <a14:foregroundMark x1="81517" y1="54502" x2="58768" y2="80095"/>
                        <a14:foregroundMark x1="90521" y1="60664" x2="90995" y2="79147"/>
                        <a14:foregroundMark x1="87204" y1="56872" x2="95261" y2="77251"/>
                        <a14:foregroundMark x1="85782" y1="32227" x2="95735" y2="63981"/>
                        <a14:foregroundMark x1="91943" y1="14692" x2="91943" y2="37441"/>
                        <a14:foregroundMark x1="88626" y1="15166" x2="70142" y2="35071"/>
                        <a14:foregroundMark x1="90521" y1="13744" x2="67773" y2="26066"/>
                        <a14:foregroundMark x1="89573" y1="6635" x2="89573" y2="6635"/>
                        <a14:foregroundMark x1="76303" y1="10900" x2="76303" y2="10900"/>
                        <a14:foregroundMark x1="64455" y1="13744" x2="83886" y2="19905"/>
                        <a14:foregroundMark x1="74408" y1="10900" x2="35545" y2="14692"/>
                        <a14:foregroundMark x1="52607" y1="13744" x2="14692" y2="7583"/>
                        <a14:foregroundMark x1="19431" y1="9005" x2="7583" y2="9005"/>
                        <a14:foregroundMark x1="35545" y1="14692" x2="41706" y2="15166"/>
                        <a14:foregroundMark x1="27488" y1="14692" x2="19431" y2="41232"/>
                        <a14:foregroundMark x1="11848" y1="8057" x2="14692" y2="54502"/>
                        <a14:foregroundMark x1="7109" y1="7583" x2="7583" y2="54502"/>
                        <a14:foregroundMark x1="9953" y1="44550" x2="11848" y2="76777"/>
                        <a14:foregroundMark x1="14692" y1="79147" x2="67773" y2="83886"/>
                        <a14:foregroundMark x1="89573" y1="77251" x2="52607" y2="88152"/>
                        <a14:foregroundMark x1="87204" y1="84360" x2="58768" y2="90047"/>
                        <a14:foregroundMark x1="90521" y1="91469" x2="51185" y2="94313"/>
                        <a14:foregroundMark x1="51659" y1="55450" x2="74408" y2="38389"/>
                        <a14:foregroundMark x1="74408" y1="35071" x2="74408" y2="35071"/>
                        <a14:foregroundMark x1="69194" y1="23223" x2="69194" y2="44550"/>
                        <a14:foregroundMark x1="80095" y1="35071" x2="46445" y2="50711"/>
                        <a14:foregroundMark x1="70616" y1="32227" x2="23697" y2="44550"/>
                        <a14:foregroundMark x1="47867" y1="46445" x2="46445" y2="63981"/>
                        <a14:foregroundMark x1="42180" y1="42180" x2="42180" y2="63981"/>
                        <a14:foregroundMark x1="36019" y1="43602" x2="34597" y2="70142"/>
                        <a14:foregroundMark x1="21327" y1="42180" x2="31280" y2="71090"/>
                        <a14:foregroundMark x1="21327" y1="73934" x2="51185" y2="70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2" y="4284498"/>
            <a:ext cx="470973" cy="417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A68944-AEC7-2345-B96D-72D6B767F7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66" b="93727" l="15670" r="84046">
                        <a14:foregroundMark x1="54701" y1="87823" x2="32764" y2="91144"/>
                        <a14:foregroundMark x1="24217" y1="91882" x2="48148" y2="91882"/>
                        <a14:foregroundMark x1="15954" y1="91882" x2="19088" y2="5904"/>
                        <a14:foregroundMark x1="43020" y1="90406" x2="62393" y2="88561"/>
                        <a14:foregroundMark x1="59829" y1="87823" x2="66382" y2="51661"/>
                        <a14:foregroundMark x1="53846" y1="46494" x2="60969" y2="70849"/>
                        <a14:foregroundMark x1="60399" y1="57565" x2="59829" y2="63469"/>
                        <a14:foregroundMark x1="55271" y1="72694" x2="46154" y2="39852"/>
                        <a14:foregroundMark x1="48148" y1="54982" x2="48148" y2="43911"/>
                        <a14:foregroundMark x1="62963" y1="37269" x2="68091" y2="22878"/>
                        <a14:foregroundMark x1="72080" y1="33948" x2="65527" y2="13653"/>
                        <a14:foregroundMark x1="74644" y1="26199" x2="55840" y2="25461"/>
                        <a14:foregroundMark x1="68946" y1="23616" x2="45584" y2="54244"/>
                        <a14:foregroundMark x1="63533" y1="30627" x2="64957" y2="58303"/>
                        <a14:foregroundMark x1="70085" y1="48339" x2="72080" y2="63469"/>
                        <a14:foregroundMark x1="64387" y1="91882" x2="79202" y2="92989"/>
                        <a14:foregroundMark x1="50142" y1="93727" x2="72080" y2="89668"/>
                        <a14:foregroundMark x1="50712" y1="93727" x2="68946" y2="92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9" r="7529"/>
          <a:stretch/>
        </p:blipFill>
        <p:spPr>
          <a:xfrm>
            <a:off x="854111" y="4876800"/>
            <a:ext cx="503954" cy="4709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512255-EE7B-B54F-982D-77AC7647BCDC}"/>
              </a:ext>
            </a:extLst>
          </p:cNvPr>
          <p:cNvSpPr/>
          <p:nvPr/>
        </p:nvSpPr>
        <p:spPr>
          <a:xfrm>
            <a:off x="1341575" y="3660893"/>
            <a:ext cx="188147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/>
              <a:t>@</a:t>
            </a:r>
            <a:r>
              <a:rPr lang="en-US" sz="1500" b="1" dirty="0" err="1"/>
              <a:t>TheNutritionGroup</a:t>
            </a:r>
            <a:endParaRPr lang="en-US" sz="15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CB326D-58AB-154D-9FAD-152B02BC09C2}"/>
              </a:ext>
            </a:extLst>
          </p:cNvPr>
          <p:cNvSpPr/>
          <p:nvPr/>
        </p:nvSpPr>
        <p:spPr>
          <a:xfrm>
            <a:off x="1358065" y="4307259"/>
            <a:ext cx="15981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/>
              <a:t>@</a:t>
            </a:r>
            <a:r>
              <a:rPr lang="en-US" sz="1500" b="1" dirty="0" err="1"/>
              <a:t>TNG_Corporate</a:t>
            </a:r>
            <a:endParaRPr lang="en-US" sz="15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C33A75-E0B6-D64C-92FC-8509F9C05D66}"/>
              </a:ext>
            </a:extLst>
          </p:cNvPr>
          <p:cNvSpPr/>
          <p:nvPr/>
        </p:nvSpPr>
        <p:spPr>
          <a:xfrm>
            <a:off x="1371600" y="4953798"/>
            <a:ext cx="188147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/>
              <a:t>@</a:t>
            </a:r>
            <a:r>
              <a:rPr lang="en-US" sz="1500" b="1" dirty="0" err="1"/>
              <a:t>TheNutritionGroup</a:t>
            </a:r>
            <a:endParaRPr lang="en-US" sz="15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C6AC5D-7296-D84D-9300-5F954AA04C46}"/>
              </a:ext>
            </a:extLst>
          </p:cNvPr>
          <p:cNvSpPr/>
          <p:nvPr/>
        </p:nvSpPr>
        <p:spPr>
          <a:xfrm>
            <a:off x="5638800" y="1960602"/>
            <a:ext cx="40609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1C3E94"/>
                </a:solidFill>
              </a:rPr>
              <a:t>Your Food Service Team:</a:t>
            </a:r>
            <a:endParaRPr lang="en-US" sz="3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5BB7E1-F8EC-4201-AD71-79B27E14FEDC}"/>
              </a:ext>
            </a:extLst>
          </p:cNvPr>
          <p:cNvSpPr/>
          <p:nvPr/>
        </p:nvSpPr>
        <p:spPr>
          <a:xfrm>
            <a:off x="5638800" y="2590800"/>
            <a:ext cx="315105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A94F"/>
                </a:solidFill>
                <a:latin typeface="Museo Sans 300" panose="02000000000000000000" pitchFamily="2" charset="77"/>
              </a:rPr>
              <a:t>SCOTT JOHNSON, FSD</a:t>
            </a:r>
          </a:p>
          <a:p>
            <a:r>
              <a:rPr lang="en-US" b="1" dirty="0">
                <a:solidFill>
                  <a:srgbClr val="00A94F"/>
                </a:solidFill>
                <a:latin typeface="Museo Sans 300" panose="02000000000000000000" pitchFamily="2" charset="77"/>
              </a:rPr>
              <a:t>CANDY RIEDER, ASSISTANT FSD</a:t>
            </a:r>
          </a:p>
          <a:p>
            <a:r>
              <a:rPr lang="en-US" b="1" dirty="0">
                <a:solidFill>
                  <a:srgbClr val="00A94F"/>
                </a:solidFill>
                <a:latin typeface="Museo Sans 300" panose="02000000000000000000" pitchFamily="2" charset="77"/>
              </a:rPr>
              <a:t>DEB MIKTUK, FSD TRAINEE</a:t>
            </a:r>
          </a:p>
          <a:p>
            <a:r>
              <a:rPr lang="en-US" i="1" dirty="0">
                <a:latin typeface="Museo Sans 300" panose="02000000000000000000" pitchFamily="2" charset="77"/>
              </a:rPr>
              <a:t>Food Service Directors</a:t>
            </a:r>
          </a:p>
          <a:p>
            <a:r>
              <a:rPr lang="en-US" dirty="0"/>
              <a:t>814-723-6900 </a:t>
            </a:r>
            <a:r>
              <a:rPr lang="en-US" dirty="0" err="1"/>
              <a:t>ext</a:t>
            </a:r>
            <a:r>
              <a:rPr lang="en-US" dirty="0"/>
              <a:t> 1600</a:t>
            </a:r>
          </a:p>
          <a:p>
            <a:r>
              <a:rPr lang="en-US" dirty="0"/>
              <a:t>johnsonst@wcsdpa.org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DFB4AE-B01B-4064-9E2B-037F07668D35}"/>
              </a:ext>
            </a:extLst>
          </p:cNvPr>
          <p:cNvSpPr/>
          <p:nvPr/>
        </p:nvSpPr>
        <p:spPr>
          <a:xfrm>
            <a:off x="5638800" y="4514671"/>
            <a:ext cx="32151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A94F"/>
                </a:solidFill>
                <a:latin typeface="Museo Sans 300" panose="02000000000000000000" pitchFamily="2" charset="77"/>
              </a:rPr>
              <a:t>MELISSA KINGEN</a:t>
            </a:r>
          </a:p>
          <a:p>
            <a:r>
              <a:rPr lang="en-US" i="1" dirty="0">
                <a:latin typeface="Museo Sans 300" panose="02000000000000000000" pitchFamily="2" charset="77"/>
              </a:rPr>
              <a:t>Regional Manager</a:t>
            </a:r>
          </a:p>
          <a:p>
            <a:r>
              <a:rPr lang="en-US" dirty="0"/>
              <a:t>814-720-1140</a:t>
            </a:r>
          </a:p>
          <a:p>
            <a:r>
              <a:rPr lang="en-US" dirty="0"/>
              <a:t>mkingen@thenutritiongroup.biz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89AFE9-5A07-46EC-B959-48EA4C83AE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50" y="2811728"/>
            <a:ext cx="741242" cy="9883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05B055-1FC5-4FA7-B64F-78F33B20E8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900" y="2581622"/>
            <a:ext cx="742950" cy="990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6D9C61-DA4F-4F06-B76A-0958047E70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900" y="4573865"/>
            <a:ext cx="716995" cy="10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2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334110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Industry Outlook</a:t>
            </a:r>
            <a:endParaRPr lang="en-US" sz="35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609600" y="1240542"/>
            <a:ext cx="258609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</a:rPr>
              <a:t>What’s Happening in the News</a:t>
            </a:r>
          </a:p>
        </p:txBody>
      </p:sp>
    </p:spTree>
    <p:extLst>
      <p:ext uri="{BB962C8B-B14F-4D97-AF65-F5344CB8AC3E}">
        <p14:creationId xmlns:p14="http://schemas.microsoft.com/office/powerpoint/2010/main" val="2753534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663816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February is American Heart Month</a:t>
            </a:r>
            <a:endParaRPr lang="en-US" sz="35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609600" y="1240542"/>
            <a:ext cx="48014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</a:rPr>
              <a:t>School Lunch and Breakfast promote heart health every day</a:t>
            </a:r>
          </a:p>
        </p:txBody>
      </p:sp>
    </p:spTree>
    <p:extLst>
      <p:ext uri="{BB962C8B-B14F-4D97-AF65-F5344CB8AC3E}">
        <p14:creationId xmlns:p14="http://schemas.microsoft.com/office/powerpoint/2010/main" val="2757873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614982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Staying Ahead of the Challenges</a:t>
            </a:r>
            <a:endParaRPr lang="en-US" sz="35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609600" y="1240542"/>
            <a:ext cx="58685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</a:rPr>
              <a:t>A few updates from our Corporate Purchasing Team and the supply chain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3F0F48-2EF0-5640-A009-1FCE275C57F7}"/>
              </a:ext>
            </a:extLst>
          </p:cNvPr>
          <p:cNvSpPr/>
          <p:nvPr/>
        </p:nvSpPr>
        <p:spPr>
          <a:xfrm>
            <a:off x="762000" y="1793081"/>
            <a:ext cx="61498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Although transit times remain elongated and uncertain, market normalization trend show an expected gradual return towards 2024.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While a few General Mills products had to be pulled due to ingredient/transportation/labor constraints, temporary substitutions are available to cover this gap in the meantime.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 pancakes are scheduled to come back in April!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 shortages continue to affect us; however our vendors are proactively communicating inventory substitutions, weather delays, transportation issues, etc.</a:t>
            </a:r>
          </a:p>
        </p:txBody>
      </p:sp>
    </p:spTree>
    <p:extLst>
      <p:ext uri="{BB962C8B-B14F-4D97-AF65-F5344CB8AC3E}">
        <p14:creationId xmlns:p14="http://schemas.microsoft.com/office/powerpoint/2010/main" val="2750622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358944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Behind the Scenes</a:t>
            </a:r>
            <a:endParaRPr lang="en-US" sz="35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609600" y="1240542"/>
            <a:ext cx="39598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  <a:latin typeface="+mj-lt"/>
              </a:rPr>
              <a:t>An Update from the TNG Marketing Department</a:t>
            </a:r>
          </a:p>
        </p:txBody>
      </p:sp>
    </p:spTree>
    <p:extLst>
      <p:ext uri="{BB962C8B-B14F-4D97-AF65-F5344CB8AC3E}">
        <p14:creationId xmlns:p14="http://schemas.microsoft.com/office/powerpoint/2010/main" val="140797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358944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Behind the Scenes</a:t>
            </a:r>
            <a:endParaRPr lang="en-US" sz="35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609600" y="1240542"/>
            <a:ext cx="39598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  <a:latin typeface="+mj-lt"/>
              </a:rPr>
              <a:t>An Update from the TNG Marketing Department</a:t>
            </a:r>
          </a:p>
        </p:txBody>
      </p:sp>
    </p:spTree>
    <p:extLst>
      <p:ext uri="{BB962C8B-B14F-4D97-AF65-F5344CB8AC3E}">
        <p14:creationId xmlns:p14="http://schemas.microsoft.com/office/powerpoint/2010/main" val="2094025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358944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Behind the Scenes</a:t>
            </a:r>
            <a:endParaRPr lang="en-US" sz="35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609600" y="1240542"/>
            <a:ext cx="39598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  <a:latin typeface="+mj-lt"/>
              </a:rPr>
              <a:t>An Update from the TNG Marketing Department</a:t>
            </a:r>
          </a:p>
        </p:txBody>
      </p:sp>
    </p:spTree>
    <p:extLst>
      <p:ext uri="{BB962C8B-B14F-4D97-AF65-F5344CB8AC3E}">
        <p14:creationId xmlns:p14="http://schemas.microsoft.com/office/powerpoint/2010/main" val="1648538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358944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Behind the Scenes</a:t>
            </a:r>
            <a:endParaRPr lang="en-US" sz="35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609600" y="1240542"/>
            <a:ext cx="55733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</a:rPr>
              <a:t>Check out these eye-catching ways we use to promote our programs!</a:t>
            </a:r>
            <a:endParaRPr lang="en-US" sz="1500" dirty="0">
              <a:solidFill>
                <a:srgbClr val="00A94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4112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825001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Behind the Scenes from our Corporate Chef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448357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BE6758E-8357-4BAF-ABFC-673BC0BFA5FB}">
  <we:reference id="beefbeef-beef-beef-beef-beefbeefbeef" version="2.0.0.0" store="EXCatalog" storeType="EXCatalog"/>
  <we:alternateReferences>
    <we:reference id="WA104380121" version="2.0.0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9C2891D7E67544B6FEA533846B115E" ma:contentTypeVersion="17" ma:contentTypeDescription="Create a new document." ma:contentTypeScope="" ma:versionID="394b40b5281214800971a928a1085da1">
  <xsd:schema xmlns:xsd="http://www.w3.org/2001/XMLSchema" xmlns:xs="http://www.w3.org/2001/XMLSchema" xmlns:p="http://schemas.microsoft.com/office/2006/metadata/properties" xmlns:ns2="8cfcd027-c2b7-41e8-9276-f4c4f55e531b" xmlns:ns3="700781e1-e69d-47ab-b850-f48ea3166a88" targetNamespace="http://schemas.microsoft.com/office/2006/metadata/properties" ma:root="true" ma:fieldsID="2e96b730aa0f7d1723b8ce3b2d05b298" ns2:_="" ns3:_="">
    <xsd:import namespace="8cfcd027-c2b7-41e8-9276-f4c4f55e531b"/>
    <xsd:import namespace="700781e1-e69d-47ab-b850-f48ea3166a8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hbxt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fcd027-c2b7-41e8-9276-f4c4f55e531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0781e1-e69d-47ab-b850-f48ea3166a88" elementFormDefault="qualified">
    <xsd:import namespace="http://schemas.microsoft.com/office/2006/documentManagement/types"/>
    <xsd:import namespace="http://schemas.microsoft.com/office/infopath/2007/PartnerControls"/>
    <xsd:element name="hbxt" ma:index="11" nillable="true" ma:displayName="Person or Group" ma:list="UserInfo" ma:internalName="hbx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bxt xmlns="700781e1-e69d-47ab-b850-f48ea3166a88">
      <UserInfo>
        <DisplayName/>
        <AccountId xsi:nil="true"/>
        <AccountType/>
      </UserInfo>
    </hbxt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7C9534-144A-429C-9A9F-5B23232B62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fcd027-c2b7-41e8-9276-f4c4f55e531b"/>
    <ds:schemaRef ds:uri="700781e1-e69d-47ab-b850-f48ea3166a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E7705D-20BA-4490-A1CA-0E37AABD4EEF}">
  <ds:schemaRefs>
    <ds:schemaRef ds:uri="http://schemas.microsoft.com/office/2006/metadata/properties"/>
    <ds:schemaRef ds:uri="http://schemas.microsoft.com/office/infopath/2007/PartnerControls"/>
    <ds:schemaRef ds:uri="700781e1-e69d-47ab-b850-f48ea3166a88"/>
  </ds:schemaRefs>
</ds:datastoreItem>
</file>

<file path=customXml/itemProps3.xml><?xml version="1.0" encoding="utf-8"?>
<ds:datastoreItem xmlns:ds="http://schemas.openxmlformats.org/officeDocument/2006/customXml" ds:itemID="{846D85BF-18E7-4B24-AB96-65E780CCD1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4348</TotalTime>
  <Words>467</Words>
  <Application>Microsoft Office PowerPoint</Application>
  <PresentationFormat>Widescreen</PresentationFormat>
  <Paragraphs>77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Museo Sans 300</vt:lpstr>
      <vt:lpstr>Museo Sans 700</vt:lpstr>
      <vt:lpstr>MuseoSans-900</vt:lpstr>
      <vt:lpstr>Office Theme</vt:lpstr>
      <vt:lpstr>FEBRUARY 2022 Food Service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SEPTEMBER 2021 Food Service Report</dc:title>
  <dc:creator>Rieder,Candis</dc:creator>
  <cp:lastModifiedBy>Rieder,Candis</cp:lastModifiedBy>
  <cp:revision>12</cp:revision>
  <cp:lastPrinted>2021-12-14T14:38:28Z</cp:lastPrinted>
  <dcterms:created xsi:type="dcterms:W3CDTF">2021-08-10T14:04:07Z</dcterms:created>
  <dcterms:modified xsi:type="dcterms:W3CDTF">2022-03-03T18:47:34Z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2021-08-10T00:00:00Z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2021-08-10T00:00:00Z</vt:filetime>
  </property>
  <property fmtid="{D5CDD505-2E9C-101B-9397-08002B2CF9AE}" pid="5" name="ContentTypeId">
    <vt:lpwstr>0x0101007D9C2891D7E67544B6FEA533846B115E</vt:lpwstr>
  </property>
</Properties>
</file>