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5" r:id="rId6"/>
    <p:sldId id="260" r:id="rId7"/>
    <p:sldId id="262" r:id="rId8"/>
    <p:sldId id="263" r:id="rId9"/>
    <p:sldId id="264" r:id="rId10"/>
    <p:sldId id="267" r:id="rId11"/>
    <p:sldId id="269" r:id="rId12"/>
    <p:sldId id="270" r:id="rId13"/>
    <p:sldId id="271" r:id="rId14"/>
    <p:sldId id="272" r:id="rId15"/>
  </p:sldIdLst>
  <p:sldSz cx="9144000" cy="6858000" type="screen4x3"/>
  <p:notesSz cx="7302500" cy="9588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4417" cy="479425"/>
          </a:xfrm>
          <a:prstGeom prst="rect">
            <a:avLst/>
          </a:prstGeom>
        </p:spPr>
        <p:txBody>
          <a:bodyPr vert="horz" lIns="97417" tIns="48709" rIns="97417" bIns="4870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36393" y="0"/>
            <a:ext cx="3164417" cy="479425"/>
          </a:xfrm>
          <a:prstGeom prst="rect">
            <a:avLst/>
          </a:prstGeom>
        </p:spPr>
        <p:txBody>
          <a:bodyPr vert="horz" lIns="97417" tIns="48709" rIns="97417" bIns="48709" rtlCol="0"/>
          <a:lstStyle>
            <a:lvl1pPr algn="r">
              <a:defRPr sz="1300"/>
            </a:lvl1pPr>
          </a:lstStyle>
          <a:p>
            <a:fld id="{210D107B-2D0F-457A-99B7-E1382A214F21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07411"/>
            <a:ext cx="3164417" cy="479425"/>
          </a:xfrm>
          <a:prstGeom prst="rect">
            <a:avLst/>
          </a:prstGeom>
        </p:spPr>
        <p:txBody>
          <a:bodyPr vert="horz" lIns="97417" tIns="48709" rIns="97417" bIns="4870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36393" y="9107411"/>
            <a:ext cx="3164417" cy="479425"/>
          </a:xfrm>
          <a:prstGeom prst="rect">
            <a:avLst/>
          </a:prstGeom>
        </p:spPr>
        <p:txBody>
          <a:bodyPr vert="horz" lIns="97417" tIns="48709" rIns="97417" bIns="48709" rtlCol="0" anchor="b"/>
          <a:lstStyle>
            <a:lvl1pPr algn="r">
              <a:defRPr sz="1300"/>
            </a:lvl1pPr>
          </a:lstStyle>
          <a:p>
            <a:fld id="{ADDEBF92-BE61-402F-A8B4-AE8888E85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05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5B3B66-09E9-4C00-ACC7-8BE8C2B0BFD4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E6F15F-6E16-40AA-BF35-422C367DFF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B3B66-09E9-4C00-ACC7-8BE8C2B0BFD4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6F15F-6E16-40AA-BF35-422C367DFF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B3B66-09E9-4C00-ACC7-8BE8C2B0BFD4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6F15F-6E16-40AA-BF35-422C367DFF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B3B66-09E9-4C00-ACC7-8BE8C2B0BFD4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6F15F-6E16-40AA-BF35-422C367DFFF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B3B66-09E9-4C00-ACC7-8BE8C2B0BFD4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6F15F-6E16-40AA-BF35-422C367DFFF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B3B66-09E9-4C00-ACC7-8BE8C2B0BFD4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6F15F-6E16-40AA-BF35-422C367DFFF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B3B66-09E9-4C00-ACC7-8BE8C2B0BFD4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6F15F-6E16-40AA-BF35-422C367DFFF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B3B66-09E9-4C00-ACC7-8BE8C2B0BFD4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6F15F-6E16-40AA-BF35-422C367DFFF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B3B66-09E9-4C00-ACC7-8BE8C2B0BFD4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6F15F-6E16-40AA-BF35-422C367DFF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5B3B66-09E9-4C00-ACC7-8BE8C2B0BFD4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E6F15F-6E16-40AA-BF35-422C367DFFF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5B3B66-09E9-4C00-ACC7-8BE8C2B0BFD4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E6F15F-6E16-40AA-BF35-422C367DFFF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5B3B66-09E9-4C00-ACC7-8BE8C2B0BFD4}" type="datetimeFigureOut">
              <a:rPr lang="en-US" smtClean="0"/>
              <a:t>5/28/2013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3E6F15F-6E16-40AA-BF35-422C367DFF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WCSD Safety and</a:t>
            </a:r>
            <a:br>
              <a:rPr lang="en-US" dirty="0" smtClean="0"/>
            </a:br>
            <a:r>
              <a:rPr lang="en-US" dirty="0" smtClean="0"/>
              <a:t>Security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Prepared for Physical Plants &amp; Facilities Committee</a:t>
            </a:r>
          </a:p>
          <a:p>
            <a:r>
              <a:rPr lang="en-US" dirty="0" smtClean="0"/>
              <a:t>Warren County School Board</a:t>
            </a:r>
          </a:p>
          <a:p>
            <a:r>
              <a:rPr lang="en-US" dirty="0" smtClean="0"/>
              <a:t>May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266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and Security Goals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Upcoming Projects </a:t>
            </a:r>
          </a:p>
          <a:p>
            <a:r>
              <a:rPr lang="en-US" dirty="0" smtClean="0"/>
              <a:t>for 2013-2014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67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“Ready Reference Guide” for each classroom for staff distribution</a:t>
            </a:r>
          </a:p>
          <a:p>
            <a:endParaRPr lang="en-US" dirty="0"/>
          </a:p>
          <a:p>
            <a:r>
              <a:rPr lang="en-US" dirty="0" smtClean="0"/>
              <a:t>Complete PSP Risk and Vulnerability Assessment</a:t>
            </a:r>
          </a:p>
          <a:p>
            <a:endParaRPr lang="en-US" dirty="0"/>
          </a:p>
          <a:p>
            <a:r>
              <a:rPr lang="en-US" dirty="0" smtClean="0"/>
              <a:t>Continue to Coordinate Fire Department and Law Enforcement tours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and Security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058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Conduct Active Shooter Training, in a District facility, for Law Enforcement</a:t>
            </a:r>
          </a:p>
          <a:p>
            <a:endParaRPr lang="en-US" dirty="0" smtClean="0"/>
          </a:p>
          <a:p>
            <a:r>
              <a:rPr lang="en-US" dirty="0" smtClean="0"/>
              <a:t>Conduct intruder drills, with Law Enforcement, in each school next year</a:t>
            </a:r>
          </a:p>
          <a:p>
            <a:endParaRPr lang="en-US" dirty="0" smtClean="0"/>
          </a:p>
          <a:p>
            <a:r>
              <a:rPr lang="en-US" dirty="0" smtClean="0"/>
              <a:t>Coordinate staff and student safety trainings focusing on contingencies in Critical Incident Plan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Safety and Security Goals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277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to revise and update Incident Response Plan and Critical Incident Teams (District and school)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Continue, and expand, Safety Committee outreach and programs to benefit WCSD students and staff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Safety and Security Goals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468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732616"/>
            <a:ext cx="7772400" cy="18288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649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 &amp; Progress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Brief Overview of Items Completed to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8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Incident Management System (NIMS) training for all administrators and other critical personnel – June 2012</a:t>
            </a:r>
          </a:p>
          <a:p>
            <a:endParaRPr lang="en-US" dirty="0" smtClean="0"/>
          </a:p>
          <a:p>
            <a:r>
              <a:rPr lang="en-US" dirty="0" smtClean="0"/>
              <a:t>Public Information Office (PIO) training for District's PIO</a:t>
            </a:r>
          </a:p>
          <a:p>
            <a:endParaRPr lang="en-US" dirty="0" smtClean="0"/>
          </a:p>
          <a:p>
            <a:r>
              <a:rPr lang="en-US" dirty="0" smtClean="0"/>
              <a:t>Additional NIMS training for members of Safety Committee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 &amp; 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98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Critical Incident Response Plan issued in August 2012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Critical Incident Team identified for the District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Critical Incident Teams established for each school – defined crisis responsibilities and response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Plan distributed to all schools and appropriate government/law enforcement agencies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Accomplishments &amp; Progress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270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Facility familiarization tours for:</a:t>
            </a:r>
          </a:p>
          <a:p>
            <a:pPr lvl="1"/>
            <a:r>
              <a:rPr lang="en-US" dirty="0" smtClean="0"/>
              <a:t>Law </a:t>
            </a:r>
            <a:r>
              <a:rPr lang="en-US" dirty="0"/>
              <a:t>Enforcement (police, constables, PSP, Forest Service)</a:t>
            </a:r>
          </a:p>
          <a:p>
            <a:pPr lvl="1"/>
            <a:r>
              <a:rPr lang="en-US" dirty="0" smtClean="0"/>
              <a:t>Local </a:t>
            </a:r>
            <a:r>
              <a:rPr lang="en-US" dirty="0"/>
              <a:t>Fire </a:t>
            </a:r>
            <a:r>
              <a:rPr lang="en-US" dirty="0" smtClean="0"/>
              <a:t>Departments</a:t>
            </a:r>
          </a:p>
          <a:p>
            <a:endParaRPr lang="en-US" dirty="0" smtClean="0"/>
          </a:p>
          <a:p>
            <a:r>
              <a:rPr lang="en-US" dirty="0" smtClean="0"/>
              <a:t>Utilizing </a:t>
            </a:r>
            <a:r>
              <a:rPr lang="en-US" dirty="0"/>
              <a:t>local law enforcement resources:</a:t>
            </a:r>
          </a:p>
          <a:p>
            <a:pPr lvl="1"/>
            <a:r>
              <a:rPr lang="en-US" dirty="0"/>
              <a:t>Coordinating active shooter training with PSP and other agencies</a:t>
            </a:r>
          </a:p>
          <a:p>
            <a:pPr lvl="1"/>
            <a:r>
              <a:rPr lang="en-US" dirty="0"/>
              <a:t>Scheduled PSP Risk and Vulnerability </a:t>
            </a:r>
            <a:r>
              <a:rPr lang="en-US" dirty="0" smtClean="0"/>
              <a:t>Assessment</a:t>
            </a:r>
          </a:p>
          <a:p>
            <a:pPr lvl="2"/>
            <a:r>
              <a:rPr lang="en-US" dirty="0" smtClean="0"/>
              <a:t>Team </a:t>
            </a:r>
            <a:r>
              <a:rPr lang="en-US" dirty="0"/>
              <a:t>out of Harrisburg, PA</a:t>
            </a:r>
          </a:p>
          <a:p>
            <a:pPr lvl="2"/>
            <a:r>
              <a:rPr lang="en-US" dirty="0"/>
              <a:t>Conducts survey with school in session to identify strengths and </a:t>
            </a:r>
            <a:r>
              <a:rPr lang="en-US" dirty="0" smtClean="0"/>
              <a:t>deficiencies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Accomplishments &amp; Progress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3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WCSD presence on local agencies:</a:t>
            </a:r>
          </a:p>
          <a:p>
            <a:pPr lvl="1"/>
            <a:r>
              <a:rPr lang="en-US" dirty="0" smtClean="0"/>
              <a:t>Local Emergency Planning Committee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Warren County Intergovernmental Co-op Fire Service Committee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Attended meeting of all law enforcement, fire departments and EMHS after Sandy Hook school shooting to discuss preparation and coordination issues for Warren County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Accomplishments &amp; Progress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779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Committee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Overview of WCSD’s Safety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32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Certification of WCSD Safety Committee granted by PA Department of Labor and Industry</a:t>
            </a:r>
          </a:p>
          <a:p>
            <a:pPr lvl="1"/>
            <a:r>
              <a:rPr lang="en-US" dirty="0" smtClean="0"/>
              <a:t>Saves 5% on workman compensation premium (about $14,000.00/year)</a:t>
            </a:r>
          </a:p>
          <a:p>
            <a:pPr lvl="1"/>
            <a:r>
              <a:rPr lang="en-US" dirty="0" smtClean="0"/>
              <a:t>Committee annual training update occurred in May 2013</a:t>
            </a:r>
          </a:p>
          <a:p>
            <a:pPr lvl="1"/>
            <a:r>
              <a:rPr lang="en-US" dirty="0" smtClean="0"/>
              <a:t>Recertification in June 2013</a:t>
            </a:r>
          </a:p>
          <a:p>
            <a:endParaRPr lang="en-US" dirty="0" smtClean="0"/>
          </a:p>
          <a:p>
            <a:r>
              <a:rPr lang="en-US" dirty="0" smtClean="0"/>
              <a:t>Coordinates WCSD safety activities and responses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852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Meets at least once per month</a:t>
            </a:r>
          </a:p>
          <a:p>
            <a:endParaRPr lang="en-US" dirty="0" smtClean="0"/>
          </a:p>
          <a:p>
            <a:r>
              <a:rPr lang="en-US" dirty="0" smtClean="0"/>
              <a:t>Addresses employee &amp; building safety concerns and develops recommendations</a:t>
            </a:r>
          </a:p>
          <a:p>
            <a:pPr lvl="1"/>
            <a:r>
              <a:rPr lang="en-US" dirty="0" smtClean="0"/>
              <a:t>Example: security assessment of doors and locks completed with a projection of costs and incorporated into B&amp;G 5-year Capital Projects lists</a:t>
            </a:r>
          </a:p>
          <a:p>
            <a:pPr lvl="1"/>
            <a:r>
              <a:rPr lang="en-US" dirty="0" smtClean="0"/>
              <a:t>Example: reviewed and revised school sign-in procedures for visitors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Conducts safety walkthroughs of District buildings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Committee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477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</TotalTime>
  <Words>459</Words>
  <Application>Microsoft Office PowerPoint</Application>
  <PresentationFormat>On-screen Show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WCSD Safety and Security Update</vt:lpstr>
      <vt:lpstr>Accomplishments &amp; Progress</vt:lpstr>
      <vt:lpstr>Accomplishments &amp; Progress</vt:lpstr>
      <vt:lpstr>Accomplishments &amp; Progress (cont.)</vt:lpstr>
      <vt:lpstr>Accomplishments &amp; Progress (cont.)</vt:lpstr>
      <vt:lpstr>Accomplishments &amp; Progress (cont.)</vt:lpstr>
      <vt:lpstr>Safety Committee</vt:lpstr>
      <vt:lpstr>Safety Committee</vt:lpstr>
      <vt:lpstr>Safety Committee (cont.)</vt:lpstr>
      <vt:lpstr>Safety and Security Goals</vt:lpstr>
      <vt:lpstr>Safety and Security Goals</vt:lpstr>
      <vt:lpstr>Safety and Security Goals (cont.)</vt:lpstr>
      <vt:lpstr>Safety and Security Goals (cont.)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WCSD Safety and Security Update</dc:title>
  <dc:creator>McLean, Melissa</dc:creator>
  <cp:lastModifiedBy>McLean, Melissa</cp:lastModifiedBy>
  <cp:revision>7</cp:revision>
  <cp:lastPrinted>2013-05-28T19:42:45Z</cp:lastPrinted>
  <dcterms:created xsi:type="dcterms:W3CDTF">2013-05-28T18:31:03Z</dcterms:created>
  <dcterms:modified xsi:type="dcterms:W3CDTF">2013-05-28T20:02:18Z</dcterms:modified>
</cp:coreProperties>
</file>