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1233" r:id="rId5"/>
    <p:sldId id="1235" r:id="rId6"/>
    <p:sldId id="1255" r:id="rId7"/>
    <p:sldId id="1256" r:id="rId8"/>
    <p:sldId id="1236" r:id="rId9"/>
    <p:sldId id="1253" r:id="rId10"/>
    <p:sldId id="1238" r:id="rId11"/>
    <p:sldId id="1254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owitz, Philip" initials="PB" lastIdx="16" clrIdx="0"/>
  <p:cmAuthor id="1" name="Hartwig, Alan" initials="AH" lastIdx="7" clrIdx="1"/>
  <p:cmAuthor id="2" name="Deloitte" initials="D" lastIdx="9" clrIdx="2"/>
  <p:cmAuthor id="3" name="Parekh, Mehul" initials="MP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80808"/>
    <a:srgbClr val="99CCFF"/>
    <a:srgbClr val="008000"/>
    <a:srgbClr val="3399FF"/>
    <a:srgbClr val="D5DDED"/>
    <a:srgbClr val="D2DBEC"/>
    <a:srgbClr val="EDF0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89565" autoAdjust="0"/>
  </p:normalViewPr>
  <p:slideViewPr>
    <p:cSldViewPr snapToGrid="0">
      <p:cViewPr>
        <p:scale>
          <a:sx n="100" d="100"/>
          <a:sy n="100" d="100"/>
        </p:scale>
        <p:origin x="-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52" y="834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47" tIns="46773" rIns="93547" bIns="46773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400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47" tIns="46773" rIns="93547" bIns="46773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400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47" tIns="46773" rIns="93547" bIns="46773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400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47" tIns="46773" rIns="93547" bIns="46773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C55BCE84-53ED-4215-AA9D-EB554989D0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16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69" tIns="46234" rIns="92469" bIns="46234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4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69" tIns="46234" rIns="92469" bIns="46234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46588"/>
            <a:ext cx="5140325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69" tIns="46234" rIns="92469" bIns="462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400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69" tIns="46234" rIns="92469" bIns="46234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15388"/>
            <a:ext cx="30400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69" tIns="46234" rIns="92469" bIns="46234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BC96B64-954D-4C90-AD4D-BC7CF4F1DC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52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1" descr="Blue Background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91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19"/>
          <p:cNvSpPr txBox="1">
            <a:spLocks noChangeArrowheads="1"/>
          </p:cNvSpPr>
          <p:nvPr userDrawn="1"/>
        </p:nvSpPr>
        <p:spPr bwMode="auto">
          <a:xfrm>
            <a:off x="6781800" y="533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/>
              <a:t>  </a:t>
            </a:r>
          </a:p>
        </p:txBody>
      </p:sp>
      <p:sp>
        <p:nvSpPr>
          <p:cNvPr id="2" name="Rectangle 23"/>
          <p:cNvSpPr>
            <a:spLocks noChangeArrowheads="1"/>
          </p:cNvSpPr>
          <p:nvPr userDrawn="1"/>
        </p:nvSpPr>
        <p:spPr bwMode="auto">
          <a:xfrm>
            <a:off x="0" y="0"/>
            <a:ext cx="6724650" cy="533400"/>
          </a:xfrm>
          <a:prstGeom prst="rect">
            <a:avLst/>
          </a:prstGeom>
          <a:solidFill>
            <a:srgbClr val="003366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9" name="Rectangle 28"/>
          <p:cNvSpPr>
            <a:spLocks noChangeArrowheads="1"/>
          </p:cNvSpPr>
          <p:nvPr userDrawn="1"/>
        </p:nvSpPr>
        <p:spPr bwMode="auto">
          <a:xfrm>
            <a:off x="0" y="533400"/>
            <a:ext cx="9131300" cy="241300"/>
          </a:xfrm>
          <a:prstGeom prst="rect">
            <a:avLst/>
          </a:prstGeom>
          <a:solidFill>
            <a:srgbClr val="D5DDED"/>
          </a:solidFill>
          <a:ln w="9525">
            <a:solidFill>
              <a:srgbClr val="D5DDED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53" name="Text Box 29"/>
          <p:cNvSpPr txBox="1">
            <a:spLocks noChangeArrowheads="1"/>
          </p:cNvSpPr>
          <p:nvPr userDrawn="1"/>
        </p:nvSpPr>
        <p:spPr bwMode="auto">
          <a:xfrm>
            <a:off x="142875" y="533400"/>
            <a:ext cx="579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ctr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80808"/>
                </a:solidFill>
                <a:latin typeface="Arial" charset="0"/>
              </a:rPr>
              <a:t>Tom Corbett, Governor    </a:t>
            </a:r>
            <a:r>
              <a:rPr lang="en-US" dirty="0" smtClean="0">
                <a:solidFill>
                  <a:srgbClr val="080808"/>
                </a:solidFill>
                <a:latin typeface="Arial" charset="0"/>
                <a:cs typeface="Arial" charset="0"/>
              </a:rPr>
              <a:t>▪   </a:t>
            </a:r>
            <a:r>
              <a:rPr lang="en-US" dirty="0" smtClean="0">
                <a:solidFill>
                  <a:srgbClr val="080808"/>
                </a:solidFill>
                <a:latin typeface="Arial" charset="0"/>
              </a:rPr>
              <a:t>  Ronald Tomalis, Secretary of Education</a:t>
            </a:r>
          </a:p>
        </p:txBody>
      </p:sp>
      <p:sp>
        <p:nvSpPr>
          <p:cNvPr id="1031" name="Text Box 33"/>
          <p:cNvSpPr txBox="1">
            <a:spLocks noChangeArrowheads="1"/>
          </p:cNvSpPr>
          <p:nvPr userDrawn="1"/>
        </p:nvSpPr>
        <p:spPr bwMode="auto">
          <a:xfrm>
            <a:off x="7048500" y="533400"/>
            <a:ext cx="19716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dirty="0">
                <a:solidFill>
                  <a:srgbClr val="080808"/>
                </a:solidFill>
                <a:latin typeface="Arial" pitchFamily="34" charset="0"/>
              </a:rPr>
              <a:t>www.education.state.pa.us</a:t>
            </a:r>
          </a:p>
        </p:txBody>
      </p:sp>
      <p:sp>
        <p:nvSpPr>
          <p:cNvPr id="1076" name="Text Box 52"/>
          <p:cNvSpPr txBox="1">
            <a:spLocks noChangeArrowheads="1"/>
          </p:cNvSpPr>
          <p:nvPr userDrawn="1"/>
        </p:nvSpPr>
        <p:spPr bwMode="auto">
          <a:xfrm>
            <a:off x="266700" y="1588"/>
            <a:ext cx="5019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</a:rPr>
              <a:t>High School Feedback Reporting</a:t>
            </a:r>
          </a:p>
        </p:txBody>
      </p:sp>
      <p:graphicFrame>
        <p:nvGraphicFramePr>
          <p:cNvPr id="1026" name="Object 58"/>
          <p:cNvGraphicFramePr>
            <a:graphicFrameLocks noChangeAspect="1"/>
          </p:cNvGraphicFramePr>
          <p:nvPr/>
        </p:nvGraphicFramePr>
        <p:xfrm>
          <a:off x="6918325" y="0"/>
          <a:ext cx="21304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orelPhotoPaint.Image.10" r:id="rId15" imgW="2130556" imgH="548223" progId="">
                  <p:embed/>
                </p:oleObj>
              </mc:Choice>
              <mc:Fallback>
                <p:oleObj name="CorelPhotoPaint.Image.10" r:id="rId15" imgW="2130556" imgH="548223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325" y="0"/>
                        <a:ext cx="21304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5.org/sites/curriculum/20112012%20Meetings/2011-9-29/college%20by%20attendance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7538" name="Rectangle 2"/>
          <p:cNvSpPr>
            <a:spLocks noChangeArrowheads="1"/>
          </p:cNvSpPr>
          <p:nvPr/>
        </p:nvSpPr>
        <p:spPr bwMode="auto">
          <a:xfrm>
            <a:off x="8839200" y="6553200"/>
            <a:ext cx="24447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fld id="{A6E4E92B-8DEA-4B7F-B050-480E8813949E}" type="slidenum"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eaLnBrk="0" hangingPunct="0">
                <a:defRPr/>
              </a:pPr>
              <a:t>1</a:t>
            </a:fld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49263" y="1089025"/>
            <a:ext cx="82581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2684463" algn="l"/>
              </a:tabLst>
            </a:pPr>
            <a:r>
              <a:rPr lang="en-US" sz="4800" dirty="0"/>
              <a:t>High School </a:t>
            </a:r>
            <a:br>
              <a:rPr lang="en-US" sz="4800" dirty="0"/>
            </a:br>
            <a:r>
              <a:rPr lang="en-US" sz="4800" dirty="0"/>
              <a:t>Feedback </a:t>
            </a:r>
            <a:r>
              <a:rPr lang="en-US" sz="4800" dirty="0" smtClean="0"/>
              <a:t>Reporting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Taking the Lead</a:t>
            </a:r>
            <a:br>
              <a:rPr lang="en-US" sz="4800" dirty="0" smtClean="0"/>
            </a:br>
            <a:endParaRPr lang="en-US" sz="4800" dirty="0" smtClean="0"/>
          </a:p>
          <a:p>
            <a:pPr algn="r"/>
            <a:r>
              <a:rPr lang="en-US" sz="2400" dirty="0"/>
              <a:t>David Volkman, Executive Assistant</a:t>
            </a:r>
          </a:p>
          <a:p>
            <a:pPr algn="r"/>
            <a:r>
              <a:rPr lang="en-US" sz="2400" dirty="0"/>
              <a:t>Office of Elementary and Secondary Education</a:t>
            </a:r>
          </a:p>
          <a:p>
            <a:pPr algn="ctr">
              <a:tabLst>
                <a:tab pos="2684463" algn="l"/>
              </a:tabLst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September 13-14, 2011</a:t>
            </a:r>
            <a:endParaRPr lang="en-US" sz="2800" dirty="0"/>
          </a:p>
          <a:p>
            <a:pPr algn="ctr">
              <a:tabLst>
                <a:tab pos="2684463" algn="l"/>
              </a:tabLst>
            </a:pPr>
            <a:endParaRPr lang="en-US" sz="2000" dirty="0"/>
          </a:p>
          <a:p>
            <a:pPr algn="ctr">
              <a:spcBef>
                <a:spcPct val="20000"/>
              </a:spcBef>
              <a:tabLst>
                <a:tab pos="2684463" algn="l"/>
              </a:tabLst>
            </a:pPr>
            <a:endParaRPr lang="en-US" sz="2000" dirty="0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28600" y="62484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8229600" cy="904874"/>
          </a:xfrm>
        </p:spPr>
        <p:txBody>
          <a:bodyPr/>
          <a:lstStyle/>
          <a:p>
            <a:r>
              <a:rPr lang="en-US" dirty="0"/>
              <a:t>What is HS Feedback Reporting?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sz="2800" dirty="0"/>
              <a:t>Pennsylvania has undertaken a project to develop high school feedback reports based on the postsecondary student-level data we are now collecting in PIMS including data from the National Student Clearinghouse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/>
              <a:t>Feedback reports will be based on the postsecondary enrollments and performance of the high school’s graduating students. 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0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504825" y="944563"/>
            <a:ext cx="82296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latin typeface="Tahoma" pitchFamily="34" charset="0"/>
              </a:rPr>
              <a:t>Project Goals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57200" y="1703388"/>
            <a:ext cx="8151813" cy="48482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dirty="0" smtClean="0">
                <a:latin typeface="Tahoma" pitchFamily="34" charset="0"/>
              </a:rPr>
              <a:t>The High School Feedback Reporting initiative aims to </a:t>
            </a:r>
          </a:p>
          <a:p>
            <a:pPr lvl="1"/>
            <a:r>
              <a:rPr lang="en-US" sz="2200" dirty="0" smtClean="0">
                <a:latin typeface="Tahoma" pitchFamily="34" charset="0"/>
              </a:rPr>
              <a:t>Enhance the ability of schools, districts, and PDE to report on the progress of high school students into and through postsecondary education.</a:t>
            </a:r>
          </a:p>
          <a:p>
            <a:pPr lvl="1"/>
            <a:r>
              <a:rPr lang="en-US" sz="2200" dirty="0" smtClean="0">
                <a:latin typeface="Tahoma" pitchFamily="34" charset="0"/>
              </a:rPr>
              <a:t>Provide educators with aggregate actionable and timely data to raise student achievement by informing and improving their instructional practice and curriculum.</a:t>
            </a:r>
          </a:p>
          <a:p>
            <a:pPr lvl="1"/>
            <a:endParaRPr lang="en-US" sz="2200" dirty="0" smtClean="0">
              <a:latin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</a:rPr>
              <a:t>The ultimate goal of the project is to increase college readiness and improve student postsecondary performance.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839200" y="6553200"/>
            <a:ext cx="24447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fld id="{A6E4E92B-8DEA-4B7F-B050-480E8813949E}" type="slidenum"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eaLnBrk="0" hangingPunct="0">
                <a:defRPr/>
              </a:pPr>
              <a:t>3</a:t>
            </a:fld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504825" y="944563"/>
            <a:ext cx="8229600" cy="6556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latin typeface="Tahoma" pitchFamily="34" charset="0"/>
              </a:rPr>
              <a:t>LEA Focus Groups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69075" y="1645825"/>
            <a:ext cx="8104188" cy="492122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Tahoma" pitchFamily="34" charset="0"/>
              </a:rPr>
              <a:t>Conducted 5 Focus groups throughout the state soliciting feedback from 27 LEAs</a:t>
            </a:r>
          </a:p>
          <a:p>
            <a:endParaRPr lang="en-US" sz="1800" dirty="0" smtClean="0">
              <a:latin typeface="Tahoma" pitchFamily="34" charset="0"/>
            </a:endParaRPr>
          </a:p>
          <a:p>
            <a:endParaRPr lang="en-US" sz="18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 lvl="1"/>
            <a:endParaRPr lang="en-US" sz="1600" dirty="0" smtClean="0">
              <a:latin typeface="Tahoma" pitchFamily="34" charset="0"/>
            </a:endParaRPr>
          </a:p>
          <a:p>
            <a:pPr>
              <a:buNone/>
            </a:pPr>
            <a:endParaRPr lang="en-US" sz="1800" dirty="0" smtClean="0">
              <a:latin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</a:rPr>
              <a:t>Majority of Participants were either District Superintendents,  Assistant Superintendents, Principals, Assistant Principals</a:t>
            </a:r>
          </a:p>
          <a:p>
            <a:r>
              <a:rPr lang="en-US" sz="1800" dirty="0" smtClean="0">
                <a:latin typeface="Tahoma" pitchFamily="34" charset="0"/>
              </a:rPr>
              <a:t>Besides school districts and charter schools, CTCs were also represented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839200" y="6553200"/>
            <a:ext cx="24447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fld id="{A6E4E92B-8DEA-4B7F-B050-480E8813949E}" type="slidenum"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pPr algn="ctr" eaLnBrk="0" hangingPunct="0">
                <a:defRPr/>
              </a:pPr>
              <a:t>4</a:t>
            </a:fld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448941"/>
              </p:ext>
            </p:extLst>
          </p:nvPr>
        </p:nvGraphicFramePr>
        <p:xfrm>
          <a:off x="711987" y="2274703"/>
          <a:ext cx="7493331" cy="3002616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497777"/>
                <a:gridCol w="2497777"/>
                <a:gridCol w="2497777"/>
              </a:tblGrid>
              <a:tr h="33626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List of 27 LEAs that</a:t>
                      </a:r>
                      <a:r>
                        <a:rPr lang="en-US" baseline="0" dirty="0" smtClean="0"/>
                        <a:t> participated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Athens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Girard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PA Learners Online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/>
                        <a:t>Bentworth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Haverford Town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Penn Manor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Brandywine Heights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Iroquois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Pennsbury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 smtClean="0"/>
                        <a:t>Carlynton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Keystone Oaks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/>
                        <a:t>Shaler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smtClean="0"/>
                        <a:t>Area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smtClean="0"/>
                        <a:t>Corry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Millcreek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South Allegheny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Council Rock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Montoursville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South Fayette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/>
                        <a:t>Frazier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/>
                        <a:t>Muncy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Springfield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Gateway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Northwestern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/>
                        <a:t>Wattsburg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General McLane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Oley Valley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Wilson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8420100" cy="904874"/>
          </a:xfrm>
        </p:spPr>
        <p:txBody>
          <a:bodyPr/>
          <a:lstStyle/>
          <a:p>
            <a:pPr algn="l"/>
            <a:r>
              <a:rPr lang="en-US" dirty="0"/>
              <a:t>Building the Case for HS </a:t>
            </a:r>
            <a:r>
              <a:rPr lang="en-US" dirty="0" smtClean="0"/>
              <a:t>Feedback:</a:t>
            </a:r>
            <a:br>
              <a:rPr lang="en-US" dirty="0" smtClean="0"/>
            </a:br>
            <a:r>
              <a:rPr lang="en-US" sz="2400" dirty="0" smtClean="0"/>
              <a:t>The </a:t>
            </a:r>
            <a:r>
              <a:rPr lang="en-US" sz="2400" dirty="0"/>
              <a:t>“Good” </a:t>
            </a:r>
            <a:r>
              <a:rPr lang="en-US" sz="2400" dirty="0" smtClean="0"/>
              <a:t>News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9825"/>
            <a:ext cx="8229600" cy="4068763"/>
          </a:xfrm>
        </p:spPr>
        <p:txBody>
          <a:bodyPr/>
          <a:lstStyle/>
          <a:p>
            <a:r>
              <a:rPr lang="en-US" sz="2800" dirty="0"/>
              <a:t>7 out of 10 Pennsylvania high school graduates plan to continue their education beyond high </a:t>
            </a:r>
            <a:r>
              <a:rPr lang="en-US" sz="2800" dirty="0" smtClean="0"/>
              <a:t>school.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  <a:p>
            <a:r>
              <a:rPr lang="en-US" sz="2800" dirty="0" smtClean="0"/>
              <a:t>Pennsylvania </a:t>
            </a:r>
            <a:r>
              <a:rPr lang="en-US" sz="2800" dirty="0"/>
              <a:t>ranks 7</a:t>
            </a:r>
            <a:r>
              <a:rPr lang="en-US" sz="2800" baseline="30000" dirty="0"/>
              <a:t>th</a:t>
            </a:r>
            <a:r>
              <a:rPr lang="en-US" sz="2800" dirty="0"/>
              <a:t> in the percentage of full time college students who complete their bachelor’s </a:t>
            </a:r>
            <a:r>
              <a:rPr lang="en-US" sz="2800" dirty="0" smtClean="0"/>
              <a:t>degree.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2800" dirty="0" smtClean="0"/>
              <a:t>High </a:t>
            </a:r>
            <a:r>
              <a:rPr lang="en-US" sz="2800" dirty="0"/>
              <a:t>school graduation in Pennsylvania is 82.7% which is above the national average.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8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8420100" cy="904874"/>
          </a:xfrm>
        </p:spPr>
        <p:txBody>
          <a:bodyPr/>
          <a:lstStyle/>
          <a:p>
            <a:pPr algn="l"/>
            <a:r>
              <a:rPr lang="en-US" dirty="0"/>
              <a:t>Building the Case for HS </a:t>
            </a:r>
            <a:r>
              <a:rPr lang="en-US" dirty="0" smtClean="0"/>
              <a:t>Feedback:</a:t>
            </a:r>
            <a:br>
              <a:rPr lang="en-US" dirty="0" smtClean="0"/>
            </a:br>
            <a:r>
              <a:rPr lang="en-US" sz="2400" dirty="0" smtClean="0"/>
              <a:t>The “Challenges”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8850"/>
            <a:ext cx="8229600" cy="4068763"/>
          </a:xfrm>
        </p:spPr>
        <p:txBody>
          <a:bodyPr/>
          <a:lstStyle/>
          <a:p>
            <a:pPr lvl="0"/>
            <a:r>
              <a:rPr lang="en-US" sz="2400" dirty="0" smtClean="0"/>
              <a:t>Persistent achievement gaps still exist in the US. 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CCSSO reported that there needs to be greater alignment between secondary and post-secondary education;  Disconnect is profound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  <a:p>
            <a:pPr lvl="0"/>
            <a:r>
              <a:rPr lang="en-US" sz="2400" dirty="0"/>
              <a:t>Higher Ed. denotes entry level competencies are a major concern due to disparate curriculums at the secondary level</a:t>
            </a:r>
            <a:r>
              <a:rPr lang="en-US" sz="2400" dirty="0" smtClean="0"/>
              <a:t>.</a:t>
            </a:r>
          </a:p>
          <a:p>
            <a:pPr lvl="1"/>
            <a:r>
              <a:rPr lang="en-US" sz="1600" dirty="0"/>
              <a:t>This impacts the need for “developing a standardized curricular framework for English and mathematics courses.”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1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8229600" cy="904874"/>
          </a:xfrm>
        </p:spPr>
        <p:txBody>
          <a:bodyPr/>
          <a:lstStyle/>
          <a:p>
            <a:r>
              <a:rPr lang="en-US" dirty="0"/>
              <a:t>What is Included?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/>
              <a:t>reports will provide a framework to begin discussions about actionable data for high school educators to inform and improve their instructional practice, curriculum, etc.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/>
              <a:t>The feedback reports will include detailed data from the 14 Community Colleges and the 14 PASSHE institutions and enrollment and graduation data from the National Student Clearinghouse.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8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2579688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A Sample Report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770AAA94C6E04BB6516A3C426166F9" ma:contentTypeVersion="0" ma:contentTypeDescription="Create a new document." ma:contentTypeScope="" ma:versionID="a7eef61aacdfd09cb88f5fe38cf62cd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B7EE3FE-4701-45D3-A35F-1B2E4BB6E8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0F160A-1C0A-440D-A0E8-FFF4469E64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701BDF9-5E5D-46E3-B316-9559ED6A66F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27532</TotalTime>
  <Words>277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CorelPhotoPaint.Image.10</vt:lpstr>
      <vt:lpstr>PowerPoint Presentation</vt:lpstr>
      <vt:lpstr>What is HS Feedback Reporting?</vt:lpstr>
      <vt:lpstr>Project Goals</vt:lpstr>
      <vt:lpstr>LEA Focus Groups</vt:lpstr>
      <vt:lpstr>Building the Case for HS Feedback: The “Good” News  </vt:lpstr>
      <vt:lpstr>Building the Case for HS Feedback: The “Challenges”  </vt:lpstr>
      <vt:lpstr>What is Included?</vt:lpstr>
      <vt:lpstr>A Sample Report</vt:lpstr>
    </vt:vector>
  </TitlesOfParts>
  <Company>Commonwealth of 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jchichi</dc:creator>
  <cp:lastModifiedBy>Niedzialek, Lisa</cp:lastModifiedBy>
  <cp:revision>3964</cp:revision>
  <cp:lastPrinted>2011-09-13T12:20:58Z</cp:lastPrinted>
  <dcterms:created xsi:type="dcterms:W3CDTF">2005-11-10T12:55:35Z</dcterms:created>
  <dcterms:modified xsi:type="dcterms:W3CDTF">2012-02-14T17:31:55Z</dcterms:modified>
</cp:coreProperties>
</file>