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363" r:id="rId3"/>
    <p:sldId id="365" r:id="rId4"/>
    <p:sldId id="367" r:id="rId5"/>
    <p:sldId id="366" r:id="rId6"/>
    <p:sldId id="364" r:id="rId7"/>
    <p:sldId id="368" r:id="rId8"/>
    <p:sldId id="369" r:id="rId9"/>
    <p:sldId id="371" r:id="rId10"/>
    <p:sldId id="372" r:id="rId11"/>
    <p:sldId id="373" r:id="rId12"/>
    <p:sldId id="374" r:id="rId13"/>
    <p:sldId id="377" r:id="rId14"/>
    <p:sldId id="378" r:id="rId15"/>
    <p:sldId id="375" r:id="rId1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21" autoAdjust="0"/>
    <p:restoredTop sz="92857" autoAdjust="0"/>
  </p:normalViewPr>
  <p:slideViewPr>
    <p:cSldViewPr>
      <p:cViewPr>
        <p:scale>
          <a:sx n="100" d="100"/>
          <a:sy n="100" d="100"/>
        </p:scale>
        <p:origin x="-98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6281015622196625E-2"/>
          <c:y val="3.6299998046850496E-2"/>
          <c:w val="0.88027363218234578"/>
          <c:h val="0.88527406260336405"/>
        </c:manualLayout>
      </c:layout>
      <c:barChart>
        <c:barDir val="col"/>
        <c:grouping val="clustered"/>
        <c:varyColors val="0"/>
        <c:ser>
          <c:idx val="0"/>
          <c:order val="0"/>
          <c:tx>
            <c:strRef>
              <c:f>Sheet1!$B$3:$B$4</c:f>
              <c:strCache>
                <c:ptCount val="1"/>
                <c:pt idx="0">
                  <c:v>General Fund Balance</c:v>
                </c:pt>
              </c:strCache>
            </c:strRef>
          </c:tx>
          <c:spPr>
            <a:ln w="12700">
              <a:solidFill>
                <a:srgbClr val="000080"/>
              </a:solidFill>
              <a:prstDash val="solid"/>
            </a:ln>
          </c:spPr>
          <c:invertIfNegative val="0"/>
          <c:dLbls>
            <c:txPr>
              <a:bodyPr/>
              <a:lstStyle/>
              <a:p>
                <a:pPr>
                  <a:defRPr sz="800" b="1" baseline="0"/>
                </a:pPr>
                <a:endParaRPr lang="en-US"/>
              </a:p>
            </c:txPr>
            <c:showLegendKey val="0"/>
            <c:showVal val="1"/>
            <c:showCatName val="0"/>
            <c:showSerName val="0"/>
            <c:showPercent val="0"/>
            <c:showBubbleSize val="0"/>
            <c:showLeaderLines val="0"/>
          </c:dLbls>
          <c:trendline>
            <c:spPr>
              <a:ln w="19050">
                <a:solidFill>
                  <a:srgbClr val="FF0000"/>
                </a:solidFill>
              </a:ln>
            </c:spPr>
            <c:trendlineType val="linear"/>
            <c:dispRSqr val="0"/>
            <c:dispEq val="0"/>
          </c:trendline>
          <c:cat>
            <c:numRef>
              <c:f>Sheet1!$A$5:$A$11</c:f>
              <c:numCache>
                <c:formatCode>General</c:formatCode>
                <c:ptCount val="7"/>
                <c:pt idx="0">
                  <c:v>2007</c:v>
                </c:pt>
                <c:pt idx="1">
                  <c:v>2008</c:v>
                </c:pt>
                <c:pt idx="2">
                  <c:v>2009</c:v>
                </c:pt>
                <c:pt idx="3">
                  <c:v>2010</c:v>
                </c:pt>
                <c:pt idx="4">
                  <c:v>2011</c:v>
                </c:pt>
                <c:pt idx="5">
                  <c:v>2012</c:v>
                </c:pt>
                <c:pt idx="6">
                  <c:v>2013</c:v>
                </c:pt>
              </c:numCache>
            </c:numRef>
          </c:cat>
          <c:val>
            <c:numRef>
              <c:f>Sheet1!$B$5:$B$11</c:f>
              <c:numCache>
                <c:formatCode>_("$"* #,##0_);_("$"* \(#,##0\);_("$"* "-"??_);_(@_)</c:formatCode>
                <c:ptCount val="7"/>
                <c:pt idx="0">
                  <c:v>6760559</c:v>
                </c:pt>
                <c:pt idx="1">
                  <c:v>7192838</c:v>
                </c:pt>
                <c:pt idx="2">
                  <c:v>7682502</c:v>
                </c:pt>
                <c:pt idx="3">
                  <c:v>5194561</c:v>
                </c:pt>
                <c:pt idx="4">
                  <c:v>4273898</c:v>
                </c:pt>
                <c:pt idx="5">
                  <c:v>4848379</c:v>
                </c:pt>
                <c:pt idx="6">
                  <c:v>9017252</c:v>
                </c:pt>
              </c:numCache>
            </c:numRef>
          </c:val>
        </c:ser>
        <c:dLbls>
          <c:showLegendKey val="0"/>
          <c:showVal val="1"/>
          <c:showCatName val="0"/>
          <c:showSerName val="0"/>
          <c:showPercent val="0"/>
          <c:showBubbleSize val="0"/>
        </c:dLbls>
        <c:gapWidth val="75"/>
        <c:axId val="26724224"/>
        <c:axId val="26783104"/>
      </c:barChart>
      <c:catAx>
        <c:axId val="26724224"/>
        <c:scaling>
          <c:orientation val="minMax"/>
        </c:scaling>
        <c:delete val="0"/>
        <c:axPos val="b"/>
        <c:numFmt formatCode="0" sourceLinked="0"/>
        <c:majorTickMark val="none"/>
        <c:minorTickMark val="none"/>
        <c:tickLblPos val="nextTo"/>
        <c:spPr>
          <a:ln w="3175">
            <a:solidFill>
              <a:srgbClr val="000000"/>
            </a:solidFill>
            <a:prstDash val="solid"/>
          </a:ln>
        </c:spPr>
        <c:txPr>
          <a:bodyPr rot="0" vert="horz"/>
          <a:lstStyle/>
          <a:p>
            <a:pPr>
              <a:defRPr sz="1000" b="1" i="0" u="none" strike="noStrike" baseline="0">
                <a:solidFill>
                  <a:srgbClr val="000000"/>
                </a:solidFill>
                <a:latin typeface="Arial"/>
                <a:ea typeface="Arial"/>
                <a:cs typeface="Arial"/>
              </a:defRPr>
            </a:pPr>
            <a:endParaRPr lang="en-US"/>
          </a:p>
        </c:txPr>
        <c:crossAx val="26783104"/>
        <c:crosses val="autoZero"/>
        <c:auto val="1"/>
        <c:lblAlgn val="ctr"/>
        <c:lblOffset val="100"/>
        <c:tickLblSkip val="1"/>
        <c:tickMarkSkip val="1"/>
        <c:noMultiLvlLbl val="0"/>
      </c:catAx>
      <c:valAx>
        <c:axId val="26783104"/>
        <c:scaling>
          <c:orientation val="minMax"/>
        </c:scaling>
        <c:delete val="0"/>
        <c:axPos val="l"/>
        <c:numFmt formatCode="&quot;$&quot;#,##0" sourceLinked="0"/>
        <c:majorTickMark val="none"/>
        <c:minorTickMark val="none"/>
        <c:tickLblPos val="nextTo"/>
        <c:txPr>
          <a:bodyPr rot="0" vert="horz"/>
          <a:lstStyle/>
          <a:p>
            <a:pPr>
              <a:defRPr sz="1000" b="1" i="0" u="none" strike="noStrike" baseline="0">
                <a:solidFill>
                  <a:srgbClr val="000000"/>
                </a:solidFill>
                <a:latin typeface="Arial"/>
                <a:ea typeface="Arial"/>
                <a:cs typeface="Arial"/>
              </a:defRPr>
            </a:pPr>
            <a:endParaRPr lang="en-US"/>
          </a:p>
        </c:txPr>
        <c:crossAx val="26724224"/>
        <c:crosses val="autoZero"/>
        <c:crossBetween val="between"/>
      </c:valAx>
      <c:spPr>
        <a:solidFill>
          <a:srgbClr val="C0C0C0"/>
        </a:solidFill>
        <a:ln w="12700">
          <a:solidFill>
            <a:srgbClr val="808080"/>
          </a:solidFill>
          <a:prstDash val="solid"/>
        </a:ln>
      </c:spPr>
    </c:plotArea>
    <c:legend>
      <c:legendPos val="b"/>
      <c:legendEntry>
        <c:idx val="1"/>
        <c:delete val="1"/>
      </c:legendEntry>
      <c:layout>
        <c:manualLayout>
          <c:xMode val="edge"/>
          <c:yMode val="edge"/>
          <c:x val="0.35112853256671345"/>
          <c:y val="8.8023366654910701E-2"/>
          <c:w val="0.37633850371179517"/>
          <c:h val="5.8612917950473575E-2"/>
        </c:manualLayout>
      </c:layout>
      <c:overlay val="0"/>
      <c:spPr>
        <a:solidFill>
          <a:srgbClr val="FFFFFF"/>
        </a:solidFill>
        <a:ln w="3175">
          <a:solidFill>
            <a:srgbClr val="000000"/>
          </a:solidFill>
          <a:prstDash val="solid"/>
        </a:ln>
      </c:spPr>
      <c:txPr>
        <a:bodyPr/>
        <a:lstStyle/>
        <a:p>
          <a:pPr>
            <a:defRPr sz="920" b="0"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FFFFFF"/>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atin typeface="Arial" charset="0"/>
                <a:cs typeface="+mn-cs"/>
              </a:defRPr>
            </a:lvl1pPr>
          </a:lstStyle>
          <a:p>
            <a:pPr>
              <a:defRPr/>
            </a:pPr>
            <a:endParaRPr lang="en-US" dirty="0"/>
          </a:p>
        </p:txBody>
      </p:sp>
      <p:sp>
        <p:nvSpPr>
          <p:cNvPr id="21507" name="Rectangle 3"/>
          <p:cNvSpPr>
            <a:spLocks noGrp="1" noChangeArrowheads="1"/>
          </p:cNvSpPr>
          <p:nvPr>
            <p:ph type="dt" sz="quarter"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atin typeface="Arial" charset="0"/>
                <a:cs typeface="+mn-cs"/>
              </a:defRPr>
            </a:lvl1pPr>
          </a:lstStyle>
          <a:p>
            <a:pPr>
              <a:defRPr/>
            </a:pPr>
            <a:endParaRPr lang="en-US" dirty="0"/>
          </a:p>
        </p:txBody>
      </p:sp>
      <p:sp>
        <p:nvSpPr>
          <p:cNvPr id="21508" name="Rectangle 4"/>
          <p:cNvSpPr>
            <a:spLocks noGrp="1" noChangeArrowheads="1"/>
          </p:cNvSpPr>
          <p:nvPr>
            <p:ph type="ftr" sz="quarter" idx="2"/>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atin typeface="Arial" charset="0"/>
                <a:cs typeface="+mn-cs"/>
              </a:defRPr>
            </a:lvl1pPr>
          </a:lstStyle>
          <a:p>
            <a:pPr>
              <a:defRPr/>
            </a:pPr>
            <a:endParaRPr lang="en-US" dirty="0"/>
          </a:p>
        </p:txBody>
      </p:sp>
      <p:sp>
        <p:nvSpPr>
          <p:cNvPr id="21509" name="Rectangle 5"/>
          <p:cNvSpPr>
            <a:spLocks noGrp="1" noChangeArrowheads="1"/>
          </p:cNvSpPr>
          <p:nvPr>
            <p:ph type="sldNum" sz="quarter" idx="3"/>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atin typeface="Arial" charset="0"/>
                <a:cs typeface="+mn-cs"/>
              </a:defRPr>
            </a:lvl1pPr>
          </a:lstStyle>
          <a:p>
            <a:pPr>
              <a:defRPr/>
            </a:pPr>
            <a:fld id="{1BB5E6DD-7290-4D9B-A67B-2279CC810F5B}" type="slidenum">
              <a:rPr lang="en-US"/>
              <a:pPr>
                <a:defRPr/>
              </a:pPr>
              <a:t>‹#›</a:t>
            </a:fld>
            <a:endParaRPr lang="en-US" dirty="0"/>
          </a:p>
        </p:txBody>
      </p:sp>
    </p:spTree>
    <p:extLst>
      <p:ext uri="{BB962C8B-B14F-4D97-AF65-F5344CB8AC3E}">
        <p14:creationId xmlns:p14="http://schemas.microsoft.com/office/powerpoint/2010/main" val="3092763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atin typeface="Arial" charset="0"/>
                <a:cs typeface="+mn-cs"/>
              </a:defRPr>
            </a:lvl1pPr>
          </a:lstStyle>
          <a:p>
            <a:pPr>
              <a:defRPr/>
            </a:pPr>
            <a:endParaRPr lang="en-US" dirty="0"/>
          </a:p>
        </p:txBody>
      </p:sp>
      <p:sp>
        <p:nvSpPr>
          <p:cNvPr id="307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atin typeface="Arial" charset="0"/>
                <a:cs typeface="+mn-cs"/>
              </a:defRPr>
            </a:lvl1pPr>
          </a:lstStyle>
          <a:p>
            <a:pPr>
              <a:defRPr/>
            </a:pPr>
            <a:endParaRPr lang="en-US" dirty="0"/>
          </a:p>
        </p:txBody>
      </p:sp>
      <p:sp>
        <p:nvSpPr>
          <p:cNvPr id="307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atin typeface="Arial" charset="0"/>
                <a:cs typeface="+mn-cs"/>
              </a:defRPr>
            </a:lvl1pPr>
          </a:lstStyle>
          <a:p>
            <a:pPr>
              <a:defRPr/>
            </a:pPr>
            <a:endParaRPr lang="en-US" dirty="0"/>
          </a:p>
        </p:txBody>
      </p:sp>
      <p:sp>
        <p:nvSpPr>
          <p:cNvPr id="307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atin typeface="Arial" charset="0"/>
                <a:cs typeface="+mn-cs"/>
              </a:defRPr>
            </a:lvl1pPr>
          </a:lstStyle>
          <a:p>
            <a:pPr>
              <a:defRPr/>
            </a:pPr>
            <a:fld id="{21469493-B697-4411-B15D-8EB22B91723B}" type="slidenum">
              <a:rPr lang="en-US"/>
              <a:pPr>
                <a:defRPr/>
              </a:pPr>
              <a:t>‹#›</a:t>
            </a:fld>
            <a:endParaRPr lang="en-US" dirty="0"/>
          </a:p>
        </p:txBody>
      </p:sp>
    </p:spTree>
    <p:extLst>
      <p:ext uri="{BB962C8B-B14F-4D97-AF65-F5344CB8AC3E}">
        <p14:creationId xmlns:p14="http://schemas.microsoft.com/office/powerpoint/2010/main" val="20314088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660115C-7EA8-43CA-BFA1-56D562B09572}"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E957F93-ECCD-4D5D-94E8-92C52D29CB1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F7F1777-864E-4216-9028-93F865F2E6B6}"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CA7EF7D-10DC-4EE2-8485-6F19A785DCB0}"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26F061E-31A4-4ABF-983F-71BE05FDB303}"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F2D10B6-9406-4277-ABB5-ED7AD898BAC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91E7616D-8C89-4AEB-ACD5-E6D100C52B4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E9BCB2B7-D227-4089-B547-B5146887337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1389CEB3-A2C4-4559-959F-6006A9365BB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1444288-05AD-4302-987D-200CCE0ABC6A}"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F14A439-F5D6-417D-9DEB-C657ACDF363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141A3725-A5F5-4534-9B63-25088F44461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8"/>
          <p:cNvSpPr>
            <a:spLocks noChangeArrowheads="1"/>
          </p:cNvSpPr>
          <p:nvPr/>
        </p:nvSpPr>
        <p:spPr bwMode="auto">
          <a:xfrm>
            <a:off x="9525" y="1533525"/>
            <a:ext cx="1143000" cy="5334000"/>
          </a:xfrm>
          <a:prstGeom prst="rect">
            <a:avLst/>
          </a:prstGeom>
          <a:solidFill>
            <a:srgbClr val="339966"/>
          </a:solidFill>
          <a:ln w="9525">
            <a:solidFill>
              <a:schemeClr val="tx1"/>
            </a:solidFill>
            <a:miter lim="800000"/>
            <a:headEnd/>
            <a:tailEnd/>
          </a:ln>
          <a:effectLst/>
        </p:spPr>
        <p:txBody>
          <a:bodyPr wrap="none" anchor="ctr"/>
          <a:lstStyle/>
          <a:p>
            <a:endParaRPr lang="en-US" dirty="0"/>
          </a:p>
        </p:txBody>
      </p:sp>
      <p:sp>
        <p:nvSpPr>
          <p:cNvPr id="2051" name="Rectangle 9"/>
          <p:cNvSpPr>
            <a:spLocks noChangeArrowheads="1"/>
          </p:cNvSpPr>
          <p:nvPr/>
        </p:nvSpPr>
        <p:spPr bwMode="auto">
          <a:xfrm>
            <a:off x="1524000" y="0"/>
            <a:ext cx="7620000" cy="990600"/>
          </a:xfrm>
          <a:prstGeom prst="rect">
            <a:avLst/>
          </a:prstGeom>
          <a:solidFill>
            <a:srgbClr val="FFCC66"/>
          </a:solidFill>
          <a:ln w="9525">
            <a:solidFill>
              <a:schemeClr val="tx1"/>
            </a:solidFill>
            <a:miter lim="800000"/>
            <a:headEnd/>
            <a:tailEnd/>
          </a:ln>
          <a:effectLst/>
        </p:spPr>
        <p:txBody>
          <a:bodyPr wrap="none" anchor="ctr"/>
          <a:lstStyle/>
          <a:p>
            <a:endParaRPr lang="en-US" sz="1000" dirty="0"/>
          </a:p>
        </p:txBody>
      </p:sp>
      <p:sp>
        <p:nvSpPr>
          <p:cNvPr id="2052" name="Text Box 11"/>
          <p:cNvSpPr txBox="1">
            <a:spLocks noChangeArrowheads="1"/>
          </p:cNvSpPr>
          <p:nvPr/>
        </p:nvSpPr>
        <p:spPr bwMode="auto">
          <a:xfrm>
            <a:off x="1524000" y="1447800"/>
            <a:ext cx="6934200" cy="3139321"/>
          </a:xfrm>
          <a:prstGeom prst="rect">
            <a:avLst/>
          </a:prstGeom>
          <a:noFill/>
          <a:ln w="9525">
            <a:noFill/>
            <a:miter lim="800000"/>
            <a:headEnd/>
            <a:tailEnd/>
          </a:ln>
          <a:effectLst/>
        </p:spPr>
        <p:txBody>
          <a:bodyPr>
            <a:spAutoFit/>
          </a:bodyPr>
          <a:lstStyle/>
          <a:p>
            <a:pPr algn="ctr">
              <a:spcBef>
                <a:spcPct val="50000"/>
              </a:spcBef>
            </a:pPr>
            <a:r>
              <a:rPr lang="en-US" sz="3600" dirty="0" smtClean="0"/>
              <a:t>2014-2015</a:t>
            </a:r>
          </a:p>
          <a:p>
            <a:pPr algn="ctr">
              <a:spcBef>
                <a:spcPct val="50000"/>
              </a:spcBef>
            </a:pPr>
            <a:r>
              <a:rPr lang="en-US" sz="3600" dirty="0" smtClean="0"/>
              <a:t>Proposed Preliminary </a:t>
            </a:r>
          </a:p>
          <a:p>
            <a:pPr algn="ctr">
              <a:spcBef>
                <a:spcPct val="50000"/>
              </a:spcBef>
            </a:pPr>
            <a:r>
              <a:rPr lang="en-US" sz="3600" dirty="0" smtClean="0"/>
              <a:t>Budget Presentation</a:t>
            </a:r>
          </a:p>
          <a:p>
            <a:pPr algn="ctr">
              <a:spcBef>
                <a:spcPct val="50000"/>
              </a:spcBef>
            </a:pPr>
            <a:r>
              <a:rPr lang="en-US" sz="3600" dirty="0" smtClean="0"/>
              <a:t>January 13, 2014</a:t>
            </a:r>
            <a:endParaRPr lang="en-US" sz="2000" dirty="0"/>
          </a:p>
        </p:txBody>
      </p:sp>
      <p:pic>
        <p:nvPicPr>
          <p:cNvPr id="2054" name="Picture 17" descr="wcLogo_wTxt"/>
          <p:cNvPicPr>
            <a:picLocks noChangeAspect="1" noChangeArrowheads="1"/>
          </p:cNvPicPr>
          <p:nvPr/>
        </p:nvPicPr>
        <p:blipFill>
          <a:blip r:embed="rId2" cstate="print"/>
          <a:srcRect/>
          <a:stretch>
            <a:fillRect/>
          </a:stretch>
        </p:blipFill>
        <p:spPr bwMode="auto">
          <a:xfrm>
            <a:off x="0" y="0"/>
            <a:ext cx="1524000" cy="1524000"/>
          </a:xfrm>
          <a:prstGeom prst="rect">
            <a:avLst/>
          </a:prstGeom>
          <a:noFill/>
          <a:ln w="9525">
            <a:noFill/>
            <a:miter lim="800000"/>
            <a:headEnd/>
            <a:tailEnd/>
          </a:ln>
        </p:spPr>
      </p:pic>
      <p:sp>
        <p:nvSpPr>
          <p:cNvPr id="2055" name="Slide Number Placeholder 1"/>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FE6DEA6B-1425-4780-BC55-68259A50EA21}" type="slidenum">
              <a:rPr lang="en-US" smtClean="0"/>
              <a:pPr eaLnBrk="1" hangingPunct="1">
                <a:defRPr/>
              </a:pPr>
              <a:t>1</a:t>
            </a:fld>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p:cNvSpPr>
            <a:spLocks noChangeArrowheads="1"/>
          </p:cNvSpPr>
          <p:nvPr/>
        </p:nvSpPr>
        <p:spPr bwMode="auto">
          <a:xfrm>
            <a:off x="0" y="1524000"/>
            <a:ext cx="1143000" cy="5334000"/>
          </a:xfrm>
          <a:prstGeom prst="rect">
            <a:avLst/>
          </a:prstGeom>
          <a:solidFill>
            <a:srgbClr val="339966"/>
          </a:solidFill>
          <a:ln w="9525">
            <a:solidFill>
              <a:schemeClr val="tx1"/>
            </a:solidFill>
            <a:miter lim="800000"/>
            <a:headEnd/>
            <a:tailEnd/>
          </a:ln>
          <a:effectLst/>
        </p:spPr>
        <p:txBody>
          <a:bodyPr wrap="none" anchor="ctr"/>
          <a:lstStyle/>
          <a:p>
            <a:endParaRPr lang="en-US" dirty="0"/>
          </a:p>
        </p:txBody>
      </p:sp>
      <p:sp>
        <p:nvSpPr>
          <p:cNvPr id="4099" name="Rectangle 9"/>
          <p:cNvSpPr>
            <a:spLocks noChangeArrowheads="1"/>
          </p:cNvSpPr>
          <p:nvPr/>
        </p:nvSpPr>
        <p:spPr bwMode="auto">
          <a:xfrm>
            <a:off x="1495425" y="0"/>
            <a:ext cx="7620000" cy="990600"/>
          </a:xfrm>
          <a:prstGeom prst="rect">
            <a:avLst/>
          </a:prstGeom>
          <a:solidFill>
            <a:srgbClr val="FFCC66"/>
          </a:solidFill>
          <a:ln w="9525">
            <a:solidFill>
              <a:schemeClr val="tx1"/>
            </a:solidFill>
            <a:miter lim="800000"/>
            <a:headEnd/>
            <a:tailEnd/>
          </a:ln>
          <a:effectLst/>
        </p:spPr>
        <p:txBody>
          <a:bodyPr wrap="none" anchor="ctr"/>
          <a:lstStyle/>
          <a:p>
            <a:pPr algn="ctr"/>
            <a:endParaRPr lang="en-US" sz="4400" dirty="0"/>
          </a:p>
        </p:txBody>
      </p:sp>
      <p:pic>
        <p:nvPicPr>
          <p:cNvPr id="4102" name="Picture 17" descr="wcLogo_wTxt"/>
          <p:cNvPicPr>
            <a:picLocks noChangeAspect="1" noChangeArrowheads="1"/>
          </p:cNvPicPr>
          <p:nvPr/>
        </p:nvPicPr>
        <p:blipFill>
          <a:blip r:embed="rId2" cstate="print"/>
          <a:srcRect/>
          <a:stretch>
            <a:fillRect/>
          </a:stretch>
        </p:blipFill>
        <p:spPr bwMode="auto">
          <a:xfrm>
            <a:off x="0" y="0"/>
            <a:ext cx="1524000" cy="1524000"/>
          </a:xfrm>
          <a:prstGeom prst="rect">
            <a:avLst/>
          </a:prstGeom>
          <a:noFill/>
          <a:ln w="9525">
            <a:noFill/>
            <a:miter lim="800000"/>
            <a:headEnd/>
            <a:tailEnd/>
          </a:ln>
        </p:spPr>
      </p:pic>
      <p:sp>
        <p:nvSpPr>
          <p:cNvPr id="9" name="Title 8"/>
          <p:cNvSpPr>
            <a:spLocks noGrp="1"/>
          </p:cNvSpPr>
          <p:nvPr>
            <p:ph type="title"/>
          </p:nvPr>
        </p:nvSpPr>
        <p:spPr>
          <a:xfrm>
            <a:off x="1600200" y="1143000"/>
            <a:ext cx="7086600" cy="533400"/>
          </a:xfrm>
        </p:spPr>
        <p:txBody>
          <a:bodyPr/>
          <a:lstStyle/>
          <a:p>
            <a:r>
              <a:rPr lang="en-US" sz="3200" dirty="0" smtClean="0"/>
              <a:t>Why the increase in spending?</a:t>
            </a:r>
            <a:endParaRPr lang="en-US" sz="3200" dirty="0"/>
          </a:p>
        </p:txBody>
      </p:sp>
      <p:sp>
        <p:nvSpPr>
          <p:cNvPr id="7175" name="Slide Number Placeholder 1"/>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91185720-5C9E-48FF-9494-ADCD4B08A47F}" type="slidenum">
              <a:rPr lang="en-US" smtClean="0"/>
              <a:pPr eaLnBrk="1" hangingPunct="1">
                <a:defRPr/>
              </a:pPr>
              <a:t>10</a:t>
            </a:fld>
            <a:endParaRPr lang="en-US" dirty="0" smtClean="0"/>
          </a:p>
        </p:txBody>
      </p:sp>
      <p:sp>
        <p:nvSpPr>
          <p:cNvPr id="2" name="Content Placeholder 1"/>
          <p:cNvSpPr>
            <a:spLocks noGrp="1"/>
          </p:cNvSpPr>
          <p:nvPr>
            <p:ph idx="1"/>
          </p:nvPr>
        </p:nvSpPr>
        <p:spPr>
          <a:xfrm>
            <a:off x="1676400" y="1981200"/>
            <a:ext cx="6934200" cy="4114800"/>
          </a:xfrm>
        </p:spPr>
        <p:txBody>
          <a:bodyPr/>
          <a:lstStyle/>
          <a:p>
            <a:pPr marL="0" indent="0">
              <a:buNone/>
            </a:pPr>
            <a:r>
              <a:rPr lang="en-US" sz="2400" dirty="0" smtClean="0"/>
              <a:t>Salary Increase:		$1,010,000</a:t>
            </a:r>
          </a:p>
          <a:p>
            <a:pPr marL="0" indent="0">
              <a:buNone/>
            </a:pPr>
            <a:r>
              <a:rPr lang="en-US" sz="2400" dirty="0" smtClean="0"/>
              <a:t>PSERS Increase:		$1,536,000</a:t>
            </a:r>
          </a:p>
          <a:p>
            <a:pPr marL="0" indent="0">
              <a:buNone/>
            </a:pPr>
            <a:r>
              <a:rPr lang="en-US" sz="2400" dirty="0" smtClean="0"/>
              <a:t>Health Care Increase:	$   678,000</a:t>
            </a:r>
          </a:p>
          <a:p>
            <a:pPr marL="0" indent="0">
              <a:buNone/>
            </a:pPr>
            <a:endParaRPr lang="en-US" sz="2400" dirty="0"/>
          </a:p>
          <a:p>
            <a:pPr marL="0" indent="0">
              <a:buNone/>
            </a:pPr>
            <a:r>
              <a:rPr lang="en-US" sz="2400" dirty="0" smtClean="0"/>
              <a:t>Total Increases:		$3,224,000</a:t>
            </a:r>
          </a:p>
          <a:p>
            <a:pPr marL="0" indent="0">
              <a:buNone/>
            </a:pPr>
            <a:endParaRPr lang="en-US" sz="2400" dirty="0"/>
          </a:p>
          <a:p>
            <a:pPr marL="0" indent="0">
              <a:buNone/>
            </a:pPr>
            <a:endParaRPr lang="en-US" sz="2400" dirty="0" smtClean="0"/>
          </a:p>
        </p:txBody>
      </p:sp>
    </p:spTree>
    <p:extLst>
      <p:ext uri="{BB962C8B-B14F-4D97-AF65-F5344CB8AC3E}">
        <p14:creationId xmlns:p14="http://schemas.microsoft.com/office/powerpoint/2010/main" val="15752231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p:cNvSpPr>
            <a:spLocks noChangeArrowheads="1"/>
          </p:cNvSpPr>
          <p:nvPr/>
        </p:nvSpPr>
        <p:spPr bwMode="auto">
          <a:xfrm>
            <a:off x="0" y="1524000"/>
            <a:ext cx="1143000" cy="5334000"/>
          </a:xfrm>
          <a:prstGeom prst="rect">
            <a:avLst/>
          </a:prstGeom>
          <a:solidFill>
            <a:srgbClr val="339966"/>
          </a:solidFill>
          <a:ln w="9525">
            <a:solidFill>
              <a:schemeClr val="tx1"/>
            </a:solidFill>
            <a:miter lim="800000"/>
            <a:headEnd/>
            <a:tailEnd/>
          </a:ln>
          <a:effectLst/>
        </p:spPr>
        <p:txBody>
          <a:bodyPr wrap="none" anchor="ctr"/>
          <a:lstStyle/>
          <a:p>
            <a:endParaRPr lang="en-US" dirty="0"/>
          </a:p>
        </p:txBody>
      </p:sp>
      <p:sp>
        <p:nvSpPr>
          <p:cNvPr id="4099" name="Rectangle 9"/>
          <p:cNvSpPr>
            <a:spLocks noChangeArrowheads="1"/>
          </p:cNvSpPr>
          <p:nvPr/>
        </p:nvSpPr>
        <p:spPr bwMode="auto">
          <a:xfrm>
            <a:off x="1495425" y="0"/>
            <a:ext cx="7620000" cy="990600"/>
          </a:xfrm>
          <a:prstGeom prst="rect">
            <a:avLst/>
          </a:prstGeom>
          <a:solidFill>
            <a:srgbClr val="FFCC66"/>
          </a:solidFill>
          <a:ln w="9525">
            <a:solidFill>
              <a:schemeClr val="tx1"/>
            </a:solidFill>
            <a:miter lim="800000"/>
            <a:headEnd/>
            <a:tailEnd/>
          </a:ln>
          <a:effectLst/>
        </p:spPr>
        <p:txBody>
          <a:bodyPr wrap="none" anchor="ctr"/>
          <a:lstStyle/>
          <a:p>
            <a:pPr algn="ctr"/>
            <a:endParaRPr lang="en-US" sz="4400" dirty="0"/>
          </a:p>
        </p:txBody>
      </p:sp>
      <p:pic>
        <p:nvPicPr>
          <p:cNvPr id="4102" name="Picture 17" descr="wcLogo_wTxt"/>
          <p:cNvPicPr>
            <a:picLocks noChangeAspect="1" noChangeArrowheads="1"/>
          </p:cNvPicPr>
          <p:nvPr/>
        </p:nvPicPr>
        <p:blipFill>
          <a:blip r:embed="rId2" cstate="print"/>
          <a:srcRect/>
          <a:stretch>
            <a:fillRect/>
          </a:stretch>
        </p:blipFill>
        <p:spPr bwMode="auto">
          <a:xfrm>
            <a:off x="0" y="0"/>
            <a:ext cx="1524000" cy="1524000"/>
          </a:xfrm>
          <a:prstGeom prst="rect">
            <a:avLst/>
          </a:prstGeom>
          <a:noFill/>
          <a:ln w="9525">
            <a:noFill/>
            <a:miter lim="800000"/>
            <a:headEnd/>
            <a:tailEnd/>
          </a:ln>
        </p:spPr>
      </p:pic>
      <p:sp>
        <p:nvSpPr>
          <p:cNvPr id="9" name="Title 8"/>
          <p:cNvSpPr>
            <a:spLocks noGrp="1"/>
          </p:cNvSpPr>
          <p:nvPr>
            <p:ph type="title"/>
          </p:nvPr>
        </p:nvSpPr>
        <p:spPr>
          <a:xfrm>
            <a:off x="1600200" y="1143000"/>
            <a:ext cx="7086600" cy="533400"/>
          </a:xfrm>
        </p:spPr>
        <p:txBody>
          <a:bodyPr/>
          <a:lstStyle/>
          <a:p>
            <a:r>
              <a:rPr lang="en-US" sz="3200" dirty="0" smtClean="0"/>
              <a:t>Why the increase in spending?</a:t>
            </a:r>
            <a:endParaRPr lang="en-US" sz="3200" dirty="0"/>
          </a:p>
        </p:txBody>
      </p:sp>
      <p:sp>
        <p:nvSpPr>
          <p:cNvPr id="7175" name="Slide Number Placeholder 1"/>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91185720-5C9E-48FF-9494-ADCD4B08A47F}" type="slidenum">
              <a:rPr lang="en-US" smtClean="0"/>
              <a:pPr eaLnBrk="1" hangingPunct="1">
                <a:defRPr/>
              </a:pPr>
              <a:t>11</a:t>
            </a:fld>
            <a:endParaRPr lang="en-US" dirty="0" smtClean="0"/>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85537" y="2362200"/>
            <a:ext cx="7425063"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90438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p:cNvSpPr>
            <a:spLocks noChangeArrowheads="1"/>
          </p:cNvSpPr>
          <p:nvPr/>
        </p:nvSpPr>
        <p:spPr bwMode="auto">
          <a:xfrm>
            <a:off x="0" y="1524000"/>
            <a:ext cx="1143000" cy="5334000"/>
          </a:xfrm>
          <a:prstGeom prst="rect">
            <a:avLst/>
          </a:prstGeom>
          <a:solidFill>
            <a:srgbClr val="339966"/>
          </a:solidFill>
          <a:ln w="9525">
            <a:solidFill>
              <a:schemeClr val="tx1"/>
            </a:solidFill>
            <a:miter lim="800000"/>
            <a:headEnd/>
            <a:tailEnd/>
          </a:ln>
          <a:effectLst/>
        </p:spPr>
        <p:txBody>
          <a:bodyPr wrap="none" anchor="ctr"/>
          <a:lstStyle/>
          <a:p>
            <a:endParaRPr lang="en-US" dirty="0"/>
          </a:p>
        </p:txBody>
      </p:sp>
      <p:sp>
        <p:nvSpPr>
          <p:cNvPr id="4099" name="Rectangle 9"/>
          <p:cNvSpPr>
            <a:spLocks noChangeArrowheads="1"/>
          </p:cNvSpPr>
          <p:nvPr/>
        </p:nvSpPr>
        <p:spPr bwMode="auto">
          <a:xfrm>
            <a:off x="1495425" y="0"/>
            <a:ext cx="7620000" cy="990600"/>
          </a:xfrm>
          <a:prstGeom prst="rect">
            <a:avLst/>
          </a:prstGeom>
          <a:solidFill>
            <a:srgbClr val="FFCC66"/>
          </a:solidFill>
          <a:ln w="9525">
            <a:solidFill>
              <a:schemeClr val="tx1"/>
            </a:solidFill>
            <a:miter lim="800000"/>
            <a:headEnd/>
            <a:tailEnd/>
          </a:ln>
          <a:effectLst/>
        </p:spPr>
        <p:txBody>
          <a:bodyPr wrap="none" anchor="ctr"/>
          <a:lstStyle/>
          <a:p>
            <a:pPr algn="ctr"/>
            <a:endParaRPr lang="en-US" sz="4400" dirty="0"/>
          </a:p>
        </p:txBody>
      </p:sp>
      <p:pic>
        <p:nvPicPr>
          <p:cNvPr id="4102" name="Picture 17" descr="wcLogo_wTxt"/>
          <p:cNvPicPr>
            <a:picLocks noChangeAspect="1" noChangeArrowheads="1"/>
          </p:cNvPicPr>
          <p:nvPr/>
        </p:nvPicPr>
        <p:blipFill>
          <a:blip r:embed="rId2" cstate="print"/>
          <a:srcRect/>
          <a:stretch>
            <a:fillRect/>
          </a:stretch>
        </p:blipFill>
        <p:spPr bwMode="auto">
          <a:xfrm>
            <a:off x="0" y="0"/>
            <a:ext cx="1524000" cy="1524000"/>
          </a:xfrm>
          <a:prstGeom prst="rect">
            <a:avLst/>
          </a:prstGeom>
          <a:noFill/>
          <a:ln w="9525">
            <a:noFill/>
            <a:miter lim="800000"/>
            <a:headEnd/>
            <a:tailEnd/>
          </a:ln>
        </p:spPr>
      </p:pic>
      <p:sp>
        <p:nvSpPr>
          <p:cNvPr id="9" name="Title 8"/>
          <p:cNvSpPr>
            <a:spLocks noGrp="1"/>
          </p:cNvSpPr>
          <p:nvPr>
            <p:ph type="title"/>
          </p:nvPr>
        </p:nvSpPr>
        <p:spPr>
          <a:xfrm>
            <a:off x="1600200" y="1143000"/>
            <a:ext cx="7086600" cy="533400"/>
          </a:xfrm>
        </p:spPr>
        <p:txBody>
          <a:bodyPr/>
          <a:lstStyle/>
          <a:p>
            <a:r>
              <a:rPr lang="en-US" sz="3200" dirty="0" smtClean="0"/>
              <a:t>Possible Budget Impacts</a:t>
            </a:r>
            <a:endParaRPr lang="en-US" sz="3200" dirty="0"/>
          </a:p>
        </p:txBody>
      </p:sp>
      <p:sp>
        <p:nvSpPr>
          <p:cNvPr id="7175" name="Slide Number Placeholder 1"/>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91185720-5C9E-48FF-9494-ADCD4B08A47F}" type="slidenum">
              <a:rPr lang="en-US" smtClean="0"/>
              <a:pPr eaLnBrk="1" hangingPunct="1">
                <a:defRPr/>
              </a:pPr>
              <a:t>12</a:t>
            </a:fld>
            <a:endParaRPr lang="en-US" dirty="0" smtClean="0"/>
          </a:p>
        </p:txBody>
      </p:sp>
      <p:sp>
        <p:nvSpPr>
          <p:cNvPr id="2" name="Content Placeholder 1"/>
          <p:cNvSpPr>
            <a:spLocks noGrp="1"/>
          </p:cNvSpPr>
          <p:nvPr>
            <p:ph idx="1"/>
          </p:nvPr>
        </p:nvSpPr>
        <p:spPr>
          <a:xfrm>
            <a:off x="1676400" y="1981200"/>
            <a:ext cx="6934200" cy="4114800"/>
          </a:xfrm>
        </p:spPr>
        <p:txBody>
          <a:bodyPr/>
          <a:lstStyle/>
          <a:p>
            <a:pPr marL="457200" indent="-457200">
              <a:buAutoNum type="arabicPeriod"/>
            </a:pPr>
            <a:r>
              <a:rPr lang="en-US" sz="2400" dirty="0" smtClean="0"/>
              <a:t>Closing of AVES, SGES and RES</a:t>
            </a:r>
          </a:p>
          <a:p>
            <a:pPr marL="457200" indent="-457200">
              <a:buAutoNum type="arabicPeriod"/>
            </a:pPr>
            <a:r>
              <a:rPr lang="en-US" sz="2400" dirty="0" smtClean="0"/>
              <a:t>Review Transportation Savings</a:t>
            </a:r>
          </a:p>
          <a:p>
            <a:pPr marL="457200" indent="-457200">
              <a:buAutoNum type="arabicPeriod"/>
            </a:pPr>
            <a:r>
              <a:rPr lang="en-US" sz="2400" dirty="0" smtClean="0"/>
              <a:t>Staff Attrition </a:t>
            </a:r>
          </a:p>
          <a:p>
            <a:pPr marL="457200" indent="-457200">
              <a:buAutoNum type="arabicPeriod"/>
            </a:pPr>
            <a:r>
              <a:rPr lang="en-US" sz="2400" dirty="0" smtClean="0"/>
              <a:t>Board Goals</a:t>
            </a:r>
          </a:p>
          <a:p>
            <a:pPr marL="457200" indent="-457200">
              <a:buAutoNum type="arabicPeriod"/>
            </a:pPr>
            <a:r>
              <a:rPr lang="en-US" sz="2400" dirty="0" smtClean="0"/>
              <a:t>Program Changes</a:t>
            </a:r>
          </a:p>
          <a:p>
            <a:pPr marL="457200" indent="-457200">
              <a:buAutoNum type="arabicPeriod"/>
            </a:pPr>
            <a:r>
              <a:rPr lang="en-US" sz="2400" dirty="0" smtClean="0"/>
              <a:t>Health Care</a:t>
            </a:r>
          </a:p>
          <a:p>
            <a:pPr marL="457200" indent="-457200">
              <a:buAutoNum type="arabicPeriod"/>
            </a:pPr>
            <a:r>
              <a:rPr lang="en-US" sz="2400" dirty="0" smtClean="0"/>
              <a:t>Millage Increase</a:t>
            </a:r>
          </a:p>
          <a:p>
            <a:pPr marL="457200" indent="-457200">
              <a:buAutoNum type="arabicPeriod"/>
            </a:pPr>
            <a:r>
              <a:rPr lang="en-US" sz="2400" dirty="0" smtClean="0"/>
              <a:t>Fund Balance (Committed and Unassigned)</a:t>
            </a:r>
          </a:p>
          <a:p>
            <a:pPr marL="0" indent="0">
              <a:buNone/>
            </a:pPr>
            <a:endParaRPr lang="en-US" sz="2400" dirty="0" smtClean="0"/>
          </a:p>
          <a:p>
            <a:pPr marL="457200" indent="-457200">
              <a:buAutoNum type="arabicPeriod"/>
            </a:pPr>
            <a:endParaRPr lang="en-US" sz="2400" dirty="0" smtClean="0"/>
          </a:p>
        </p:txBody>
      </p:sp>
    </p:spTree>
    <p:extLst>
      <p:ext uri="{BB962C8B-B14F-4D97-AF65-F5344CB8AC3E}">
        <p14:creationId xmlns:p14="http://schemas.microsoft.com/office/powerpoint/2010/main" val="31710756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p:cNvSpPr>
            <a:spLocks noChangeArrowheads="1"/>
          </p:cNvSpPr>
          <p:nvPr/>
        </p:nvSpPr>
        <p:spPr bwMode="auto">
          <a:xfrm>
            <a:off x="0" y="1524000"/>
            <a:ext cx="1143000" cy="5334000"/>
          </a:xfrm>
          <a:prstGeom prst="rect">
            <a:avLst/>
          </a:prstGeom>
          <a:solidFill>
            <a:srgbClr val="339966"/>
          </a:solidFill>
          <a:ln w="9525">
            <a:solidFill>
              <a:schemeClr val="tx1"/>
            </a:solidFill>
            <a:miter lim="800000"/>
            <a:headEnd/>
            <a:tailEnd/>
          </a:ln>
          <a:effectLst/>
        </p:spPr>
        <p:txBody>
          <a:bodyPr wrap="none" anchor="ctr"/>
          <a:lstStyle/>
          <a:p>
            <a:endParaRPr lang="en-US" dirty="0"/>
          </a:p>
        </p:txBody>
      </p:sp>
      <p:sp>
        <p:nvSpPr>
          <p:cNvPr id="4099" name="Rectangle 9"/>
          <p:cNvSpPr>
            <a:spLocks noChangeArrowheads="1"/>
          </p:cNvSpPr>
          <p:nvPr/>
        </p:nvSpPr>
        <p:spPr bwMode="auto">
          <a:xfrm>
            <a:off x="1495425" y="0"/>
            <a:ext cx="7620000" cy="990600"/>
          </a:xfrm>
          <a:prstGeom prst="rect">
            <a:avLst/>
          </a:prstGeom>
          <a:solidFill>
            <a:srgbClr val="FFCC66"/>
          </a:solidFill>
          <a:ln w="9525">
            <a:solidFill>
              <a:schemeClr val="tx1"/>
            </a:solidFill>
            <a:miter lim="800000"/>
            <a:headEnd/>
            <a:tailEnd/>
          </a:ln>
          <a:effectLst/>
        </p:spPr>
        <p:txBody>
          <a:bodyPr wrap="none" anchor="ctr"/>
          <a:lstStyle/>
          <a:p>
            <a:pPr algn="ctr"/>
            <a:endParaRPr lang="en-US" sz="4400" dirty="0"/>
          </a:p>
        </p:txBody>
      </p:sp>
      <p:pic>
        <p:nvPicPr>
          <p:cNvPr id="4102" name="Picture 17" descr="wcLogo_wTxt"/>
          <p:cNvPicPr>
            <a:picLocks noChangeAspect="1" noChangeArrowheads="1"/>
          </p:cNvPicPr>
          <p:nvPr/>
        </p:nvPicPr>
        <p:blipFill>
          <a:blip r:embed="rId2" cstate="print"/>
          <a:srcRect/>
          <a:stretch>
            <a:fillRect/>
          </a:stretch>
        </p:blipFill>
        <p:spPr bwMode="auto">
          <a:xfrm>
            <a:off x="0" y="0"/>
            <a:ext cx="1524000" cy="1524000"/>
          </a:xfrm>
          <a:prstGeom prst="rect">
            <a:avLst/>
          </a:prstGeom>
          <a:noFill/>
          <a:ln w="9525">
            <a:noFill/>
            <a:miter lim="800000"/>
            <a:headEnd/>
            <a:tailEnd/>
          </a:ln>
        </p:spPr>
      </p:pic>
      <p:sp>
        <p:nvSpPr>
          <p:cNvPr id="9" name="Title 8"/>
          <p:cNvSpPr>
            <a:spLocks noGrp="1"/>
          </p:cNvSpPr>
          <p:nvPr>
            <p:ph type="title"/>
          </p:nvPr>
        </p:nvSpPr>
        <p:spPr>
          <a:xfrm>
            <a:off x="1552575" y="1009650"/>
            <a:ext cx="7086600" cy="533400"/>
          </a:xfrm>
        </p:spPr>
        <p:txBody>
          <a:bodyPr/>
          <a:lstStyle/>
          <a:p>
            <a:r>
              <a:rPr lang="en-US" sz="3200" dirty="0" smtClean="0"/>
              <a:t>Millage Analysis</a:t>
            </a:r>
            <a:endParaRPr lang="en-US" sz="3200" dirty="0"/>
          </a:p>
        </p:txBody>
      </p:sp>
      <p:sp>
        <p:nvSpPr>
          <p:cNvPr id="7175" name="Slide Number Placeholder 1"/>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91185720-5C9E-48FF-9494-ADCD4B08A47F}" type="slidenum">
              <a:rPr lang="en-US" smtClean="0"/>
              <a:pPr eaLnBrk="1" hangingPunct="1">
                <a:defRPr/>
              </a:pPr>
              <a:t>13</a:t>
            </a:fld>
            <a:endParaRPr lang="en-US" dirty="0" smtClean="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46518679"/>
              </p:ext>
            </p:extLst>
          </p:nvPr>
        </p:nvGraphicFramePr>
        <p:xfrm>
          <a:off x="1676400" y="2066617"/>
          <a:ext cx="6934201" cy="3943965"/>
        </p:xfrm>
        <a:graphic>
          <a:graphicData uri="http://schemas.openxmlformats.org/drawingml/2006/table">
            <a:tbl>
              <a:tblPr/>
              <a:tblGrid>
                <a:gridCol w="2158948"/>
                <a:gridCol w="1525468"/>
                <a:gridCol w="1658981"/>
                <a:gridCol w="1590804"/>
              </a:tblGrid>
              <a:tr h="264295">
                <a:tc>
                  <a:txBody>
                    <a:bodyPr/>
                    <a:lstStyle/>
                    <a:p>
                      <a:pPr algn="l" fontAlgn="b"/>
                      <a:r>
                        <a:rPr lang="en-US" sz="1600" b="1" i="0" u="none" strike="noStrike" dirty="0">
                          <a:solidFill>
                            <a:srgbClr val="000000"/>
                          </a:solidFill>
                          <a:effectLst/>
                          <a:latin typeface="Calibri"/>
                        </a:rPr>
                        <a:t> </a:t>
                      </a:r>
                    </a:p>
                  </a:txBody>
                  <a:tcPr marL="0" marR="0" marT="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0" marR="0" marT="0" marB="0" anchor="b">
                    <a:lnL>
                      <a:noFill/>
                    </a:lnL>
                    <a:lnR>
                      <a:noFill/>
                    </a:lnR>
                    <a:lnT>
                      <a:noFill/>
                    </a:lnT>
                    <a:lnB>
                      <a:noFill/>
                    </a:lnB>
                  </a:tcPr>
                </a:tc>
              </a:tr>
              <a:tr h="264295">
                <a:tc>
                  <a:txBody>
                    <a:bodyPr/>
                    <a:lstStyle/>
                    <a:p>
                      <a:pPr algn="l" fontAlgn="b"/>
                      <a:endParaRPr lang="en-US" sz="16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ctr" fontAlgn="b"/>
                      <a:r>
                        <a:rPr lang="en-US" sz="1600" b="1" i="0" u="none" strike="noStrike">
                          <a:solidFill>
                            <a:srgbClr val="0070C0"/>
                          </a:solidFill>
                          <a:effectLst/>
                          <a:latin typeface="Calibri"/>
                        </a:rPr>
                        <a:t> 3% (1.53 Mills) </a:t>
                      </a:r>
                    </a:p>
                  </a:txBody>
                  <a:tcPr marL="0" marR="0" marT="0" marB="0" anchor="b">
                    <a:lnL>
                      <a:noFill/>
                    </a:lnL>
                    <a:lnR>
                      <a:noFill/>
                    </a:lnR>
                    <a:lnT>
                      <a:noFill/>
                    </a:lnT>
                    <a:lnB>
                      <a:noFill/>
                    </a:lnB>
                  </a:tcPr>
                </a:tc>
                <a:tc>
                  <a:txBody>
                    <a:bodyPr/>
                    <a:lstStyle/>
                    <a:p>
                      <a:pPr algn="ctr" fontAlgn="b"/>
                      <a:r>
                        <a:rPr lang="en-US" sz="1600" b="1" i="0" u="none" strike="noStrike">
                          <a:solidFill>
                            <a:srgbClr val="0070C0"/>
                          </a:solidFill>
                          <a:effectLst/>
                          <a:latin typeface="Calibri"/>
                        </a:rPr>
                        <a:t> 4% (2.04 Mills)   </a:t>
                      </a:r>
                    </a:p>
                  </a:txBody>
                  <a:tcPr marL="0" marR="0" marT="0" marB="0" anchor="b">
                    <a:lnL>
                      <a:noFill/>
                    </a:lnL>
                    <a:lnR>
                      <a:noFill/>
                    </a:lnR>
                    <a:lnT>
                      <a:noFill/>
                    </a:lnT>
                    <a:lnB>
                      <a:noFill/>
                    </a:lnB>
                  </a:tcPr>
                </a:tc>
              </a:tr>
              <a:tr h="272821">
                <a:tc>
                  <a:txBody>
                    <a:bodyPr/>
                    <a:lstStyle/>
                    <a:p>
                      <a:pPr algn="l" fontAlgn="b"/>
                      <a:endParaRPr lang="en-US" sz="16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ctr" fontAlgn="b"/>
                      <a:r>
                        <a:rPr lang="en-US" sz="1600" b="1" i="0" u="none" strike="noStrike">
                          <a:solidFill>
                            <a:srgbClr val="0070C0"/>
                          </a:solidFill>
                          <a:effectLst/>
                          <a:latin typeface="Calibri"/>
                        </a:rPr>
                        <a:t> No Increase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70C0"/>
                          </a:solidFill>
                          <a:effectLst/>
                          <a:latin typeface="Calibri"/>
                        </a:rPr>
                        <a:t> Adjusted Index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70C0"/>
                          </a:solidFill>
                          <a:effectLst/>
                          <a:latin typeface="Calibri"/>
                        </a:rPr>
                        <a:t> Above Adj Index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r>
              <a:tr h="264295">
                <a:tc>
                  <a:txBody>
                    <a:bodyPr/>
                    <a:lstStyle/>
                    <a:p>
                      <a:pPr algn="l" fontAlgn="b"/>
                      <a:r>
                        <a:rPr lang="en-US" sz="1600" b="0" i="0" u="none" strike="noStrike">
                          <a:solidFill>
                            <a:srgbClr val="000000"/>
                          </a:solidFill>
                          <a:effectLst/>
                          <a:latin typeface="Calibri"/>
                        </a:rPr>
                        <a:t> REVENUE </a:t>
                      </a:r>
                    </a:p>
                  </a:txBody>
                  <a:tcPr marL="0" marR="0" marT="0" marB="0" anchor="b">
                    <a:lnL>
                      <a:noFill/>
                    </a:lnL>
                    <a:lnR>
                      <a:noFill/>
                    </a:lnR>
                    <a:lnT>
                      <a:noFill/>
                    </a:lnT>
                    <a:lnB>
                      <a:noFill/>
                    </a:lnB>
                  </a:tcPr>
                </a:tc>
                <a:tc>
                  <a:txBody>
                    <a:bodyPr/>
                    <a:lstStyle/>
                    <a:p>
                      <a:pPr algn="l" fontAlgn="b"/>
                      <a:r>
                        <a:rPr lang="en-US" sz="1600" b="0" i="0" u="none" strike="noStrike">
                          <a:solidFill>
                            <a:srgbClr val="000000"/>
                          </a:solidFill>
                          <a:effectLst/>
                          <a:latin typeface="Calibri"/>
                        </a:rPr>
                        <a:t> $        66,981,545 </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a:solidFill>
                            <a:srgbClr val="000000"/>
                          </a:solidFill>
                          <a:effectLst/>
                          <a:latin typeface="Calibri"/>
                        </a:rPr>
                        <a:t> $           67,606,617 </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a:solidFill>
                            <a:srgbClr val="000000"/>
                          </a:solidFill>
                          <a:effectLst/>
                          <a:latin typeface="Calibri"/>
                        </a:rPr>
                        <a:t> $         67,814,979 </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r>
              <a:tr h="264295">
                <a:tc>
                  <a:txBody>
                    <a:bodyPr/>
                    <a:lstStyle/>
                    <a:p>
                      <a:pPr algn="l" fontAlgn="b"/>
                      <a:r>
                        <a:rPr lang="en-US" sz="1600" b="0" i="0" u="none" strike="noStrike">
                          <a:solidFill>
                            <a:srgbClr val="000000"/>
                          </a:solidFill>
                          <a:effectLst/>
                          <a:latin typeface="Calibri"/>
                        </a:rPr>
                        <a:t> EXPENDITURES </a:t>
                      </a:r>
                    </a:p>
                  </a:txBody>
                  <a:tcPr marL="0" marR="0" marT="0" marB="0" anchor="b">
                    <a:lnL>
                      <a:noFill/>
                    </a:lnL>
                    <a:lnR>
                      <a:noFill/>
                    </a:lnR>
                    <a:lnT>
                      <a:noFill/>
                    </a:lnT>
                    <a:lnB>
                      <a:noFill/>
                    </a:lnB>
                  </a:tcPr>
                </a:tc>
                <a:tc>
                  <a:txBody>
                    <a:bodyPr/>
                    <a:lstStyle/>
                    <a:p>
                      <a:pPr algn="l" fontAlgn="b"/>
                      <a:r>
                        <a:rPr lang="en-US" sz="1600" b="0" i="0" u="none" strike="noStrike">
                          <a:solidFill>
                            <a:srgbClr val="000000"/>
                          </a:solidFill>
                          <a:effectLst/>
                          <a:latin typeface="Calibri"/>
                        </a:rPr>
                        <a:t> $        71,568,979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a:rPr>
                        <a:t> $           71,568,979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a:rPr>
                        <a:t> $         71,568,979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r h="491078">
                <a:tc>
                  <a:txBody>
                    <a:bodyPr/>
                    <a:lstStyle/>
                    <a:p>
                      <a:pPr algn="l" fontAlgn="b"/>
                      <a:r>
                        <a:rPr lang="en-US" sz="1600" b="1" i="0" u="none" strike="noStrike">
                          <a:solidFill>
                            <a:srgbClr val="000000"/>
                          </a:solidFill>
                          <a:effectLst/>
                          <a:latin typeface="Calibri"/>
                        </a:rPr>
                        <a:t> DEFICIT </a:t>
                      </a:r>
                    </a:p>
                  </a:txBody>
                  <a:tcPr marL="0" marR="0" marT="0" marB="0" anchor="b">
                    <a:lnL>
                      <a:noFill/>
                    </a:lnL>
                    <a:lnR>
                      <a:noFill/>
                    </a:lnR>
                    <a:lnT>
                      <a:noFill/>
                    </a:lnT>
                    <a:lnB>
                      <a:noFill/>
                    </a:lnB>
                  </a:tcPr>
                </a:tc>
                <a:tc>
                  <a:txBody>
                    <a:bodyPr/>
                    <a:lstStyle/>
                    <a:p>
                      <a:pPr algn="l" fontAlgn="b"/>
                      <a:r>
                        <a:rPr lang="en-US" sz="1600" b="1" i="0" u="none" strike="noStrike">
                          <a:solidFill>
                            <a:srgbClr val="000000"/>
                          </a:solidFill>
                          <a:effectLst/>
                          <a:latin typeface="Calibri"/>
                        </a:rPr>
                        <a:t> $         (4,587,434)</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1600" b="1" i="0" u="none" strike="noStrike">
                          <a:solidFill>
                            <a:srgbClr val="000000"/>
                          </a:solidFill>
                          <a:effectLst/>
                          <a:latin typeface="Calibri"/>
                        </a:rPr>
                        <a:t> $            (3,962,362)</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1600" b="1" i="0" u="none" strike="noStrike">
                          <a:solidFill>
                            <a:srgbClr val="000000"/>
                          </a:solidFill>
                          <a:effectLst/>
                          <a:latin typeface="Calibri"/>
                        </a:rPr>
                        <a:t> $          (3,754,000)</a:t>
                      </a:r>
                    </a:p>
                  </a:txBody>
                  <a:tcPr marL="0" marR="0" marT="0"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272821">
                <a:tc>
                  <a:txBody>
                    <a:bodyPr/>
                    <a:lstStyle/>
                    <a:p>
                      <a:pPr algn="l" fontAlgn="b"/>
                      <a:endParaRPr lang="en-US" sz="16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1600" b="0" i="0" u="none" strike="noStrike">
                          <a:solidFill>
                            <a:srgbClr val="000000"/>
                          </a:solidFill>
                          <a:effectLst/>
                          <a:latin typeface="Calibri"/>
                        </a:rPr>
                        <a:t>   </a:t>
                      </a: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en-US" sz="1600" b="0" i="0" u="none" strike="noStrike">
                          <a:solidFill>
                            <a:srgbClr val="000000"/>
                          </a:solidFill>
                          <a:effectLst/>
                          <a:latin typeface="Calibri"/>
                        </a:rPr>
                        <a:t>   </a:t>
                      </a: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r>
              <a:tr h="264295">
                <a:tc>
                  <a:txBody>
                    <a:bodyPr/>
                    <a:lstStyle/>
                    <a:p>
                      <a:pPr algn="l" fontAlgn="b"/>
                      <a:endParaRPr lang="en-US" sz="16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en-US" sz="1600" b="0" i="0" u="none" strike="noStrike">
                          <a:solidFill>
                            <a:srgbClr val="000000"/>
                          </a:solidFill>
                          <a:effectLst/>
                          <a:latin typeface="Calibri"/>
                        </a:rPr>
                        <a:t>   </a:t>
                      </a:r>
                    </a:p>
                  </a:txBody>
                  <a:tcPr marL="0" marR="0" marT="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0" marR="0" marT="0" marB="0" anchor="b">
                    <a:lnL>
                      <a:noFill/>
                    </a:lnL>
                    <a:lnR>
                      <a:noFill/>
                    </a:lnR>
                    <a:lnT>
                      <a:noFill/>
                    </a:lnT>
                    <a:lnB>
                      <a:noFill/>
                    </a:lnB>
                  </a:tcPr>
                </a:tc>
              </a:tr>
              <a:tr h="264295">
                <a:tc>
                  <a:txBody>
                    <a:bodyPr/>
                    <a:lstStyle/>
                    <a:p>
                      <a:pPr algn="l" fontAlgn="b"/>
                      <a:r>
                        <a:rPr lang="en-US" sz="1600" b="0" i="0" u="none" strike="noStrike">
                          <a:solidFill>
                            <a:srgbClr val="000000"/>
                          </a:solidFill>
                          <a:effectLst/>
                          <a:latin typeface="Calibri"/>
                        </a:rPr>
                        <a:t> Value of 1 Mill = approx </a:t>
                      </a:r>
                    </a:p>
                  </a:txBody>
                  <a:tcPr marL="0" marR="0" marT="0" marB="0" anchor="b">
                    <a:lnL>
                      <a:noFill/>
                    </a:lnL>
                    <a:lnR>
                      <a:noFill/>
                    </a:lnR>
                    <a:lnT>
                      <a:noFill/>
                    </a:lnT>
                    <a:lnB>
                      <a:noFill/>
                    </a:lnB>
                  </a:tcPr>
                </a:tc>
                <a:tc>
                  <a:txBody>
                    <a:bodyPr/>
                    <a:lstStyle/>
                    <a:p>
                      <a:pPr algn="l" fontAlgn="b"/>
                      <a:r>
                        <a:rPr lang="en-US" sz="1600" b="0" i="0" u="none" strike="noStrike">
                          <a:solidFill>
                            <a:srgbClr val="000000"/>
                          </a:solidFill>
                          <a:effectLst/>
                          <a:latin typeface="Calibri"/>
                        </a:rPr>
                        <a:t> $              409,000 </a:t>
                      </a:r>
                    </a:p>
                  </a:txBody>
                  <a:tcPr marL="0" marR="0" marT="0" marB="0" anchor="b">
                    <a:lnL>
                      <a:noFill/>
                    </a:lnL>
                    <a:lnR>
                      <a:noFill/>
                    </a:lnR>
                    <a:lnT>
                      <a:noFill/>
                    </a:lnT>
                    <a:lnB>
                      <a:noFill/>
                    </a:lnB>
                  </a:tcPr>
                </a:tc>
                <a:tc>
                  <a:txBody>
                    <a:bodyPr/>
                    <a:lstStyle/>
                    <a:p>
                      <a:pPr algn="l" fontAlgn="b"/>
                      <a:r>
                        <a:rPr lang="en-US" sz="1600" b="0" i="0" u="none" strike="noStrike">
                          <a:solidFill>
                            <a:srgbClr val="000000"/>
                          </a:solidFill>
                          <a:effectLst/>
                          <a:latin typeface="Calibri"/>
                        </a:rPr>
                        <a:t>   </a:t>
                      </a:r>
                    </a:p>
                  </a:txBody>
                  <a:tcPr marL="0" marR="0" marT="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0" marR="0" marT="0" marB="0" anchor="b">
                    <a:lnL>
                      <a:noFill/>
                    </a:lnL>
                    <a:lnR>
                      <a:noFill/>
                    </a:lnR>
                    <a:lnT>
                      <a:noFill/>
                    </a:lnT>
                    <a:lnB>
                      <a:noFill/>
                    </a:lnB>
                  </a:tcPr>
                </a:tc>
              </a:tr>
              <a:tr h="264295">
                <a:tc>
                  <a:txBody>
                    <a:bodyPr/>
                    <a:lstStyle/>
                    <a:p>
                      <a:pPr algn="l" fontAlgn="b"/>
                      <a:endParaRPr lang="en-US" sz="16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0" marR="0" marT="0" marB="0" anchor="b">
                    <a:lnL>
                      <a:noFill/>
                    </a:lnL>
                    <a:lnR>
                      <a:noFill/>
                    </a:lnR>
                    <a:lnT>
                      <a:noFill/>
                    </a:lnT>
                    <a:lnB>
                      <a:noFill/>
                    </a:lnB>
                  </a:tcPr>
                </a:tc>
              </a:tr>
              <a:tr h="264295">
                <a:tc gridSpan="4">
                  <a:txBody>
                    <a:bodyPr/>
                    <a:lstStyle/>
                    <a:p>
                      <a:pPr algn="l" fontAlgn="b"/>
                      <a:r>
                        <a:rPr lang="en-US" sz="1600" b="0" i="0" u="none" strike="noStrike">
                          <a:solidFill>
                            <a:srgbClr val="000000"/>
                          </a:solidFill>
                          <a:effectLst/>
                          <a:latin typeface="Calibri"/>
                        </a:rPr>
                        <a:t> Note:  The WCSD will not know how much in exceptions it will qualify for, </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264295">
                <a:tc gridSpan="4">
                  <a:txBody>
                    <a:bodyPr/>
                    <a:lstStyle/>
                    <a:p>
                      <a:pPr algn="l" fontAlgn="b"/>
                      <a:r>
                        <a:rPr lang="en-US" sz="1600" b="0" i="0" u="none" strike="noStrike">
                          <a:solidFill>
                            <a:srgbClr val="000000"/>
                          </a:solidFill>
                          <a:effectLst/>
                          <a:latin typeface="Calibri"/>
                        </a:rPr>
                        <a:t> should the WCSD Board of Directors choose to go beyond the adjusted index, </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264295">
                <a:tc gridSpan="4">
                  <a:txBody>
                    <a:bodyPr/>
                    <a:lstStyle/>
                    <a:p>
                      <a:pPr algn="l" fontAlgn="b"/>
                      <a:r>
                        <a:rPr lang="en-US" sz="1600" b="0" i="0" u="none" strike="noStrike">
                          <a:solidFill>
                            <a:srgbClr val="000000"/>
                          </a:solidFill>
                          <a:effectLst/>
                          <a:latin typeface="Calibri"/>
                        </a:rPr>
                        <a:t> until the PA Department of Education opens the window to apply for  </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264295">
                <a:tc>
                  <a:txBody>
                    <a:bodyPr/>
                    <a:lstStyle/>
                    <a:p>
                      <a:pPr algn="l" fontAlgn="b"/>
                      <a:r>
                        <a:rPr lang="en-US" sz="1600" b="0" i="0" u="none" strike="noStrike">
                          <a:solidFill>
                            <a:srgbClr val="000000"/>
                          </a:solidFill>
                          <a:effectLst/>
                          <a:latin typeface="Calibri"/>
                        </a:rPr>
                        <a:t> exceptions.   </a:t>
                      </a:r>
                    </a:p>
                  </a:txBody>
                  <a:tcPr marL="0" marR="0" marT="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600" b="0" i="0" u="none" strike="noStrike" dirty="0">
                        <a:solidFill>
                          <a:srgbClr val="000000"/>
                        </a:solidFill>
                        <a:effectLst/>
                        <a:latin typeface="Calibri"/>
                      </a:endParaRPr>
                    </a:p>
                  </a:txBody>
                  <a:tcPr marL="0" marR="0" marT="0" marB="0" anchor="b">
                    <a:lnL>
                      <a:noFill/>
                    </a:lnL>
                    <a:lnR>
                      <a:noFill/>
                    </a:lnR>
                    <a:lnT>
                      <a:noFill/>
                    </a:lnT>
                    <a:lnB>
                      <a:noFill/>
                    </a:lnB>
                  </a:tcPr>
                </a:tc>
              </a:tr>
            </a:tbl>
          </a:graphicData>
        </a:graphic>
      </p:graphicFrame>
    </p:spTree>
    <p:extLst>
      <p:ext uri="{BB962C8B-B14F-4D97-AF65-F5344CB8AC3E}">
        <p14:creationId xmlns:p14="http://schemas.microsoft.com/office/powerpoint/2010/main" val="650442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p:cNvSpPr>
            <a:spLocks noChangeArrowheads="1"/>
          </p:cNvSpPr>
          <p:nvPr/>
        </p:nvSpPr>
        <p:spPr bwMode="auto">
          <a:xfrm>
            <a:off x="0" y="1524000"/>
            <a:ext cx="1143000" cy="5334000"/>
          </a:xfrm>
          <a:prstGeom prst="rect">
            <a:avLst/>
          </a:prstGeom>
          <a:solidFill>
            <a:srgbClr val="339966"/>
          </a:solidFill>
          <a:ln w="9525">
            <a:solidFill>
              <a:schemeClr val="tx1"/>
            </a:solidFill>
            <a:miter lim="800000"/>
            <a:headEnd/>
            <a:tailEnd/>
          </a:ln>
          <a:effectLst/>
        </p:spPr>
        <p:txBody>
          <a:bodyPr wrap="none" anchor="ctr"/>
          <a:lstStyle/>
          <a:p>
            <a:endParaRPr lang="en-US" dirty="0"/>
          </a:p>
        </p:txBody>
      </p:sp>
      <p:sp>
        <p:nvSpPr>
          <p:cNvPr id="4099" name="Rectangle 9"/>
          <p:cNvSpPr>
            <a:spLocks noChangeArrowheads="1"/>
          </p:cNvSpPr>
          <p:nvPr/>
        </p:nvSpPr>
        <p:spPr bwMode="auto">
          <a:xfrm>
            <a:off x="1495425" y="0"/>
            <a:ext cx="7620000" cy="990600"/>
          </a:xfrm>
          <a:prstGeom prst="rect">
            <a:avLst/>
          </a:prstGeom>
          <a:solidFill>
            <a:srgbClr val="FFCC66"/>
          </a:solidFill>
          <a:ln w="9525">
            <a:solidFill>
              <a:schemeClr val="tx1"/>
            </a:solidFill>
            <a:miter lim="800000"/>
            <a:headEnd/>
            <a:tailEnd/>
          </a:ln>
          <a:effectLst/>
        </p:spPr>
        <p:txBody>
          <a:bodyPr wrap="none" anchor="ctr"/>
          <a:lstStyle/>
          <a:p>
            <a:pPr algn="ctr"/>
            <a:endParaRPr lang="en-US" sz="4400" dirty="0"/>
          </a:p>
        </p:txBody>
      </p:sp>
      <p:pic>
        <p:nvPicPr>
          <p:cNvPr id="4102" name="Picture 17" descr="wcLogo_wTxt"/>
          <p:cNvPicPr>
            <a:picLocks noChangeAspect="1" noChangeArrowheads="1"/>
          </p:cNvPicPr>
          <p:nvPr/>
        </p:nvPicPr>
        <p:blipFill>
          <a:blip r:embed="rId2" cstate="print"/>
          <a:srcRect/>
          <a:stretch>
            <a:fillRect/>
          </a:stretch>
        </p:blipFill>
        <p:spPr bwMode="auto">
          <a:xfrm>
            <a:off x="0" y="0"/>
            <a:ext cx="1524000" cy="1524000"/>
          </a:xfrm>
          <a:prstGeom prst="rect">
            <a:avLst/>
          </a:prstGeom>
          <a:noFill/>
          <a:ln w="9525">
            <a:noFill/>
            <a:miter lim="800000"/>
            <a:headEnd/>
            <a:tailEnd/>
          </a:ln>
        </p:spPr>
      </p:pic>
      <p:sp>
        <p:nvSpPr>
          <p:cNvPr id="9" name="Title 8"/>
          <p:cNvSpPr>
            <a:spLocks noGrp="1"/>
          </p:cNvSpPr>
          <p:nvPr>
            <p:ph type="title"/>
          </p:nvPr>
        </p:nvSpPr>
        <p:spPr>
          <a:xfrm>
            <a:off x="1600200" y="1143000"/>
            <a:ext cx="7086600" cy="533400"/>
          </a:xfrm>
        </p:spPr>
        <p:txBody>
          <a:bodyPr/>
          <a:lstStyle/>
          <a:p>
            <a:r>
              <a:rPr lang="en-US" sz="3200" dirty="0" smtClean="0"/>
              <a:t>Fund Balance</a:t>
            </a:r>
            <a:endParaRPr lang="en-US" sz="3200" dirty="0"/>
          </a:p>
        </p:txBody>
      </p:sp>
      <p:sp>
        <p:nvSpPr>
          <p:cNvPr id="7175" name="Slide Number Placeholder 1"/>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91185720-5C9E-48FF-9494-ADCD4B08A47F}" type="slidenum">
              <a:rPr lang="en-US" smtClean="0"/>
              <a:pPr eaLnBrk="1" hangingPunct="1">
                <a:defRPr/>
              </a:pPr>
              <a:t>14</a:t>
            </a:fld>
            <a:endParaRPr lang="en-US" dirty="0" smtClean="0"/>
          </a:p>
        </p:txBody>
      </p:sp>
      <p:sp>
        <p:nvSpPr>
          <p:cNvPr id="2" name="Content Placeholder 1"/>
          <p:cNvSpPr>
            <a:spLocks noGrp="1"/>
          </p:cNvSpPr>
          <p:nvPr>
            <p:ph idx="1"/>
          </p:nvPr>
        </p:nvSpPr>
        <p:spPr>
          <a:xfrm>
            <a:off x="1676400" y="1981200"/>
            <a:ext cx="6934200" cy="4114800"/>
          </a:xfrm>
        </p:spPr>
        <p:txBody>
          <a:bodyPr/>
          <a:lstStyle/>
          <a:p>
            <a:pPr marL="0" indent="0">
              <a:buNone/>
            </a:pPr>
            <a:endParaRPr lang="en-US" sz="2400" dirty="0" smtClean="0"/>
          </a:p>
          <a:p>
            <a:pPr marL="457200" indent="-457200">
              <a:buAutoNum type="arabicPeriod"/>
            </a:pPr>
            <a:endParaRPr lang="en-US" sz="2400" dirty="0" smtClean="0"/>
          </a:p>
        </p:txBody>
      </p:sp>
      <p:graphicFrame>
        <p:nvGraphicFramePr>
          <p:cNvPr id="3" name="Table 2"/>
          <p:cNvGraphicFramePr>
            <a:graphicFrameLocks noGrp="1"/>
          </p:cNvGraphicFramePr>
          <p:nvPr/>
        </p:nvGraphicFramePr>
        <p:xfrm>
          <a:off x="1314450" y="1794351"/>
          <a:ext cx="6515100" cy="4137660"/>
        </p:xfrm>
        <a:graphic>
          <a:graphicData uri="http://schemas.openxmlformats.org/drawingml/2006/table">
            <a:tbl>
              <a:tblPr>
                <a:tableStyleId>{5C22544A-7EE6-4342-B048-85BDC9FD1C3A}</a:tableStyleId>
              </a:tblPr>
              <a:tblGrid>
                <a:gridCol w="2755900"/>
                <a:gridCol w="1955800"/>
                <a:gridCol w="1803400"/>
              </a:tblGrid>
              <a:tr h="352425">
                <a:tc>
                  <a:txBody>
                    <a:bodyPr/>
                    <a:lstStyle/>
                    <a:p>
                      <a:pPr algn="ctr" fontAlgn="b"/>
                      <a:r>
                        <a:rPr lang="en-US" sz="2200" u="none" strike="noStrike">
                          <a:effectLst/>
                        </a:rPr>
                        <a:t>Fiscal </a:t>
                      </a:r>
                      <a:endParaRPr lang="en-US" sz="2200" b="1" i="0" u="none" strike="noStrike">
                        <a:effectLst/>
                        <a:latin typeface="Arial"/>
                      </a:endParaRPr>
                    </a:p>
                  </a:txBody>
                  <a:tcPr marL="9525" marR="9525" marT="9525" marB="0" anchor="b"/>
                </a:tc>
                <a:tc>
                  <a:txBody>
                    <a:bodyPr/>
                    <a:lstStyle/>
                    <a:p>
                      <a:pPr algn="ctr" fontAlgn="b"/>
                      <a:r>
                        <a:rPr lang="en-US" sz="2200" u="none" strike="noStrike">
                          <a:effectLst/>
                        </a:rPr>
                        <a:t>General</a:t>
                      </a:r>
                      <a:endParaRPr lang="en-US" sz="2200" b="1" i="0" u="none" strike="noStrike">
                        <a:effectLst/>
                        <a:latin typeface="Arial"/>
                      </a:endParaRPr>
                    </a:p>
                  </a:txBody>
                  <a:tcPr marL="9525" marR="9525" marT="9525" marB="0" anchor="b"/>
                </a:tc>
                <a:tc>
                  <a:txBody>
                    <a:bodyPr/>
                    <a:lstStyle/>
                    <a:p>
                      <a:pPr algn="l" fontAlgn="b"/>
                      <a:endParaRPr lang="en-US" sz="2200" b="1" i="0" u="none" strike="noStrike">
                        <a:effectLst/>
                        <a:latin typeface="Arial"/>
                      </a:endParaRPr>
                    </a:p>
                  </a:txBody>
                  <a:tcPr marL="9525" marR="9525" marT="9525" marB="0" anchor="b"/>
                </a:tc>
              </a:tr>
              <a:tr h="361950">
                <a:tc>
                  <a:txBody>
                    <a:bodyPr/>
                    <a:lstStyle/>
                    <a:p>
                      <a:pPr algn="ctr" fontAlgn="b"/>
                      <a:r>
                        <a:rPr lang="en-US" sz="2200" u="none" strike="noStrike">
                          <a:effectLst/>
                        </a:rPr>
                        <a:t>Year End</a:t>
                      </a:r>
                      <a:endParaRPr lang="en-US" sz="2200" b="1" i="0" u="none" strike="noStrike">
                        <a:effectLst/>
                        <a:latin typeface="Arial"/>
                      </a:endParaRPr>
                    </a:p>
                  </a:txBody>
                  <a:tcPr marL="9525" marR="9525" marT="9525" marB="0" anchor="b"/>
                </a:tc>
                <a:tc>
                  <a:txBody>
                    <a:bodyPr/>
                    <a:lstStyle/>
                    <a:p>
                      <a:pPr algn="ctr" fontAlgn="b"/>
                      <a:r>
                        <a:rPr lang="en-US" sz="2200" u="none" strike="noStrike">
                          <a:effectLst/>
                        </a:rPr>
                        <a:t>Fund Balance</a:t>
                      </a:r>
                      <a:endParaRPr lang="en-US" sz="2200" b="1" i="0" u="none" strike="noStrike">
                        <a:effectLst/>
                        <a:latin typeface="Arial"/>
                      </a:endParaRPr>
                    </a:p>
                  </a:txBody>
                  <a:tcPr marL="9525" marR="9525" marT="9525" marB="0" anchor="b"/>
                </a:tc>
                <a:tc>
                  <a:txBody>
                    <a:bodyPr/>
                    <a:lstStyle/>
                    <a:p>
                      <a:pPr algn="ctr" fontAlgn="b"/>
                      <a:r>
                        <a:rPr lang="en-US" sz="2200" u="none" strike="noStrike">
                          <a:effectLst/>
                        </a:rPr>
                        <a:t>Change</a:t>
                      </a:r>
                      <a:endParaRPr lang="en-US" sz="2200" b="1" i="0" u="none" strike="noStrike">
                        <a:effectLst/>
                        <a:latin typeface="Arial"/>
                      </a:endParaRPr>
                    </a:p>
                  </a:txBody>
                  <a:tcPr marL="9525" marR="9525" marT="9525" marB="0" anchor="b"/>
                </a:tc>
              </a:tr>
              <a:tr h="342900">
                <a:tc>
                  <a:txBody>
                    <a:bodyPr/>
                    <a:lstStyle/>
                    <a:p>
                      <a:pPr algn="ctr" fontAlgn="b"/>
                      <a:r>
                        <a:rPr lang="en-US" sz="2200" u="none" strike="noStrike">
                          <a:effectLst/>
                        </a:rPr>
                        <a:t>2007</a:t>
                      </a:r>
                      <a:endParaRPr lang="en-US" sz="2200" b="0" i="0" u="none" strike="noStrike">
                        <a:effectLst/>
                        <a:latin typeface="Arial"/>
                      </a:endParaRPr>
                    </a:p>
                  </a:txBody>
                  <a:tcPr marL="9525" marR="9525" marT="9525" marB="0" anchor="b"/>
                </a:tc>
                <a:tc>
                  <a:txBody>
                    <a:bodyPr/>
                    <a:lstStyle/>
                    <a:p>
                      <a:pPr algn="ctr" fontAlgn="b"/>
                      <a:r>
                        <a:rPr lang="en-US" sz="2200" u="none" strike="noStrike">
                          <a:effectLst/>
                        </a:rPr>
                        <a:t> $    6,760,559 </a:t>
                      </a:r>
                      <a:endParaRPr lang="en-US" sz="2200" b="0" i="0" u="none" strike="noStrike">
                        <a:effectLst/>
                        <a:latin typeface="Arial"/>
                      </a:endParaRPr>
                    </a:p>
                  </a:txBody>
                  <a:tcPr marL="9525" marR="9525" marT="9525" marB="0" anchor="b"/>
                </a:tc>
                <a:tc>
                  <a:txBody>
                    <a:bodyPr/>
                    <a:lstStyle/>
                    <a:p>
                      <a:pPr algn="l" fontAlgn="b"/>
                      <a:endParaRPr lang="en-US" sz="2200" b="0" i="0" u="none" strike="noStrike">
                        <a:effectLst/>
                        <a:latin typeface="Arial"/>
                      </a:endParaRPr>
                    </a:p>
                  </a:txBody>
                  <a:tcPr marL="9525" marR="9525" marT="9525" marB="0" anchor="b"/>
                </a:tc>
              </a:tr>
              <a:tr h="342900">
                <a:tc>
                  <a:txBody>
                    <a:bodyPr/>
                    <a:lstStyle/>
                    <a:p>
                      <a:pPr algn="ctr" fontAlgn="b"/>
                      <a:r>
                        <a:rPr lang="en-US" sz="2200" u="none" strike="noStrike">
                          <a:effectLst/>
                        </a:rPr>
                        <a:t>2008</a:t>
                      </a:r>
                      <a:endParaRPr lang="en-US" sz="2200" b="0" i="0" u="none" strike="noStrike">
                        <a:effectLst/>
                        <a:latin typeface="Arial"/>
                      </a:endParaRPr>
                    </a:p>
                  </a:txBody>
                  <a:tcPr marL="9525" marR="9525" marT="9525" marB="0" anchor="b"/>
                </a:tc>
                <a:tc>
                  <a:txBody>
                    <a:bodyPr/>
                    <a:lstStyle/>
                    <a:p>
                      <a:pPr algn="ctr" fontAlgn="b"/>
                      <a:r>
                        <a:rPr lang="en-US" sz="2200" u="none" strike="noStrike">
                          <a:effectLst/>
                        </a:rPr>
                        <a:t> $    7,192,838 </a:t>
                      </a:r>
                      <a:endParaRPr lang="en-US" sz="2200" b="0" i="0" u="none" strike="noStrike">
                        <a:effectLst/>
                        <a:latin typeface="Arial"/>
                      </a:endParaRPr>
                    </a:p>
                  </a:txBody>
                  <a:tcPr marL="9525" marR="9525" marT="9525" marB="0" anchor="b"/>
                </a:tc>
                <a:tc>
                  <a:txBody>
                    <a:bodyPr/>
                    <a:lstStyle/>
                    <a:p>
                      <a:pPr algn="l" fontAlgn="b"/>
                      <a:r>
                        <a:rPr lang="en-US" sz="2200" u="none" strike="noStrike">
                          <a:effectLst/>
                        </a:rPr>
                        <a:t> $     432,279 </a:t>
                      </a:r>
                      <a:endParaRPr lang="en-US" sz="2200" b="0" i="0" u="none" strike="noStrike">
                        <a:effectLst/>
                        <a:latin typeface="Arial"/>
                      </a:endParaRPr>
                    </a:p>
                  </a:txBody>
                  <a:tcPr marL="9525" marR="9525" marT="9525" marB="0" anchor="b"/>
                </a:tc>
              </a:tr>
              <a:tr h="342900">
                <a:tc>
                  <a:txBody>
                    <a:bodyPr/>
                    <a:lstStyle/>
                    <a:p>
                      <a:pPr algn="ctr" fontAlgn="b"/>
                      <a:r>
                        <a:rPr lang="en-US" sz="2200" u="none" strike="noStrike">
                          <a:effectLst/>
                        </a:rPr>
                        <a:t>2009</a:t>
                      </a:r>
                      <a:endParaRPr lang="en-US" sz="2200" b="0" i="0" u="none" strike="noStrike">
                        <a:effectLst/>
                        <a:latin typeface="Arial"/>
                      </a:endParaRPr>
                    </a:p>
                  </a:txBody>
                  <a:tcPr marL="9525" marR="9525" marT="9525" marB="0" anchor="b"/>
                </a:tc>
                <a:tc>
                  <a:txBody>
                    <a:bodyPr/>
                    <a:lstStyle/>
                    <a:p>
                      <a:pPr algn="ctr" fontAlgn="b"/>
                      <a:r>
                        <a:rPr lang="en-US" sz="2200" u="none" strike="noStrike">
                          <a:effectLst/>
                        </a:rPr>
                        <a:t> $    7,682,502 </a:t>
                      </a:r>
                      <a:endParaRPr lang="en-US" sz="2200" b="0" i="0" u="none" strike="noStrike">
                        <a:effectLst/>
                        <a:latin typeface="Arial"/>
                      </a:endParaRPr>
                    </a:p>
                  </a:txBody>
                  <a:tcPr marL="9525" marR="9525" marT="9525" marB="0" anchor="b"/>
                </a:tc>
                <a:tc>
                  <a:txBody>
                    <a:bodyPr/>
                    <a:lstStyle/>
                    <a:p>
                      <a:pPr algn="l" fontAlgn="b"/>
                      <a:r>
                        <a:rPr lang="en-US" sz="2200" u="none" strike="noStrike">
                          <a:effectLst/>
                        </a:rPr>
                        <a:t> $     489,664 </a:t>
                      </a:r>
                      <a:endParaRPr lang="en-US" sz="2200" b="0" i="0" u="none" strike="noStrike">
                        <a:effectLst/>
                        <a:latin typeface="Arial"/>
                      </a:endParaRPr>
                    </a:p>
                  </a:txBody>
                  <a:tcPr marL="9525" marR="9525" marT="9525" marB="0" anchor="b"/>
                </a:tc>
              </a:tr>
              <a:tr h="342900">
                <a:tc>
                  <a:txBody>
                    <a:bodyPr/>
                    <a:lstStyle/>
                    <a:p>
                      <a:pPr algn="ctr" fontAlgn="b"/>
                      <a:r>
                        <a:rPr lang="en-US" sz="2200" u="none" strike="noStrike">
                          <a:effectLst/>
                        </a:rPr>
                        <a:t>2010</a:t>
                      </a:r>
                      <a:endParaRPr lang="en-US" sz="2200" b="0" i="0" u="none" strike="noStrike">
                        <a:effectLst/>
                        <a:latin typeface="Arial"/>
                      </a:endParaRPr>
                    </a:p>
                  </a:txBody>
                  <a:tcPr marL="9525" marR="9525" marT="9525" marB="0" anchor="b"/>
                </a:tc>
                <a:tc>
                  <a:txBody>
                    <a:bodyPr/>
                    <a:lstStyle/>
                    <a:p>
                      <a:pPr algn="ctr" fontAlgn="b"/>
                      <a:r>
                        <a:rPr lang="en-US" sz="2200" u="none" strike="noStrike">
                          <a:effectLst/>
                        </a:rPr>
                        <a:t> $    5,194,561 </a:t>
                      </a:r>
                      <a:endParaRPr lang="en-US" sz="2200" b="0" i="0" u="none" strike="noStrike">
                        <a:effectLst/>
                        <a:latin typeface="Arial"/>
                      </a:endParaRPr>
                    </a:p>
                  </a:txBody>
                  <a:tcPr marL="9525" marR="9525" marT="9525" marB="0" anchor="b"/>
                </a:tc>
                <a:tc>
                  <a:txBody>
                    <a:bodyPr/>
                    <a:lstStyle/>
                    <a:p>
                      <a:pPr algn="l" fontAlgn="b"/>
                      <a:r>
                        <a:rPr lang="en-US" sz="2200" u="none" strike="noStrike">
                          <a:effectLst/>
                        </a:rPr>
                        <a:t> $ (2,487,941)</a:t>
                      </a:r>
                      <a:endParaRPr lang="en-US" sz="2200" b="0" i="0" u="none" strike="noStrike">
                        <a:effectLst/>
                        <a:latin typeface="Arial"/>
                      </a:endParaRPr>
                    </a:p>
                  </a:txBody>
                  <a:tcPr marL="9525" marR="9525" marT="9525" marB="0" anchor="b"/>
                </a:tc>
              </a:tr>
              <a:tr h="342900">
                <a:tc>
                  <a:txBody>
                    <a:bodyPr/>
                    <a:lstStyle/>
                    <a:p>
                      <a:pPr algn="ctr" fontAlgn="b"/>
                      <a:r>
                        <a:rPr lang="en-US" sz="2200" u="none" strike="noStrike">
                          <a:effectLst/>
                        </a:rPr>
                        <a:t>2011</a:t>
                      </a:r>
                      <a:endParaRPr lang="en-US" sz="2200" b="0" i="0" u="none" strike="noStrike">
                        <a:effectLst/>
                        <a:latin typeface="Arial"/>
                      </a:endParaRPr>
                    </a:p>
                  </a:txBody>
                  <a:tcPr marL="9525" marR="9525" marT="9525" marB="0" anchor="b"/>
                </a:tc>
                <a:tc>
                  <a:txBody>
                    <a:bodyPr/>
                    <a:lstStyle/>
                    <a:p>
                      <a:pPr algn="ctr" fontAlgn="b"/>
                      <a:r>
                        <a:rPr lang="en-US" sz="2200" u="none" strike="noStrike">
                          <a:effectLst/>
                        </a:rPr>
                        <a:t> $    4,273,898 </a:t>
                      </a:r>
                      <a:endParaRPr lang="en-US" sz="2200" b="0" i="0" u="none" strike="noStrike">
                        <a:effectLst/>
                        <a:latin typeface="Arial"/>
                      </a:endParaRPr>
                    </a:p>
                  </a:txBody>
                  <a:tcPr marL="9525" marR="9525" marT="9525" marB="0" anchor="b"/>
                </a:tc>
                <a:tc>
                  <a:txBody>
                    <a:bodyPr/>
                    <a:lstStyle/>
                    <a:p>
                      <a:pPr algn="l" fontAlgn="b"/>
                      <a:r>
                        <a:rPr lang="en-US" sz="2200" u="none" strike="noStrike">
                          <a:effectLst/>
                        </a:rPr>
                        <a:t> $    (920,663)</a:t>
                      </a:r>
                      <a:endParaRPr lang="en-US" sz="2200" b="0" i="0" u="none" strike="noStrike">
                        <a:effectLst/>
                        <a:latin typeface="Arial"/>
                      </a:endParaRPr>
                    </a:p>
                  </a:txBody>
                  <a:tcPr marL="9525" marR="9525" marT="9525" marB="0" anchor="b"/>
                </a:tc>
              </a:tr>
              <a:tr h="342900">
                <a:tc>
                  <a:txBody>
                    <a:bodyPr/>
                    <a:lstStyle/>
                    <a:p>
                      <a:pPr algn="ctr" fontAlgn="b"/>
                      <a:r>
                        <a:rPr lang="en-US" sz="2200" u="none" strike="noStrike">
                          <a:effectLst/>
                        </a:rPr>
                        <a:t>2012</a:t>
                      </a:r>
                      <a:endParaRPr lang="en-US" sz="2200" b="0" i="0" u="none" strike="noStrike">
                        <a:effectLst/>
                        <a:latin typeface="Arial"/>
                      </a:endParaRPr>
                    </a:p>
                  </a:txBody>
                  <a:tcPr marL="9525" marR="9525" marT="9525" marB="0" anchor="b"/>
                </a:tc>
                <a:tc>
                  <a:txBody>
                    <a:bodyPr/>
                    <a:lstStyle/>
                    <a:p>
                      <a:pPr algn="ctr" fontAlgn="b"/>
                      <a:r>
                        <a:rPr lang="en-US" sz="2200" u="none" strike="noStrike">
                          <a:effectLst/>
                        </a:rPr>
                        <a:t> $    4,848,379 </a:t>
                      </a:r>
                      <a:endParaRPr lang="en-US" sz="2200" b="0" i="0" u="none" strike="noStrike">
                        <a:effectLst/>
                        <a:latin typeface="Arial"/>
                      </a:endParaRPr>
                    </a:p>
                  </a:txBody>
                  <a:tcPr marL="9525" marR="9525" marT="9525" marB="0" anchor="b"/>
                </a:tc>
                <a:tc>
                  <a:txBody>
                    <a:bodyPr/>
                    <a:lstStyle/>
                    <a:p>
                      <a:pPr algn="l" fontAlgn="b"/>
                      <a:r>
                        <a:rPr lang="en-US" sz="2200" u="none" strike="noStrike">
                          <a:effectLst/>
                        </a:rPr>
                        <a:t> $     574,481 </a:t>
                      </a:r>
                      <a:endParaRPr lang="en-US" sz="2200" b="0" i="0" u="none" strike="noStrike">
                        <a:effectLst/>
                        <a:latin typeface="Arial"/>
                      </a:endParaRPr>
                    </a:p>
                  </a:txBody>
                  <a:tcPr marL="9525" marR="9525" marT="9525" marB="0" anchor="b"/>
                </a:tc>
              </a:tr>
              <a:tr h="342900">
                <a:tc>
                  <a:txBody>
                    <a:bodyPr/>
                    <a:lstStyle/>
                    <a:p>
                      <a:pPr algn="ctr" fontAlgn="b"/>
                      <a:r>
                        <a:rPr lang="en-US" sz="2200" u="none" strike="noStrike">
                          <a:effectLst/>
                        </a:rPr>
                        <a:t>2013</a:t>
                      </a:r>
                      <a:endParaRPr lang="en-US" sz="2200" b="0" i="0" u="none" strike="noStrike">
                        <a:effectLst/>
                        <a:latin typeface="Arial"/>
                      </a:endParaRPr>
                    </a:p>
                  </a:txBody>
                  <a:tcPr marL="9525" marR="9525" marT="9525" marB="0" anchor="b"/>
                </a:tc>
                <a:tc>
                  <a:txBody>
                    <a:bodyPr/>
                    <a:lstStyle/>
                    <a:p>
                      <a:pPr algn="ctr" fontAlgn="b"/>
                      <a:r>
                        <a:rPr lang="en-US" sz="2200" u="none" strike="noStrike">
                          <a:effectLst/>
                        </a:rPr>
                        <a:t> $    9,017,252 </a:t>
                      </a:r>
                      <a:endParaRPr lang="en-US" sz="2200" b="0" i="0" u="none" strike="noStrike">
                        <a:effectLst/>
                        <a:latin typeface="Arial"/>
                      </a:endParaRPr>
                    </a:p>
                  </a:txBody>
                  <a:tcPr marL="9525" marR="9525" marT="9525" marB="0" anchor="b"/>
                </a:tc>
                <a:tc>
                  <a:txBody>
                    <a:bodyPr/>
                    <a:lstStyle/>
                    <a:p>
                      <a:pPr algn="l" fontAlgn="b"/>
                      <a:r>
                        <a:rPr lang="en-US" sz="2200" u="none" strike="noStrike">
                          <a:effectLst/>
                        </a:rPr>
                        <a:t> $  4,168,873 </a:t>
                      </a:r>
                      <a:endParaRPr lang="en-US" sz="2200" b="0" i="0" u="none" strike="noStrike">
                        <a:effectLst/>
                        <a:latin typeface="Arial"/>
                      </a:endParaRPr>
                    </a:p>
                  </a:txBody>
                  <a:tcPr marL="9525" marR="9525" marT="9525" marB="0" anchor="b"/>
                </a:tc>
              </a:tr>
              <a:tr h="161925">
                <a:tc>
                  <a:txBody>
                    <a:bodyPr/>
                    <a:lstStyle/>
                    <a:p>
                      <a:pPr algn="l" fontAlgn="b"/>
                      <a:endParaRPr lang="en-US" sz="1000" b="0" i="0" u="none" strike="noStrike">
                        <a:effectLst/>
                        <a:latin typeface="Arial"/>
                      </a:endParaRPr>
                    </a:p>
                  </a:txBody>
                  <a:tcPr marL="9525" marR="9525" marT="9525" marB="0" anchor="b"/>
                </a:tc>
                <a:tc>
                  <a:txBody>
                    <a:bodyPr/>
                    <a:lstStyle/>
                    <a:p>
                      <a:pPr algn="ctr" fontAlgn="b"/>
                      <a:endParaRPr lang="en-US" sz="1000" b="0" i="0" u="none" strike="noStrike">
                        <a:effectLst/>
                        <a:latin typeface="Arial"/>
                      </a:endParaRPr>
                    </a:p>
                  </a:txBody>
                  <a:tcPr marL="9525" marR="9525" marT="9525" marB="0" anchor="b"/>
                </a:tc>
                <a:tc>
                  <a:txBody>
                    <a:bodyPr/>
                    <a:lstStyle/>
                    <a:p>
                      <a:pPr algn="l" fontAlgn="b"/>
                      <a:endParaRPr lang="en-US" sz="1000" b="0" i="0" u="none" strike="noStrike">
                        <a:effectLst/>
                        <a:latin typeface="Arial"/>
                      </a:endParaRPr>
                    </a:p>
                  </a:txBody>
                  <a:tcPr marL="9525" marR="9525" marT="9525" marB="0" anchor="b"/>
                </a:tc>
              </a:tr>
              <a:tr h="228600">
                <a:tc gridSpan="3">
                  <a:txBody>
                    <a:bodyPr/>
                    <a:lstStyle/>
                    <a:p>
                      <a:pPr algn="l" fontAlgn="b"/>
                      <a:r>
                        <a:rPr lang="en-US" sz="1400" u="none" strike="noStrike">
                          <a:effectLst/>
                        </a:rPr>
                        <a:t>Note:  $5,142,753 of the ending 2013 Fund Balance is Committed.  The</a:t>
                      </a:r>
                      <a:endParaRPr lang="en-US" sz="1400" b="1" i="0" u="none" strike="noStrike">
                        <a:effectLst/>
                        <a:latin typeface="Arial"/>
                      </a:endParaRPr>
                    </a:p>
                  </a:txBody>
                  <a:tcPr marL="9525" marR="9525" marT="9525" marB="0" anchor="b"/>
                </a:tc>
                <a:tc hMerge="1">
                  <a:txBody>
                    <a:bodyPr/>
                    <a:lstStyle/>
                    <a:p>
                      <a:endParaRPr lang="en-US"/>
                    </a:p>
                  </a:txBody>
                  <a:tcPr/>
                </a:tc>
                <a:tc hMerge="1">
                  <a:txBody>
                    <a:bodyPr/>
                    <a:lstStyle/>
                    <a:p>
                      <a:endParaRPr lang="en-US"/>
                    </a:p>
                  </a:txBody>
                  <a:tcPr/>
                </a:tc>
              </a:tr>
              <a:tr h="228600">
                <a:tc gridSpan="3">
                  <a:txBody>
                    <a:bodyPr/>
                    <a:lstStyle/>
                    <a:p>
                      <a:pPr algn="l" fontAlgn="b"/>
                      <a:r>
                        <a:rPr lang="en-US" sz="1400" u="none" strike="noStrike">
                          <a:effectLst/>
                        </a:rPr>
                        <a:t>remaining $3,874,499, which is 5.41% of the 2014-2015 Proposed </a:t>
                      </a:r>
                      <a:endParaRPr lang="en-US" sz="1400" b="1" i="0" u="none" strike="noStrike">
                        <a:effectLst/>
                        <a:latin typeface="Arial"/>
                      </a:endParaRPr>
                    </a:p>
                  </a:txBody>
                  <a:tcPr marL="9525" marR="9525" marT="9525" marB="0" anchor="b"/>
                </a:tc>
                <a:tc hMerge="1">
                  <a:txBody>
                    <a:bodyPr/>
                    <a:lstStyle/>
                    <a:p>
                      <a:endParaRPr lang="en-US"/>
                    </a:p>
                  </a:txBody>
                  <a:tcPr/>
                </a:tc>
                <a:tc hMerge="1">
                  <a:txBody>
                    <a:bodyPr/>
                    <a:lstStyle/>
                    <a:p>
                      <a:endParaRPr lang="en-US"/>
                    </a:p>
                  </a:txBody>
                  <a:tcPr/>
                </a:tc>
              </a:tr>
              <a:tr h="228600">
                <a:tc gridSpan="2">
                  <a:txBody>
                    <a:bodyPr/>
                    <a:lstStyle/>
                    <a:p>
                      <a:pPr algn="l" fontAlgn="b"/>
                      <a:r>
                        <a:rPr lang="en-US" sz="1400" u="none" strike="noStrike">
                          <a:effectLst/>
                        </a:rPr>
                        <a:t>Preliminary Budget, is designated as Unassigned.</a:t>
                      </a:r>
                      <a:endParaRPr lang="en-US" sz="1400" b="1" i="0" u="none" strike="noStrike">
                        <a:effectLst/>
                        <a:latin typeface="Arial"/>
                      </a:endParaRPr>
                    </a:p>
                  </a:txBody>
                  <a:tcPr marL="9525" marR="9525" marT="9525" marB="0" anchor="b"/>
                </a:tc>
                <a:tc hMerge="1">
                  <a:txBody>
                    <a:bodyPr/>
                    <a:lstStyle/>
                    <a:p>
                      <a:endParaRPr lang="en-US"/>
                    </a:p>
                  </a:txBody>
                  <a:tcPr/>
                </a:tc>
                <a:tc>
                  <a:txBody>
                    <a:bodyPr/>
                    <a:lstStyle/>
                    <a:p>
                      <a:pPr algn="l" fontAlgn="b"/>
                      <a:endParaRPr lang="en-US" sz="1000" b="0" i="0" u="none" strike="noStrike">
                        <a:effectLst/>
                        <a:latin typeface="Arial"/>
                      </a:endParaRPr>
                    </a:p>
                  </a:txBody>
                  <a:tcPr marL="9525" marR="9525" marT="9525" marB="0" anchor="b"/>
                </a:tc>
              </a:tr>
              <a:tr h="161925">
                <a:tc>
                  <a:txBody>
                    <a:bodyPr/>
                    <a:lstStyle/>
                    <a:p>
                      <a:pPr algn="l" fontAlgn="b"/>
                      <a:endParaRPr lang="en-US" sz="1000" b="0" i="0" u="none" strike="noStrike">
                        <a:effectLst/>
                        <a:latin typeface="Arial"/>
                      </a:endParaRPr>
                    </a:p>
                  </a:txBody>
                  <a:tcPr marL="9525" marR="9525" marT="9525" marB="0" anchor="b"/>
                </a:tc>
                <a:tc>
                  <a:txBody>
                    <a:bodyPr/>
                    <a:lstStyle/>
                    <a:p>
                      <a:pPr algn="ctr" fontAlgn="b"/>
                      <a:endParaRPr lang="en-US" sz="1000" b="0" i="0" u="none" strike="noStrike">
                        <a:effectLst/>
                        <a:latin typeface="Arial"/>
                      </a:endParaRPr>
                    </a:p>
                  </a:txBody>
                  <a:tcPr marL="9525" marR="9525" marT="9525" marB="0" anchor="b"/>
                </a:tc>
                <a:tc>
                  <a:txBody>
                    <a:bodyPr/>
                    <a:lstStyle/>
                    <a:p>
                      <a:pPr algn="l" fontAlgn="b"/>
                      <a:endParaRPr lang="en-US" sz="1000" b="0" i="0" u="none" strike="noStrike" dirty="0">
                        <a:effectLst/>
                        <a:latin typeface="Arial"/>
                      </a:endParaRPr>
                    </a:p>
                  </a:txBody>
                  <a:tcPr marL="9525" marR="9525" marT="9525" marB="0" anchor="b"/>
                </a:tc>
              </a:tr>
            </a:tbl>
          </a:graphicData>
        </a:graphic>
      </p:graphicFrame>
    </p:spTree>
    <p:extLst>
      <p:ext uri="{BB962C8B-B14F-4D97-AF65-F5344CB8AC3E}">
        <p14:creationId xmlns:p14="http://schemas.microsoft.com/office/powerpoint/2010/main" val="27524390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p:cNvSpPr>
            <a:spLocks noChangeArrowheads="1"/>
          </p:cNvSpPr>
          <p:nvPr/>
        </p:nvSpPr>
        <p:spPr bwMode="auto">
          <a:xfrm>
            <a:off x="0" y="1524000"/>
            <a:ext cx="1143000" cy="5334000"/>
          </a:xfrm>
          <a:prstGeom prst="rect">
            <a:avLst/>
          </a:prstGeom>
          <a:solidFill>
            <a:srgbClr val="339966"/>
          </a:solidFill>
          <a:ln w="9525">
            <a:solidFill>
              <a:schemeClr val="tx1"/>
            </a:solidFill>
            <a:miter lim="800000"/>
            <a:headEnd/>
            <a:tailEnd/>
          </a:ln>
          <a:effectLst/>
        </p:spPr>
        <p:txBody>
          <a:bodyPr wrap="none" anchor="ctr"/>
          <a:lstStyle/>
          <a:p>
            <a:endParaRPr lang="en-US" dirty="0"/>
          </a:p>
        </p:txBody>
      </p:sp>
      <p:sp>
        <p:nvSpPr>
          <p:cNvPr id="4099" name="Rectangle 9"/>
          <p:cNvSpPr>
            <a:spLocks noChangeArrowheads="1"/>
          </p:cNvSpPr>
          <p:nvPr/>
        </p:nvSpPr>
        <p:spPr bwMode="auto">
          <a:xfrm>
            <a:off x="1495425" y="0"/>
            <a:ext cx="7620000" cy="990600"/>
          </a:xfrm>
          <a:prstGeom prst="rect">
            <a:avLst/>
          </a:prstGeom>
          <a:solidFill>
            <a:srgbClr val="FFCC66"/>
          </a:solidFill>
          <a:ln w="9525">
            <a:solidFill>
              <a:schemeClr val="tx1"/>
            </a:solidFill>
            <a:miter lim="800000"/>
            <a:headEnd/>
            <a:tailEnd/>
          </a:ln>
          <a:effectLst/>
        </p:spPr>
        <p:txBody>
          <a:bodyPr wrap="none" anchor="ctr"/>
          <a:lstStyle/>
          <a:p>
            <a:pPr algn="ctr"/>
            <a:endParaRPr lang="en-US" sz="4400" dirty="0"/>
          </a:p>
        </p:txBody>
      </p:sp>
      <p:pic>
        <p:nvPicPr>
          <p:cNvPr id="4102" name="Picture 17" descr="wcLogo_wTxt"/>
          <p:cNvPicPr>
            <a:picLocks noChangeAspect="1" noChangeArrowheads="1"/>
          </p:cNvPicPr>
          <p:nvPr/>
        </p:nvPicPr>
        <p:blipFill>
          <a:blip r:embed="rId2" cstate="print"/>
          <a:srcRect/>
          <a:stretch>
            <a:fillRect/>
          </a:stretch>
        </p:blipFill>
        <p:spPr bwMode="auto">
          <a:xfrm>
            <a:off x="0" y="0"/>
            <a:ext cx="1524000" cy="1524000"/>
          </a:xfrm>
          <a:prstGeom prst="rect">
            <a:avLst/>
          </a:prstGeom>
          <a:noFill/>
          <a:ln w="9525">
            <a:noFill/>
            <a:miter lim="800000"/>
            <a:headEnd/>
            <a:tailEnd/>
          </a:ln>
        </p:spPr>
      </p:pic>
      <p:sp>
        <p:nvSpPr>
          <p:cNvPr id="9" name="Title 8"/>
          <p:cNvSpPr>
            <a:spLocks noGrp="1"/>
          </p:cNvSpPr>
          <p:nvPr>
            <p:ph type="title"/>
          </p:nvPr>
        </p:nvSpPr>
        <p:spPr>
          <a:xfrm>
            <a:off x="1600200" y="1143000"/>
            <a:ext cx="7086600" cy="533400"/>
          </a:xfrm>
        </p:spPr>
        <p:txBody>
          <a:bodyPr/>
          <a:lstStyle/>
          <a:p>
            <a:r>
              <a:rPr lang="en-US" sz="3200" dirty="0" smtClean="0"/>
              <a:t>Fund Balance</a:t>
            </a:r>
            <a:endParaRPr lang="en-US" sz="3200" dirty="0"/>
          </a:p>
        </p:txBody>
      </p:sp>
      <p:sp>
        <p:nvSpPr>
          <p:cNvPr id="7175" name="Slide Number Placeholder 1"/>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91185720-5C9E-48FF-9494-ADCD4B08A47F}" type="slidenum">
              <a:rPr lang="en-US" smtClean="0"/>
              <a:pPr eaLnBrk="1" hangingPunct="1">
                <a:defRPr/>
              </a:pPr>
              <a:t>15</a:t>
            </a:fld>
            <a:endParaRPr lang="en-US" dirty="0" smtClean="0"/>
          </a:p>
        </p:txBody>
      </p:sp>
      <p:graphicFrame>
        <p:nvGraphicFramePr>
          <p:cNvPr id="8" name="Content Placeholder 7"/>
          <p:cNvGraphicFramePr>
            <a:graphicFrameLocks noGrp="1"/>
          </p:cNvGraphicFramePr>
          <p:nvPr>
            <p:ph idx="1"/>
          </p:nvPr>
        </p:nvGraphicFramePr>
        <p:xfrm>
          <a:off x="1676400" y="1981200"/>
          <a:ext cx="69342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79996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p:cNvSpPr>
            <a:spLocks noChangeArrowheads="1"/>
          </p:cNvSpPr>
          <p:nvPr/>
        </p:nvSpPr>
        <p:spPr bwMode="auto">
          <a:xfrm>
            <a:off x="0" y="1524000"/>
            <a:ext cx="1143000" cy="5334000"/>
          </a:xfrm>
          <a:prstGeom prst="rect">
            <a:avLst/>
          </a:prstGeom>
          <a:solidFill>
            <a:srgbClr val="339966"/>
          </a:solidFill>
          <a:ln w="9525">
            <a:solidFill>
              <a:schemeClr val="tx1"/>
            </a:solidFill>
            <a:miter lim="800000"/>
            <a:headEnd/>
            <a:tailEnd/>
          </a:ln>
          <a:effectLst/>
        </p:spPr>
        <p:txBody>
          <a:bodyPr wrap="none" anchor="ctr"/>
          <a:lstStyle/>
          <a:p>
            <a:endParaRPr lang="en-US" dirty="0"/>
          </a:p>
        </p:txBody>
      </p:sp>
      <p:sp>
        <p:nvSpPr>
          <p:cNvPr id="4099" name="Rectangle 9"/>
          <p:cNvSpPr>
            <a:spLocks noChangeArrowheads="1"/>
          </p:cNvSpPr>
          <p:nvPr/>
        </p:nvSpPr>
        <p:spPr bwMode="auto">
          <a:xfrm>
            <a:off x="1495425" y="0"/>
            <a:ext cx="7620000" cy="990600"/>
          </a:xfrm>
          <a:prstGeom prst="rect">
            <a:avLst/>
          </a:prstGeom>
          <a:solidFill>
            <a:srgbClr val="FFCC66"/>
          </a:solidFill>
          <a:ln w="9525">
            <a:solidFill>
              <a:schemeClr val="tx1"/>
            </a:solidFill>
            <a:miter lim="800000"/>
            <a:headEnd/>
            <a:tailEnd/>
          </a:ln>
          <a:effectLst/>
        </p:spPr>
        <p:txBody>
          <a:bodyPr wrap="none" anchor="ctr"/>
          <a:lstStyle/>
          <a:p>
            <a:pPr algn="ctr"/>
            <a:endParaRPr lang="en-US" sz="4400" dirty="0"/>
          </a:p>
        </p:txBody>
      </p:sp>
      <p:pic>
        <p:nvPicPr>
          <p:cNvPr id="4102" name="Picture 17" descr="wcLogo_wTxt"/>
          <p:cNvPicPr>
            <a:picLocks noChangeAspect="1" noChangeArrowheads="1"/>
          </p:cNvPicPr>
          <p:nvPr/>
        </p:nvPicPr>
        <p:blipFill>
          <a:blip r:embed="rId2" cstate="print"/>
          <a:srcRect/>
          <a:stretch>
            <a:fillRect/>
          </a:stretch>
        </p:blipFill>
        <p:spPr bwMode="auto">
          <a:xfrm>
            <a:off x="0" y="0"/>
            <a:ext cx="1524000" cy="1524000"/>
          </a:xfrm>
          <a:prstGeom prst="rect">
            <a:avLst/>
          </a:prstGeom>
          <a:noFill/>
          <a:ln w="9525">
            <a:noFill/>
            <a:miter lim="800000"/>
            <a:headEnd/>
            <a:tailEnd/>
          </a:ln>
        </p:spPr>
      </p:pic>
      <p:sp>
        <p:nvSpPr>
          <p:cNvPr id="9" name="Title 8"/>
          <p:cNvSpPr>
            <a:spLocks noGrp="1"/>
          </p:cNvSpPr>
          <p:nvPr>
            <p:ph type="title"/>
          </p:nvPr>
        </p:nvSpPr>
        <p:spPr>
          <a:xfrm>
            <a:off x="1600200" y="1143000"/>
            <a:ext cx="7086600" cy="533400"/>
          </a:xfrm>
        </p:spPr>
        <p:txBody>
          <a:bodyPr/>
          <a:lstStyle/>
          <a:p>
            <a:r>
              <a:rPr lang="en-US" sz="3200" dirty="0" smtClean="0"/>
              <a:t>Board Goals </a:t>
            </a:r>
            <a:endParaRPr lang="en-US" sz="3200" dirty="0"/>
          </a:p>
        </p:txBody>
      </p:sp>
      <p:sp>
        <p:nvSpPr>
          <p:cNvPr id="7175" name="Slide Number Placeholder 1"/>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91185720-5C9E-48FF-9494-ADCD4B08A47F}" type="slidenum">
              <a:rPr lang="en-US" smtClean="0"/>
              <a:pPr eaLnBrk="1" hangingPunct="1">
                <a:defRPr/>
              </a:pPr>
              <a:t>2</a:t>
            </a:fld>
            <a:endParaRPr lang="en-US" dirty="0" smtClean="0"/>
          </a:p>
        </p:txBody>
      </p:sp>
      <p:sp>
        <p:nvSpPr>
          <p:cNvPr id="2" name="Content Placeholder 1"/>
          <p:cNvSpPr>
            <a:spLocks noGrp="1"/>
          </p:cNvSpPr>
          <p:nvPr>
            <p:ph idx="1"/>
          </p:nvPr>
        </p:nvSpPr>
        <p:spPr>
          <a:xfrm>
            <a:off x="1676400" y="1981200"/>
            <a:ext cx="6934200" cy="4114800"/>
          </a:xfrm>
        </p:spPr>
        <p:txBody>
          <a:bodyPr/>
          <a:lstStyle/>
          <a:p>
            <a:pPr marL="0" indent="0">
              <a:buNone/>
            </a:pPr>
            <a:r>
              <a:rPr lang="en-US" sz="2400" dirty="0" smtClean="0"/>
              <a:t>    </a:t>
            </a:r>
            <a:r>
              <a:rPr lang="en-US" sz="2400" dirty="0"/>
              <a:t>GOAL 1:  The Warren County School District will develop a fiscal plan to 1) address the need for increasing non-traditional revenues and maximizing income from traditional sources, 2) continue to control spending and 3) present a long-term financial plan to address the concerns of the Board of Directors regarding curricular and technology needs, professional development, staffing, declining revenues from the local tax base and school funding from the State.</a:t>
            </a:r>
            <a:endParaRPr lang="en-US" sz="2400" dirty="0" smtClean="0"/>
          </a:p>
        </p:txBody>
      </p:sp>
    </p:spTree>
    <p:extLst>
      <p:ext uri="{BB962C8B-B14F-4D97-AF65-F5344CB8AC3E}">
        <p14:creationId xmlns:p14="http://schemas.microsoft.com/office/powerpoint/2010/main" val="3725026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p:cNvSpPr>
            <a:spLocks noChangeArrowheads="1"/>
          </p:cNvSpPr>
          <p:nvPr/>
        </p:nvSpPr>
        <p:spPr bwMode="auto">
          <a:xfrm>
            <a:off x="0" y="1524000"/>
            <a:ext cx="1143000" cy="5334000"/>
          </a:xfrm>
          <a:prstGeom prst="rect">
            <a:avLst/>
          </a:prstGeom>
          <a:solidFill>
            <a:srgbClr val="339966"/>
          </a:solidFill>
          <a:ln w="9525">
            <a:solidFill>
              <a:schemeClr val="tx1"/>
            </a:solidFill>
            <a:miter lim="800000"/>
            <a:headEnd/>
            <a:tailEnd/>
          </a:ln>
          <a:effectLst/>
        </p:spPr>
        <p:txBody>
          <a:bodyPr wrap="none" anchor="ctr"/>
          <a:lstStyle/>
          <a:p>
            <a:endParaRPr lang="en-US" dirty="0"/>
          </a:p>
        </p:txBody>
      </p:sp>
      <p:sp>
        <p:nvSpPr>
          <p:cNvPr id="4099" name="Rectangle 9"/>
          <p:cNvSpPr>
            <a:spLocks noChangeArrowheads="1"/>
          </p:cNvSpPr>
          <p:nvPr/>
        </p:nvSpPr>
        <p:spPr bwMode="auto">
          <a:xfrm>
            <a:off x="1495425" y="0"/>
            <a:ext cx="7620000" cy="990600"/>
          </a:xfrm>
          <a:prstGeom prst="rect">
            <a:avLst/>
          </a:prstGeom>
          <a:solidFill>
            <a:srgbClr val="FFCC66"/>
          </a:solidFill>
          <a:ln w="9525">
            <a:solidFill>
              <a:schemeClr val="tx1"/>
            </a:solidFill>
            <a:miter lim="800000"/>
            <a:headEnd/>
            <a:tailEnd/>
          </a:ln>
          <a:effectLst/>
        </p:spPr>
        <p:txBody>
          <a:bodyPr wrap="none" anchor="ctr"/>
          <a:lstStyle/>
          <a:p>
            <a:pPr algn="ctr"/>
            <a:endParaRPr lang="en-US" sz="4400" dirty="0"/>
          </a:p>
        </p:txBody>
      </p:sp>
      <p:pic>
        <p:nvPicPr>
          <p:cNvPr id="4102" name="Picture 17" descr="wcLogo_wTxt"/>
          <p:cNvPicPr>
            <a:picLocks noChangeAspect="1" noChangeArrowheads="1"/>
          </p:cNvPicPr>
          <p:nvPr/>
        </p:nvPicPr>
        <p:blipFill>
          <a:blip r:embed="rId2" cstate="print"/>
          <a:srcRect/>
          <a:stretch>
            <a:fillRect/>
          </a:stretch>
        </p:blipFill>
        <p:spPr bwMode="auto">
          <a:xfrm>
            <a:off x="0" y="0"/>
            <a:ext cx="1524000" cy="1524000"/>
          </a:xfrm>
          <a:prstGeom prst="rect">
            <a:avLst/>
          </a:prstGeom>
          <a:noFill/>
          <a:ln w="9525">
            <a:noFill/>
            <a:miter lim="800000"/>
            <a:headEnd/>
            <a:tailEnd/>
          </a:ln>
        </p:spPr>
      </p:pic>
      <p:sp>
        <p:nvSpPr>
          <p:cNvPr id="9" name="Title 8"/>
          <p:cNvSpPr>
            <a:spLocks noGrp="1"/>
          </p:cNvSpPr>
          <p:nvPr>
            <p:ph type="title"/>
          </p:nvPr>
        </p:nvSpPr>
        <p:spPr>
          <a:xfrm>
            <a:off x="1600200" y="1143000"/>
            <a:ext cx="7086600" cy="533400"/>
          </a:xfrm>
        </p:spPr>
        <p:txBody>
          <a:bodyPr/>
          <a:lstStyle/>
          <a:p>
            <a:r>
              <a:rPr lang="en-US" sz="3200" dirty="0" smtClean="0"/>
              <a:t>Board Goals </a:t>
            </a:r>
            <a:endParaRPr lang="en-US" sz="3200" dirty="0"/>
          </a:p>
        </p:txBody>
      </p:sp>
      <p:sp>
        <p:nvSpPr>
          <p:cNvPr id="7175" name="Slide Number Placeholder 1"/>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91185720-5C9E-48FF-9494-ADCD4B08A47F}" type="slidenum">
              <a:rPr lang="en-US" smtClean="0"/>
              <a:pPr eaLnBrk="1" hangingPunct="1">
                <a:defRPr/>
              </a:pPr>
              <a:t>3</a:t>
            </a:fld>
            <a:endParaRPr lang="en-US" dirty="0" smtClean="0"/>
          </a:p>
        </p:txBody>
      </p:sp>
      <p:sp>
        <p:nvSpPr>
          <p:cNvPr id="2" name="Content Placeholder 1"/>
          <p:cNvSpPr>
            <a:spLocks noGrp="1"/>
          </p:cNvSpPr>
          <p:nvPr>
            <p:ph idx="1"/>
          </p:nvPr>
        </p:nvSpPr>
        <p:spPr>
          <a:xfrm>
            <a:off x="1676400" y="1981200"/>
            <a:ext cx="6934200" cy="4114800"/>
          </a:xfrm>
        </p:spPr>
        <p:txBody>
          <a:bodyPr/>
          <a:lstStyle/>
          <a:p>
            <a:pPr marL="0" indent="0">
              <a:buNone/>
            </a:pPr>
            <a:r>
              <a:rPr lang="en-US" sz="2400" dirty="0"/>
              <a:t>GOAL 2:  That the Warren County School District continues to implement the Master Facilities Plan including the renovation of Warren Area High School and regularly reviews building systems as well as develops and begins to implement a Technology Plan making sure District plans are aligned with Board goals.</a:t>
            </a:r>
            <a:endParaRPr lang="en-US" sz="2400" dirty="0" smtClean="0"/>
          </a:p>
        </p:txBody>
      </p:sp>
    </p:spTree>
    <p:extLst>
      <p:ext uri="{BB962C8B-B14F-4D97-AF65-F5344CB8AC3E}">
        <p14:creationId xmlns:p14="http://schemas.microsoft.com/office/powerpoint/2010/main" val="33906002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p:cNvSpPr>
            <a:spLocks noChangeArrowheads="1"/>
          </p:cNvSpPr>
          <p:nvPr/>
        </p:nvSpPr>
        <p:spPr bwMode="auto">
          <a:xfrm>
            <a:off x="0" y="1524000"/>
            <a:ext cx="1143000" cy="5334000"/>
          </a:xfrm>
          <a:prstGeom prst="rect">
            <a:avLst/>
          </a:prstGeom>
          <a:solidFill>
            <a:srgbClr val="339966"/>
          </a:solidFill>
          <a:ln w="9525">
            <a:solidFill>
              <a:schemeClr val="tx1"/>
            </a:solidFill>
            <a:miter lim="800000"/>
            <a:headEnd/>
            <a:tailEnd/>
          </a:ln>
          <a:effectLst/>
        </p:spPr>
        <p:txBody>
          <a:bodyPr wrap="none" anchor="ctr"/>
          <a:lstStyle/>
          <a:p>
            <a:endParaRPr lang="en-US" dirty="0"/>
          </a:p>
        </p:txBody>
      </p:sp>
      <p:sp>
        <p:nvSpPr>
          <p:cNvPr id="4099" name="Rectangle 9"/>
          <p:cNvSpPr>
            <a:spLocks noChangeArrowheads="1"/>
          </p:cNvSpPr>
          <p:nvPr/>
        </p:nvSpPr>
        <p:spPr bwMode="auto">
          <a:xfrm>
            <a:off x="1495425" y="0"/>
            <a:ext cx="7620000" cy="990600"/>
          </a:xfrm>
          <a:prstGeom prst="rect">
            <a:avLst/>
          </a:prstGeom>
          <a:solidFill>
            <a:srgbClr val="FFCC66"/>
          </a:solidFill>
          <a:ln w="9525">
            <a:solidFill>
              <a:schemeClr val="tx1"/>
            </a:solidFill>
            <a:miter lim="800000"/>
            <a:headEnd/>
            <a:tailEnd/>
          </a:ln>
          <a:effectLst/>
        </p:spPr>
        <p:txBody>
          <a:bodyPr wrap="none" anchor="ctr"/>
          <a:lstStyle/>
          <a:p>
            <a:pPr algn="ctr"/>
            <a:endParaRPr lang="en-US" sz="4400" dirty="0"/>
          </a:p>
        </p:txBody>
      </p:sp>
      <p:pic>
        <p:nvPicPr>
          <p:cNvPr id="4102" name="Picture 17" descr="wcLogo_wTxt"/>
          <p:cNvPicPr>
            <a:picLocks noChangeAspect="1" noChangeArrowheads="1"/>
          </p:cNvPicPr>
          <p:nvPr/>
        </p:nvPicPr>
        <p:blipFill>
          <a:blip r:embed="rId2" cstate="print"/>
          <a:srcRect/>
          <a:stretch>
            <a:fillRect/>
          </a:stretch>
        </p:blipFill>
        <p:spPr bwMode="auto">
          <a:xfrm>
            <a:off x="0" y="0"/>
            <a:ext cx="1524000" cy="1524000"/>
          </a:xfrm>
          <a:prstGeom prst="rect">
            <a:avLst/>
          </a:prstGeom>
          <a:noFill/>
          <a:ln w="9525">
            <a:noFill/>
            <a:miter lim="800000"/>
            <a:headEnd/>
            <a:tailEnd/>
          </a:ln>
        </p:spPr>
      </p:pic>
      <p:sp>
        <p:nvSpPr>
          <p:cNvPr id="9" name="Title 8"/>
          <p:cNvSpPr>
            <a:spLocks noGrp="1"/>
          </p:cNvSpPr>
          <p:nvPr>
            <p:ph type="title"/>
          </p:nvPr>
        </p:nvSpPr>
        <p:spPr>
          <a:xfrm>
            <a:off x="1600200" y="1143000"/>
            <a:ext cx="7086600" cy="533400"/>
          </a:xfrm>
        </p:spPr>
        <p:txBody>
          <a:bodyPr/>
          <a:lstStyle/>
          <a:p>
            <a:r>
              <a:rPr lang="en-US" sz="3200" dirty="0" smtClean="0"/>
              <a:t>Board Goals </a:t>
            </a:r>
            <a:endParaRPr lang="en-US" sz="3200" dirty="0"/>
          </a:p>
        </p:txBody>
      </p:sp>
      <p:sp>
        <p:nvSpPr>
          <p:cNvPr id="7175" name="Slide Number Placeholder 1"/>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91185720-5C9E-48FF-9494-ADCD4B08A47F}" type="slidenum">
              <a:rPr lang="en-US" smtClean="0"/>
              <a:pPr eaLnBrk="1" hangingPunct="1">
                <a:defRPr/>
              </a:pPr>
              <a:t>4</a:t>
            </a:fld>
            <a:endParaRPr lang="en-US" dirty="0" smtClean="0"/>
          </a:p>
        </p:txBody>
      </p:sp>
      <p:sp>
        <p:nvSpPr>
          <p:cNvPr id="2" name="Content Placeholder 1"/>
          <p:cNvSpPr>
            <a:spLocks noGrp="1"/>
          </p:cNvSpPr>
          <p:nvPr>
            <p:ph idx="1"/>
          </p:nvPr>
        </p:nvSpPr>
        <p:spPr>
          <a:xfrm>
            <a:off x="1676400" y="1981200"/>
            <a:ext cx="6934200" cy="4114800"/>
          </a:xfrm>
        </p:spPr>
        <p:txBody>
          <a:bodyPr/>
          <a:lstStyle/>
          <a:p>
            <a:pPr marL="0" indent="0">
              <a:buNone/>
            </a:pPr>
            <a:r>
              <a:rPr lang="en-US" sz="2400" dirty="0" smtClean="0"/>
              <a:t>    </a:t>
            </a:r>
            <a:r>
              <a:rPr lang="en-US" sz="2400" dirty="0"/>
              <a:t>GOAL 3: The Warren County School District  will work to address consistency with regard to classroom staffing, support staffing, administrative staffing and leadership at the building, District, and Board levels.</a:t>
            </a:r>
            <a:endParaRPr lang="en-US" sz="2400" dirty="0" smtClean="0"/>
          </a:p>
        </p:txBody>
      </p:sp>
    </p:spTree>
    <p:extLst>
      <p:ext uri="{BB962C8B-B14F-4D97-AF65-F5344CB8AC3E}">
        <p14:creationId xmlns:p14="http://schemas.microsoft.com/office/powerpoint/2010/main" val="3979707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p:cNvSpPr>
            <a:spLocks noChangeArrowheads="1"/>
          </p:cNvSpPr>
          <p:nvPr/>
        </p:nvSpPr>
        <p:spPr bwMode="auto">
          <a:xfrm>
            <a:off x="0" y="1524000"/>
            <a:ext cx="1143000" cy="5334000"/>
          </a:xfrm>
          <a:prstGeom prst="rect">
            <a:avLst/>
          </a:prstGeom>
          <a:solidFill>
            <a:srgbClr val="339966"/>
          </a:solidFill>
          <a:ln w="9525">
            <a:solidFill>
              <a:schemeClr val="tx1"/>
            </a:solidFill>
            <a:miter lim="800000"/>
            <a:headEnd/>
            <a:tailEnd/>
          </a:ln>
          <a:effectLst/>
        </p:spPr>
        <p:txBody>
          <a:bodyPr wrap="none" anchor="ctr"/>
          <a:lstStyle/>
          <a:p>
            <a:endParaRPr lang="en-US" dirty="0"/>
          </a:p>
        </p:txBody>
      </p:sp>
      <p:sp>
        <p:nvSpPr>
          <p:cNvPr id="4099" name="Rectangle 9"/>
          <p:cNvSpPr>
            <a:spLocks noChangeArrowheads="1"/>
          </p:cNvSpPr>
          <p:nvPr/>
        </p:nvSpPr>
        <p:spPr bwMode="auto">
          <a:xfrm>
            <a:off x="1495425" y="0"/>
            <a:ext cx="7620000" cy="990600"/>
          </a:xfrm>
          <a:prstGeom prst="rect">
            <a:avLst/>
          </a:prstGeom>
          <a:solidFill>
            <a:srgbClr val="FFCC66"/>
          </a:solidFill>
          <a:ln w="9525">
            <a:solidFill>
              <a:schemeClr val="tx1"/>
            </a:solidFill>
            <a:miter lim="800000"/>
            <a:headEnd/>
            <a:tailEnd/>
          </a:ln>
          <a:effectLst/>
        </p:spPr>
        <p:txBody>
          <a:bodyPr wrap="none" anchor="ctr"/>
          <a:lstStyle/>
          <a:p>
            <a:pPr algn="ctr"/>
            <a:endParaRPr lang="en-US" sz="4400" dirty="0"/>
          </a:p>
        </p:txBody>
      </p:sp>
      <p:pic>
        <p:nvPicPr>
          <p:cNvPr id="4102" name="Picture 17" descr="wcLogo_wTxt"/>
          <p:cNvPicPr>
            <a:picLocks noChangeAspect="1" noChangeArrowheads="1"/>
          </p:cNvPicPr>
          <p:nvPr/>
        </p:nvPicPr>
        <p:blipFill>
          <a:blip r:embed="rId2" cstate="print"/>
          <a:srcRect/>
          <a:stretch>
            <a:fillRect/>
          </a:stretch>
        </p:blipFill>
        <p:spPr bwMode="auto">
          <a:xfrm>
            <a:off x="0" y="0"/>
            <a:ext cx="1524000" cy="1524000"/>
          </a:xfrm>
          <a:prstGeom prst="rect">
            <a:avLst/>
          </a:prstGeom>
          <a:noFill/>
          <a:ln w="9525">
            <a:noFill/>
            <a:miter lim="800000"/>
            <a:headEnd/>
            <a:tailEnd/>
          </a:ln>
        </p:spPr>
      </p:pic>
      <p:sp>
        <p:nvSpPr>
          <p:cNvPr id="9" name="Title 8"/>
          <p:cNvSpPr>
            <a:spLocks noGrp="1"/>
          </p:cNvSpPr>
          <p:nvPr>
            <p:ph type="title"/>
          </p:nvPr>
        </p:nvSpPr>
        <p:spPr>
          <a:xfrm>
            <a:off x="1600200" y="1143000"/>
            <a:ext cx="7086600" cy="533400"/>
          </a:xfrm>
        </p:spPr>
        <p:txBody>
          <a:bodyPr/>
          <a:lstStyle/>
          <a:p>
            <a:r>
              <a:rPr lang="en-US" sz="3200" dirty="0" smtClean="0"/>
              <a:t>Board Goals </a:t>
            </a:r>
            <a:endParaRPr lang="en-US" sz="3200" dirty="0"/>
          </a:p>
        </p:txBody>
      </p:sp>
      <p:sp>
        <p:nvSpPr>
          <p:cNvPr id="7175" name="Slide Number Placeholder 1"/>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91185720-5C9E-48FF-9494-ADCD4B08A47F}" type="slidenum">
              <a:rPr lang="en-US" smtClean="0"/>
              <a:pPr eaLnBrk="1" hangingPunct="1">
                <a:defRPr/>
              </a:pPr>
              <a:t>5</a:t>
            </a:fld>
            <a:endParaRPr lang="en-US" dirty="0" smtClean="0"/>
          </a:p>
        </p:txBody>
      </p:sp>
      <p:sp>
        <p:nvSpPr>
          <p:cNvPr id="2" name="Content Placeholder 1"/>
          <p:cNvSpPr>
            <a:spLocks noGrp="1"/>
          </p:cNvSpPr>
          <p:nvPr>
            <p:ph idx="1"/>
          </p:nvPr>
        </p:nvSpPr>
        <p:spPr>
          <a:xfrm>
            <a:off x="1676400" y="1981200"/>
            <a:ext cx="6934200" cy="4114800"/>
          </a:xfrm>
        </p:spPr>
        <p:txBody>
          <a:bodyPr/>
          <a:lstStyle/>
          <a:p>
            <a:pPr marL="0" indent="0">
              <a:buNone/>
            </a:pPr>
            <a:r>
              <a:rPr lang="en-US" sz="2400" dirty="0" smtClean="0"/>
              <a:t>    </a:t>
            </a:r>
            <a:r>
              <a:rPr lang="en-US" sz="2400" dirty="0"/>
              <a:t>GOAL 4:  The Warren County School District will continue the multi-year </a:t>
            </a:r>
            <a:r>
              <a:rPr lang="en-US" sz="2400" dirty="0" smtClean="0"/>
              <a:t>continuous </a:t>
            </a:r>
            <a:r>
              <a:rPr lang="en-US" sz="2400" dirty="0"/>
              <a:t>improvement plan for academic excellence through focused efforts on :  a)  Improved teacher effectiveness; and b) Improved student centered support and services.</a:t>
            </a:r>
            <a:endParaRPr lang="en-US" sz="2400" dirty="0" smtClean="0"/>
          </a:p>
        </p:txBody>
      </p:sp>
    </p:spTree>
    <p:extLst>
      <p:ext uri="{BB962C8B-B14F-4D97-AF65-F5344CB8AC3E}">
        <p14:creationId xmlns:p14="http://schemas.microsoft.com/office/powerpoint/2010/main" val="34194158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p:cNvSpPr>
            <a:spLocks noChangeArrowheads="1"/>
          </p:cNvSpPr>
          <p:nvPr/>
        </p:nvSpPr>
        <p:spPr bwMode="auto">
          <a:xfrm>
            <a:off x="0" y="1524000"/>
            <a:ext cx="1143000" cy="5334000"/>
          </a:xfrm>
          <a:prstGeom prst="rect">
            <a:avLst/>
          </a:prstGeom>
          <a:solidFill>
            <a:srgbClr val="339966"/>
          </a:solidFill>
          <a:ln w="9525">
            <a:solidFill>
              <a:schemeClr val="tx1"/>
            </a:solidFill>
            <a:miter lim="800000"/>
            <a:headEnd/>
            <a:tailEnd/>
          </a:ln>
          <a:effectLst/>
        </p:spPr>
        <p:txBody>
          <a:bodyPr wrap="none" anchor="ctr"/>
          <a:lstStyle/>
          <a:p>
            <a:endParaRPr lang="en-US" dirty="0"/>
          </a:p>
        </p:txBody>
      </p:sp>
      <p:sp>
        <p:nvSpPr>
          <p:cNvPr id="4099" name="Rectangle 9"/>
          <p:cNvSpPr>
            <a:spLocks noChangeArrowheads="1"/>
          </p:cNvSpPr>
          <p:nvPr/>
        </p:nvSpPr>
        <p:spPr bwMode="auto">
          <a:xfrm>
            <a:off x="1495425" y="0"/>
            <a:ext cx="7620000" cy="990600"/>
          </a:xfrm>
          <a:prstGeom prst="rect">
            <a:avLst/>
          </a:prstGeom>
          <a:solidFill>
            <a:srgbClr val="FFCC66"/>
          </a:solidFill>
          <a:ln w="9525">
            <a:solidFill>
              <a:schemeClr val="tx1"/>
            </a:solidFill>
            <a:miter lim="800000"/>
            <a:headEnd/>
            <a:tailEnd/>
          </a:ln>
          <a:effectLst/>
        </p:spPr>
        <p:txBody>
          <a:bodyPr wrap="none" anchor="ctr"/>
          <a:lstStyle/>
          <a:p>
            <a:pPr algn="ctr"/>
            <a:endParaRPr lang="en-US" sz="4400" dirty="0"/>
          </a:p>
        </p:txBody>
      </p:sp>
      <p:pic>
        <p:nvPicPr>
          <p:cNvPr id="4102" name="Picture 17" descr="wcLogo_wTxt"/>
          <p:cNvPicPr>
            <a:picLocks noChangeAspect="1" noChangeArrowheads="1"/>
          </p:cNvPicPr>
          <p:nvPr/>
        </p:nvPicPr>
        <p:blipFill>
          <a:blip r:embed="rId2" cstate="print"/>
          <a:srcRect/>
          <a:stretch>
            <a:fillRect/>
          </a:stretch>
        </p:blipFill>
        <p:spPr bwMode="auto">
          <a:xfrm>
            <a:off x="0" y="0"/>
            <a:ext cx="1524000" cy="1524000"/>
          </a:xfrm>
          <a:prstGeom prst="rect">
            <a:avLst/>
          </a:prstGeom>
          <a:noFill/>
          <a:ln w="9525">
            <a:noFill/>
            <a:miter lim="800000"/>
            <a:headEnd/>
            <a:tailEnd/>
          </a:ln>
        </p:spPr>
      </p:pic>
      <p:sp>
        <p:nvSpPr>
          <p:cNvPr id="9" name="Title 8"/>
          <p:cNvSpPr>
            <a:spLocks noGrp="1"/>
          </p:cNvSpPr>
          <p:nvPr>
            <p:ph type="title"/>
          </p:nvPr>
        </p:nvSpPr>
        <p:spPr>
          <a:xfrm>
            <a:off x="1600200" y="1143000"/>
            <a:ext cx="7086600" cy="533400"/>
          </a:xfrm>
        </p:spPr>
        <p:txBody>
          <a:bodyPr/>
          <a:lstStyle/>
          <a:p>
            <a:r>
              <a:rPr lang="en-US" sz="3200" dirty="0" smtClean="0"/>
              <a:t>Outliners to consider</a:t>
            </a:r>
            <a:endParaRPr lang="en-US" sz="3200" dirty="0"/>
          </a:p>
        </p:txBody>
      </p:sp>
      <p:sp>
        <p:nvSpPr>
          <p:cNvPr id="7175" name="Slide Number Placeholder 1"/>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91185720-5C9E-48FF-9494-ADCD4B08A47F}" type="slidenum">
              <a:rPr lang="en-US" smtClean="0"/>
              <a:pPr eaLnBrk="1" hangingPunct="1">
                <a:defRPr/>
              </a:pPr>
              <a:t>6</a:t>
            </a:fld>
            <a:endParaRPr lang="en-US" dirty="0" smtClean="0"/>
          </a:p>
        </p:txBody>
      </p:sp>
      <p:sp>
        <p:nvSpPr>
          <p:cNvPr id="2" name="Content Placeholder 1"/>
          <p:cNvSpPr>
            <a:spLocks noGrp="1"/>
          </p:cNvSpPr>
          <p:nvPr>
            <p:ph idx="1"/>
          </p:nvPr>
        </p:nvSpPr>
        <p:spPr>
          <a:xfrm>
            <a:off x="1676400" y="1981200"/>
            <a:ext cx="6934200" cy="4114800"/>
          </a:xfrm>
        </p:spPr>
        <p:txBody>
          <a:bodyPr/>
          <a:lstStyle/>
          <a:p>
            <a:pPr marL="457200" indent="-457200">
              <a:buAutoNum type="arabicParenR"/>
            </a:pPr>
            <a:r>
              <a:rPr lang="en-US" sz="2000" dirty="0" smtClean="0"/>
              <a:t>Hold Harmless</a:t>
            </a:r>
          </a:p>
          <a:p>
            <a:pPr marL="457200" indent="-457200">
              <a:buAutoNum type="arabicParenR"/>
            </a:pPr>
            <a:r>
              <a:rPr lang="en-US" sz="2000" dirty="0" smtClean="0"/>
              <a:t>Governor’s Budget YTD</a:t>
            </a:r>
          </a:p>
          <a:p>
            <a:pPr marL="457200" indent="-457200">
              <a:buAutoNum type="arabicParenR"/>
            </a:pPr>
            <a:r>
              <a:rPr lang="en-US" sz="2000" dirty="0" smtClean="0"/>
              <a:t>Tax Reassessment</a:t>
            </a:r>
          </a:p>
          <a:p>
            <a:pPr marL="457200" indent="-457200">
              <a:buAutoNum type="arabicParenR"/>
            </a:pPr>
            <a:r>
              <a:rPr lang="en-US" sz="2000" dirty="0" smtClean="0"/>
              <a:t>Non-Profit Business Assessment Issue</a:t>
            </a:r>
          </a:p>
          <a:p>
            <a:pPr marL="457200" indent="-457200">
              <a:buAutoNum type="arabicParenR"/>
            </a:pPr>
            <a:r>
              <a:rPr lang="en-US" sz="2000" dirty="0" smtClean="0"/>
              <a:t>Federal Aide</a:t>
            </a:r>
          </a:p>
          <a:p>
            <a:pPr marL="0" indent="0">
              <a:buNone/>
            </a:pPr>
            <a:r>
              <a:rPr lang="en-US" sz="2400" dirty="0" smtClean="0"/>
              <a:t>    </a:t>
            </a:r>
          </a:p>
        </p:txBody>
      </p:sp>
    </p:spTree>
    <p:extLst>
      <p:ext uri="{BB962C8B-B14F-4D97-AF65-F5344CB8AC3E}">
        <p14:creationId xmlns:p14="http://schemas.microsoft.com/office/powerpoint/2010/main" val="1452433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p:cNvSpPr>
            <a:spLocks noChangeArrowheads="1"/>
          </p:cNvSpPr>
          <p:nvPr/>
        </p:nvSpPr>
        <p:spPr bwMode="auto">
          <a:xfrm>
            <a:off x="0" y="1524000"/>
            <a:ext cx="1143000" cy="5334000"/>
          </a:xfrm>
          <a:prstGeom prst="rect">
            <a:avLst/>
          </a:prstGeom>
          <a:solidFill>
            <a:srgbClr val="339966"/>
          </a:solidFill>
          <a:ln w="9525">
            <a:solidFill>
              <a:schemeClr val="tx1"/>
            </a:solidFill>
            <a:miter lim="800000"/>
            <a:headEnd/>
            <a:tailEnd/>
          </a:ln>
          <a:effectLst/>
        </p:spPr>
        <p:txBody>
          <a:bodyPr wrap="none" anchor="ctr"/>
          <a:lstStyle/>
          <a:p>
            <a:endParaRPr lang="en-US" dirty="0"/>
          </a:p>
        </p:txBody>
      </p:sp>
      <p:sp>
        <p:nvSpPr>
          <p:cNvPr id="4099" name="Rectangle 9"/>
          <p:cNvSpPr>
            <a:spLocks noChangeArrowheads="1"/>
          </p:cNvSpPr>
          <p:nvPr/>
        </p:nvSpPr>
        <p:spPr bwMode="auto">
          <a:xfrm>
            <a:off x="1495425" y="0"/>
            <a:ext cx="7620000" cy="990600"/>
          </a:xfrm>
          <a:prstGeom prst="rect">
            <a:avLst/>
          </a:prstGeom>
          <a:solidFill>
            <a:srgbClr val="FFCC66"/>
          </a:solidFill>
          <a:ln w="9525">
            <a:solidFill>
              <a:schemeClr val="tx1"/>
            </a:solidFill>
            <a:miter lim="800000"/>
            <a:headEnd/>
            <a:tailEnd/>
          </a:ln>
          <a:effectLst/>
        </p:spPr>
        <p:txBody>
          <a:bodyPr wrap="none" anchor="ctr"/>
          <a:lstStyle/>
          <a:p>
            <a:pPr algn="ctr"/>
            <a:endParaRPr lang="en-US" sz="4400" dirty="0"/>
          </a:p>
        </p:txBody>
      </p:sp>
      <p:pic>
        <p:nvPicPr>
          <p:cNvPr id="4102" name="Picture 17" descr="wcLogo_wTxt"/>
          <p:cNvPicPr>
            <a:picLocks noChangeAspect="1" noChangeArrowheads="1"/>
          </p:cNvPicPr>
          <p:nvPr/>
        </p:nvPicPr>
        <p:blipFill>
          <a:blip r:embed="rId2" cstate="print"/>
          <a:srcRect/>
          <a:stretch>
            <a:fillRect/>
          </a:stretch>
        </p:blipFill>
        <p:spPr bwMode="auto">
          <a:xfrm>
            <a:off x="0" y="0"/>
            <a:ext cx="1524000" cy="1524000"/>
          </a:xfrm>
          <a:prstGeom prst="rect">
            <a:avLst/>
          </a:prstGeom>
          <a:noFill/>
          <a:ln w="9525">
            <a:noFill/>
            <a:miter lim="800000"/>
            <a:headEnd/>
            <a:tailEnd/>
          </a:ln>
        </p:spPr>
      </p:pic>
      <p:sp>
        <p:nvSpPr>
          <p:cNvPr id="9" name="Title 8"/>
          <p:cNvSpPr>
            <a:spLocks noGrp="1"/>
          </p:cNvSpPr>
          <p:nvPr>
            <p:ph type="title"/>
          </p:nvPr>
        </p:nvSpPr>
        <p:spPr>
          <a:xfrm>
            <a:off x="1600200" y="1143000"/>
            <a:ext cx="7086600" cy="533400"/>
          </a:xfrm>
        </p:spPr>
        <p:txBody>
          <a:bodyPr/>
          <a:lstStyle/>
          <a:p>
            <a:r>
              <a:rPr lang="en-US" sz="3200" dirty="0" smtClean="0"/>
              <a:t>REVENUE</a:t>
            </a:r>
            <a:endParaRPr lang="en-US" sz="3200" dirty="0"/>
          </a:p>
        </p:txBody>
      </p:sp>
      <p:sp>
        <p:nvSpPr>
          <p:cNvPr id="7175" name="Slide Number Placeholder 1"/>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91185720-5C9E-48FF-9494-ADCD4B08A47F}" type="slidenum">
              <a:rPr lang="en-US" smtClean="0"/>
              <a:pPr eaLnBrk="1" hangingPunct="1">
                <a:defRPr/>
              </a:pPr>
              <a:t>7</a:t>
            </a:fld>
            <a:endParaRPr lang="en-US" dirty="0" smtClean="0"/>
          </a:p>
        </p:txBody>
      </p:sp>
      <p:sp>
        <p:nvSpPr>
          <p:cNvPr id="2" name="Content Placeholder 1"/>
          <p:cNvSpPr>
            <a:spLocks noGrp="1"/>
          </p:cNvSpPr>
          <p:nvPr>
            <p:ph idx="1"/>
          </p:nvPr>
        </p:nvSpPr>
        <p:spPr>
          <a:xfrm>
            <a:off x="1676400" y="1981200"/>
            <a:ext cx="6934200" cy="4114800"/>
          </a:xfrm>
        </p:spPr>
        <p:txBody>
          <a:bodyPr/>
          <a:lstStyle/>
          <a:p>
            <a:pPr marL="0" indent="0">
              <a:buNone/>
            </a:pPr>
            <a:r>
              <a:rPr lang="en-US" sz="2000" dirty="0" smtClean="0"/>
              <a:t>Local Revenue		=   $26,422,680	</a:t>
            </a:r>
          </a:p>
          <a:p>
            <a:pPr marL="0" indent="0">
              <a:buNone/>
            </a:pPr>
            <a:r>
              <a:rPr lang="en-US" sz="2000" dirty="0" smtClean="0"/>
              <a:t>State Revenue		=   $37,953,854		</a:t>
            </a:r>
          </a:p>
          <a:p>
            <a:pPr marL="0" indent="0">
              <a:buNone/>
            </a:pPr>
            <a:r>
              <a:rPr lang="en-US" sz="2000" dirty="0" smtClean="0"/>
              <a:t>Federal Revenue	=   $  2,605,011</a:t>
            </a:r>
          </a:p>
          <a:p>
            <a:pPr marL="0" indent="0">
              <a:buNone/>
            </a:pPr>
            <a:endParaRPr lang="en-US" sz="2000" dirty="0" smtClean="0"/>
          </a:p>
          <a:p>
            <a:pPr marL="0" indent="0">
              <a:buNone/>
            </a:pPr>
            <a:r>
              <a:rPr lang="en-US" sz="2400" dirty="0" smtClean="0"/>
              <a:t>    Budgeted Revenue = $66,981,545</a:t>
            </a:r>
          </a:p>
          <a:p>
            <a:pPr marL="0" indent="0">
              <a:buNone/>
            </a:pPr>
            <a:r>
              <a:rPr lang="en-US" sz="2400" dirty="0" smtClean="0"/>
              <a:t>  	</a:t>
            </a:r>
            <a:r>
              <a:rPr lang="en-US" sz="2400" dirty="0"/>
              <a:t>	</a:t>
            </a:r>
            <a:r>
              <a:rPr lang="en-US" sz="2400" dirty="0" smtClean="0"/>
              <a:t>(without tax increase)</a:t>
            </a:r>
          </a:p>
          <a:p>
            <a:pPr marL="0" indent="0">
              <a:buNone/>
            </a:pPr>
            <a:endParaRPr lang="en-US" sz="2400" dirty="0"/>
          </a:p>
          <a:p>
            <a:pPr marL="0" indent="0">
              <a:buNone/>
            </a:pPr>
            <a:r>
              <a:rPr lang="en-US" sz="2400" dirty="0" smtClean="0"/>
              <a:t>2013-2014 budgeted revenue = $67,559,635</a:t>
            </a:r>
          </a:p>
        </p:txBody>
      </p:sp>
    </p:spTree>
    <p:extLst>
      <p:ext uri="{BB962C8B-B14F-4D97-AF65-F5344CB8AC3E}">
        <p14:creationId xmlns:p14="http://schemas.microsoft.com/office/powerpoint/2010/main" val="30801034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p:cNvSpPr>
            <a:spLocks noChangeArrowheads="1"/>
          </p:cNvSpPr>
          <p:nvPr/>
        </p:nvSpPr>
        <p:spPr bwMode="auto">
          <a:xfrm>
            <a:off x="0" y="1524000"/>
            <a:ext cx="1143000" cy="5334000"/>
          </a:xfrm>
          <a:prstGeom prst="rect">
            <a:avLst/>
          </a:prstGeom>
          <a:solidFill>
            <a:srgbClr val="339966"/>
          </a:solidFill>
          <a:ln w="9525">
            <a:solidFill>
              <a:schemeClr val="tx1"/>
            </a:solidFill>
            <a:miter lim="800000"/>
            <a:headEnd/>
            <a:tailEnd/>
          </a:ln>
          <a:effectLst/>
        </p:spPr>
        <p:txBody>
          <a:bodyPr wrap="none" anchor="ctr"/>
          <a:lstStyle/>
          <a:p>
            <a:endParaRPr lang="en-US" dirty="0"/>
          </a:p>
        </p:txBody>
      </p:sp>
      <p:sp>
        <p:nvSpPr>
          <p:cNvPr id="4099" name="Rectangle 9"/>
          <p:cNvSpPr>
            <a:spLocks noChangeArrowheads="1"/>
          </p:cNvSpPr>
          <p:nvPr/>
        </p:nvSpPr>
        <p:spPr bwMode="auto">
          <a:xfrm>
            <a:off x="1495425" y="0"/>
            <a:ext cx="7620000" cy="990600"/>
          </a:xfrm>
          <a:prstGeom prst="rect">
            <a:avLst/>
          </a:prstGeom>
          <a:solidFill>
            <a:srgbClr val="FFCC66"/>
          </a:solidFill>
          <a:ln w="9525">
            <a:solidFill>
              <a:schemeClr val="tx1"/>
            </a:solidFill>
            <a:miter lim="800000"/>
            <a:headEnd/>
            <a:tailEnd/>
          </a:ln>
          <a:effectLst/>
        </p:spPr>
        <p:txBody>
          <a:bodyPr wrap="none" anchor="ctr"/>
          <a:lstStyle/>
          <a:p>
            <a:pPr algn="ctr"/>
            <a:endParaRPr lang="en-US" sz="4400" dirty="0"/>
          </a:p>
        </p:txBody>
      </p:sp>
      <p:pic>
        <p:nvPicPr>
          <p:cNvPr id="4102" name="Picture 17" descr="wcLogo_wTxt"/>
          <p:cNvPicPr>
            <a:picLocks noChangeAspect="1" noChangeArrowheads="1"/>
          </p:cNvPicPr>
          <p:nvPr/>
        </p:nvPicPr>
        <p:blipFill>
          <a:blip r:embed="rId2" cstate="print"/>
          <a:srcRect/>
          <a:stretch>
            <a:fillRect/>
          </a:stretch>
        </p:blipFill>
        <p:spPr bwMode="auto">
          <a:xfrm>
            <a:off x="0" y="0"/>
            <a:ext cx="1524000" cy="1524000"/>
          </a:xfrm>
          <a:prstGeom prst="rect">
            <a:avLst/>
          </a:prstGeom>
          <a:noFill/>
          <a:ln w="9525">
            <a:noFill/>
            <a:miter lim="800000"/>
            <a:headEnd/>
            <a:tailEnd/>
          </a:ln>
        </p:spPr>
      </p:pic>
      <p:sp>
        <p:nvSpPr>
          <p:cNvPr id="9" name="Title 8"/>
          <p:cNvSpPr>
            <a:spLocks noGrp="1"/>
          </p:cNvSpPr>
          <p:nvPr>
            <p:ph type="title"/>
          </p:nvPr>
        </p:nvSpPr>
        <p:spPr>
          <a:xfrm>
            <a:off x="1600200" y="1143000"/>
            <a:ext cx="7086600" cy="533400"/>
          </a:xfrm>
        </p:spPr>
        <p:txBody>
          <a:bodyPr/>
          <a:lstStyle/>
          <a:p>
            <a:r>
              <a:rPr lang="en-US" sz="3200" dirty="0" smtClean="0"/>
              <a:t>EXPENDITURES</a:t>
            </a:r>
            <a:endParaRPr lang="en-US" sz="3200" dirty="0"/>
          </a:p>
        </p:txBody>
      </p:sp>
      <p:sp>
        <p:nvSpPr>
          <p:cNvPr id="7175" name="Slide Number Placeholder 1"/>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91185720-5C9E-48FF-9494-ADCD4B08A47F}" type="slidenum">
              <a:rPr lang="en-US" smtClean="0"/>
              <a:pPr eaLnBrk="1" hangingPunct="1">
                <a:defRPr/>
              </a:pPr>
              <a:t>8</a:t>
            </a:fld>
            <a:endParaRPr lang="en-US" dirty="0" smtClean="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327990623"/>
              </p:ext>
            </p:extLst>
          </p:nvPr>
        </p:nvGraphicFramePr>
        <p:xfrm>
          <a:off x="1600200" y="1905000"/>
          <a:ext cx="6858000" cy="4267194"/>
        </p:xfrm>
        <a:graphic>
          <a:graphicData uri="http://schemas.openxmlformats.org/drawingml/2006/table">
            <a:tbl>
              <a:tblPr/>
              <a:tblGrid>
                <a:gridCol w="1115771"/>
                <a:gridCol w="3795712"/>
                <a:gridCol w="431014"/>
                <a:gridCol w="1515503"/>
              </a:tblGrid>
              <a:tr h="223748">
                <a:tc>
                  <a:txBody>
                    <a:bodyPr/>
                    <a:lstStyle/>
                    <a:p>
                      <a:pPr algn="r" fontAlgn="b"/>
                      <a:r>
                        <a:rPr lang="en-US" sz="1300" b="0" i="0" u="none" strike="noStrike" dirty="0">
                          <a:solidFill>
                            <a:srgbClr val="000000"/>
                          </a:solidFill>
                          <a:effectLst/>
                          <a:latin typeface="Calibri"/>
                        </a:rPr>
                        <a:t>100</a:t>
                      </a:r>
                    </a:p>
                  </a:txBody>
                  <a:tcPr marL="0" marR="0" marT="0" marB="0" anchor="b">
                    <a:lnL>
                      <a:noFill/>
                    </a:lnL>
                    <a:lnR>
                      <a:noFill/>
                    </a:lnR>
                    <a:lnT>
                      <a:noFill/>
                    </a:lnT>
                    <a:lnB>
                      <a:noFill/>
                    </a:lnB>
                  </a:tcPr>
                </a:tc>
                <a:tc>
                  <a:txBody>
                    <a:bodyPr/>
                    <a:lstStyle/>
                    <a:p>
                      <a:pPr algn="l" fontAlgn="b"/>
                      <a:r>
                        <a:rPr lang="en-US" sz="1300" b="0" i="0" u="none" strike="noStrike">
                          <a:solidFill>
                            <a:srgbClr val="000000"/>
                          </a:solidFill>
                          <a:effectLst/>
                          <a:latin typeface="Calibri"/>
                        </a:rPr>
                        <a:t> SALARIES </a:t>
                      </a: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en-US" sz="1300" b="0" i="0" u="none" strike="noStrike">
                          <a:solidFill>
                            <a:srgbClr val="000000"/>
                          </a:solidFill>
                          <a:effectLst/>
                          <a:latin typeface="Calibri"/>
                        </a:rPr>
                        <a:t> $   30,808,846 </a:t>
                      </a:r>
                    </a:p>
                  </a:txBody>
                  <a:tcPr marL="0" marR="0" marT="0" marB="0" anchor="b">
                    <a:lnL>
                      <a:noFill/>
                    </a:lnL>
                    <a:lnR>
                      <a:noFill/>
                    </a:lnR>
                    <a:lnT>
                      <a:noFill/>
                    </a:lnT>
                    <a:lnB>
                      <a:noFill/>
                    </a:lnB>
                  </a:tcPr>
                </a:tc>
              </a:tr>
              <a:tr h="223748">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r>
              <a:tr h="223748">
                <a:tc>
                  <a:txBody>
                    <a:bodyPr/>
                    <a:lstStyle/>
                    <a:p>
                      <a:pPr algn="r" fontAlgn="b"/>
                      <a:r>
                        <a:rPr lang="en-US" sz="1300" b="0" i="0" u="none" strike="noStrike">
                          <a:solidFill>
                            <a:srgbClr val="000000"/>
                          </a:solidFill>
                          <a:effectLst/>
                          <a:latin typeface="Calibri"/>
                        </a:rPr>
                        <a:t>200</a:t>
                      </a:r>
                    </a:p>
                  </a:txBody>
                  <a:tcPr marL="0" marR="0" marT="0" marB="0" anchor="b">
                    <a:lnL>
                      <a:noFill/>
                    </a:lnL>
                    <a:lnR>
                      <a:noFill/>
                    </a:lnR>
                    <a:lnT>
                      <a:noFill/>
                    </a:lnT>
                    <a:lnB>
                      <a:noFill/>
                    </a:lnB>
                  </a:tcPr>
                </a:tc>
                <a:tc>
                  <a:txBody>
                    <a:bodyPr/>
                    <a:lstStyle/>
                    <a:p>
                      <a:pPr algn="l" fontAlgn="b"/>
                      <a:r>
                        <a:rPr lang="en-US" sz="1300" b="0" i="0" u="none" strike="noStrike">
                          <a:solidFill>
                            <a:srgbClr val="000000"/>
                          </a:solidFill>
                          <a:effectLst/>
                          <a:latin typeface="Calibri"/>
                        </a:rPr>
                        <a:t> EMPLOYEE BENEFITS </a:t>
                      </a: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en-US" sz="1300" b="0" i="0" u="none" strike="noStrike">
                          <a:solidFill>
                            <a:srgbClr val="000000"/>
                          </a:solidFill>
                          <a:effectLst/>
                          <a:latin typeface="Calibri"/>
                        </a:rPr>
                        <a:t> $   18,890,982 </a:t>
                      </a:r>
                    </a:p>
                  </a:txBody>
                  <a:tcPr marL="0" marR="0" marT="0" marB="0" anchor="b">
                    <a:lnL>
                      <a:noFill/>
                    </a:lnL>
                    <a:lnR>
                      <a:noFill/>
                    </a:lnR>
                    <a:lnT>
                      <a:noFill/>
                    </a:lnT>
                    <a:lnB>
                      <a:noFill/>
                    </a:lnB>
                  </a:tcPr>
                </a:tc>
              </a:tr>
              <a:tr h="223748">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r>
              <a:tr h="223748">
                <a:tc>
                  <a:txBody>
                    <a:bodyPr/>
                    <a:lstStyle/>
                    <a:p>
                      <a:pPr algn="r" fontAlgn="b"/>
                      <a:r>
                        <a:rPr lang="en-US" sz="1300" b="0" i="0" u="none" strike="noStrike">
                          <a:solidFill>
                            <a:srgbClr val="000000"/>
                          </a:solidFill>
                          <a:effectLst/>
                          <a:latin typeface="Calibri"/>
                        </a:rPr>
                        <a:t>300</a:t>
                      </a:r>
                    </a:p>
                  </a:txBody>
                  <a:tcPr marL="0" marR="0" marT="0" marB="0" anchor="b">
                    <a:lnL>
                      <a:noFill/>
                    </a:lnL>
                    <a:lnR>
                      <a:noFill/>
                    </a:lnR>
                    <a:lnT>
                      <a:noFill/>
                    </a:lnT>
                    <a:lnB>
                      <a:noFill/>
                    </a:lnB>
                  </a:tcPr>
                </a:tc>
                <a:tc>
                  <a:txBody>
                    <a:bodyPr/>
                    <a:lstStyle/>
                    <a:p>
                      <a:pPr algn="l" fontAlgn="b"/>
                      <a:r>
                        <a:rPr lang="en-US" sz="1300" b="0" i="0" u="none" strike="noStrike" dirty="0">
                          <a:solidFill>
                            <a:srgbClr val="000000"/>
                          </a:solidFill>
                          <a:effectLst/>
                          <a:latin typeface="Calibri"/>
                        </a:rPr>
                        <a:t> </a:t>
                      </a:r>
                      <a:r>
                        <a:rPr lang="en-US" sz="1300" b="0" i="0" u="none" strike="noStrike" dirty="0" smtClean="0">
                          <a:solidFill>
                            <a:srgbClr val="000000"/>
                          </a:solidFill>
                          <a:effectLst/>
                          <a:latin typeface="Calibri"/>
                        </a:rPr>
                        <a:t>PROFESSIONAL </a:t>
                      </a:r>
                      <a:r>
                        <a:rPr lang="en-US" sz="1300" b="0" i="0" u="none" strike="noStrike" dirty="0">
                          <a:solidFill>
                            <a:srgbClr val="000000"/>
                          </a:solidFill>
                          <a:effectLst/>
                          <a:latin typeface="Calibri"/>
                        </a:rPr>
                        <a:t>SERVICES </a:t>
                      </a: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en-US" sz="1300" b="0" i="0" u="none" strike="noStrike">
                          <a:solidFill>
                            <a:srgbClr val="000000"/>
                          </a:solidFill>
                          <a:effectLst/>
                          <a:latin typeface="Calibri"/>
                        </a:rPr>
                        <a:t> $      1,081,033 </a:t>
                      </a:r>
                    </a:p>
                  </a:txBody>
                  <a:tcPr marL="0" marR="0" marT="0" marB="0" anchor="b">
                    <a:lnL>
                      <a:noFill/>
                    </a:lnL>
                    <a:lnR>
                      <a:noFill/>
                    </a:lnR>
                    <a:lnT>
                      <a:noFill/>
                    </a:lnT>
                    <a:lnB>
                      <a:noFill/>
                    </a:lnB>
                  </a:tcPr>
                </a:tc>
              </a:tr>
              <a:tr h="223748">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r>
              <a:tr h="223748">
                <a:tc>
                  <a:txBody>
                    <a:bodyPr/>
                    <a:lstStyle/>
                    <a:p>
                      <a:pPr algn="r" fontAlgn="b"/>
                      <a:r>
                        <a:rPr lang="en-US" sz="1300" b="0" i="0" u="none" strike="noStrike">
                          <a:solidFill>
                            <a:srgbClr val="000000"/>
                          </a:solidFill>
                          <a:effectLst/>
                          <a:latin typeface="Calibri"/>
                        </a:rPr>
                        <a:t>400</a:t>
                      </a:r>
                    </a:p>
                  </a:txBody>
                  <a:tcPr marL="0" marR="0" marT="0" marB="0" anchor="b">
                    <a:lnL>
                      <a:noFill/>
                    </a:lnL>
                    <a:lnR>
                      <a:noFill/>
                    </a:lnR>
                    <a:lnT>
                      <a:noFill/>
                    </a:lnT>
                    <a:lnB>
                      <a:noFill/>
                    </a:lnB>
                  </a:tcPr>
                </a:tc>
                <a:tc>
                  <a:txBody>
                    <a:bodyPr/>
                    <a:lstStyle/>
                    <a:p>
                      <a:pPr algn="l" fontAlgn="b"/>
                      <a:r>
                        <a:rPr lang="en-US" sz="1300" b="0" i="0" u="none" strike="noStrike">
                          <a:solidFill>
                            <a:srgbClr val="000000"/>
                          </a:solidFill>
                          <a:effectLst/>
                          <a:latin typeface="Calibri"/>
                        </a:rPr>
                        <a:t> PROPERTY SERVICES </a:t>
                      </a: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en-US" sz="1300" b="0" i="0" u="none" strike="noStrike">
                          <a:solidFill>
                            <a:srgbClr val="000000"/>
                          </a:solidFill>
                          <a:effectLst/>
                          <a:latin typeface="Calibri"/>
                        </a:rPr>
                        <a:t> $      1,963,981 </a:t>
                      </a:r>
                    </a:p>
                  </a:txBody>
                  <a:tcPr marL="0" marR="0" marT="0" marB="0" anchor="b">
                    <a:lnL>
                      <a:noFill/>
                    </a:lnL>
                    <a:lnR>
                      <a:noFill/>
                    </a:lnR>
                    <a:lnT>
                      <a:noFill/>
                    </a:lnT>
                    <a:lnB>
                      <a:noFill/>
                    </a:lnB>
                  </a:tcPr>
                </a:tc>
              </a:tr>
              <a:tr h="223748">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r>
              <a:tr h="223748">
                <a:tc>
                  <a:txBody>
                    <a:bodyPr/>
                    <a:lstStyle/>
                    <a:p>
                      <a:pPr algn="r" fontAlgn="b"/>
                      <a:r>
                        <a:rPr lang="en-US" sz="1300" b="0" i="0" u="none" strike="noStrike">
                          <a:solidFill>
                            <a:srgbClr val="000000"/>
                          </a:solidFill>
                          <a:effectLst/>
                          <a:latin typeface="Calibri"/>
                        </a:rPr>
                        <a:t>500</a:t>
                      </a:r>
                    </a:p>
                  </a:txBody>
                  <a:tcPr marL="0" marR="0" marT="0" marB="0" anchor="b">
                    <a:lnL>
                      <a:noFill/>
                    </a:lnL>
                    <a:lnR>
                      <a:noFill/>
                    </a:lnR>
                    <a:lnT>
                      <a:noFill/>
                    </a:lnT>
                    <a:lnB>
                      <a:noFill/>
                    </a:lnB>
                  </a:tcPr>
                </a:tc>
                <a:tc>
                  <a:txBody>
                    <a:bodyPr/>
                    <a:lstStyle/>
                    <a:p>
                      <a:pPr algn="l" fontAlgn="b"/>
                      <a:r>
                        <a:rPr lang="en-US" sz="1300" b="0" i="0" u="none" strike="noStrike">
                          <a:solidFill>
                            <a:srgbClr val="000000"/>
                          </a:solidFill>
                          <a:effectLst/>
                          <a:latin typeface="Calibri"/>
                        </a:rPr>
                        <a:t> TRANS/CHARTER/OTHER </a:t>
                      </a: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en-US" sz="1300" b="0" i="0" u="none" strike="noStrike">
                          <a:solidFill>
                            <a:srgbClr val="000000"/>
                          </a:solidFill>
                          <a:effectLst/>
                          <a:latin typeface="Calibri"/>
                        </a:rPr>
                        <a:t> $   10,728,726 </a:t>
                      </a:r>
                    </a:p>
                  </a:txBody>
                  <a:tcPr marL="0" marR="0" marT="0" marB="0" anchor="b">
                    <a:lnL>
                      <a:noFill/>
                    </a:lnL>
                    <a:lnR>
                      <a:noFill/>
                    </a:lnR>
                    <a:lnT>
                      <a:noFill/>
                    </a:lnT>
                    <a:lnB>
                      <a:noFill/>
                    </a:lnB>
                  </a:tcPr>
                </a:tc>
              </a:tr>
              <a:tr h="231739">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r>
              <a:tr h="231739">
                <a:tc>
                  <a:txBody>
                    <a:bodyPr/>
                    <a:lstStyle/>
                    <a:p>
                      <a:pPr algn="r" fontAlgn="b"/>
                      <a:r>
                        <a:rPr lang="en-US" sz="1300" b="0" i="0" u="none" strike="noStrike">
                          <a:solidFill>
                            <a:srgbClr val="000000"/>
                          </a:solidFill>
                          <a:effectLst/>
                          <a:latin typeface="Calibri"/>
                        </a:rPr>
                        <a:t>600</a:t>
                      </a:r>
                    </a:p>
                  </a:txBody>
                  <a:tcPr marL="0" marR="0" marT="0" marB="0" anchor="b">
                    <a:lnL>
                      <a:noFill/>
                    </a:lnL>
                    <a:lnR>
                      <a:noFill/>
                    </a:lnR>
                    <a:lnT>
                      <a:noFill/>
                    </a:lnT>
                    <a:lnB>
                      <a:noFill/>
                    </a:lnB>
                  </a:tcPr>
                </a:tc>
                <a:tc>
                  <a:txBody>
                    <a:bodyPr/>
                    <a:lstStyle/>
                    <a:p>
                      <a:pPr algn="l" fontAlgn="b"/>
                      <a:r>
                        <a:rPr lang="en-US" sz="1300" b="0" i="0" u="none" strike="noStrike">
                          <a:solidFill>
                            <a:srgbClr val="000000"/>
                          </a:solidFill>
                          <a:effectLst/>
                          <a:latin typeface="Calibri"/>
                        </a:rPr>
                        <a:t> SUPPLIES </a:t>
                      </a: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en-US" sz="1300" b="0" i="0" u="none" strike="noStrike">
                          <a:solidFill>
                            <a:srgbClr val="000000"/>
                          </a:solidFill>
                          <a:effectLst/>
                          <a:latin typeface="Calibri"/>
                        </a:rPr>
                        <a:t> $      2,652,984 </a:t>
                      </a:r>
                    </a:p>
                  </a:txBody>
                  <a:tcPr marL="0" marR="0" marT="0" marB="0" anchor="b">
                    <a:lnL>
                      <a:noFill/>
                    </a:lnL>
                    <a:lnR>
                      <a:noFill/>
                    </a:lnR>
                    <a:lnT>
                      <a:noFill/>
                    </a:lnT>
                    <a:lnB>
                      <a:noFill/>
                    </a:lnB>
                  </a:tcPr>
                </a:tc>
              </a:tr>
              <a:tr h="223748">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r>
              <a:tr h="223748">
                <a:tc>
                  <a:txBody>
                    <a:bodyPr/>
                    <a:lstStyle/>
                    <a:p>
                      <a:pPr algn="r" fontAlgn="b"/>
                      <a:r>
                        <a:rPr lang="en-US" sz="1300" b="0" i="0" u="none" strike="noStrike">
                          <a:solidFill>
                            <a:srgbClr val="000000"/>
                          </a:solidFill>
                          <a:effectLst/>
                          <a:latin typeface="Calibri"/>
                        </a:rPr>
                        <a:t>700</a:t>
                      </a:r>
                    </a:p>
                  </a:txBody>
                  <a:tcPr marL="0" marR="0" marT="0" marB="0" anchor="b">
                    <a:lnL>
                      <a:noFill/>
                    </a:lnL>
                    <a:lnR>
                      <a:noFill/>
                    </a:lnR>
                    <a:lnT>
                      <a:noFill/>
                    </a:lnT>
                    <a:lnB>
                      <a:noFill/>
                    </a:lnB>
                  </a:tcPr>
                </a:tc>
                <a:tc>
                  <a:txBody>
                    <a:bodyPr/>
                    <a:lstStyle/>
                    <a:p>
                      <a:pPr algn="l" fontAlgn="b"/>
                      <a:r>
                        <a:rPr lang="en-US" sz="1300" b="0" i="0" u="none" strike="noStrike">
                          <a:solidFill>
                            <a:srgbClr val="000000"/>
                          </a:solidFill>
                          <a:effectLst/>
                          <a:latin typeface="Calibri"/>
                        </a:rPr>
                        <a:t> EQUIPMENT </a:t>
                      </a: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en-US" sz="1300" b="0" i="0" u="none" strike="noStrike">
                          <a:solidFill>
                            <a:srgbClr val="000000"/>
                          </a:solidFill>
                          <a:effectLst/>
                          <a:latin typeface="Calibri"/>
                        </a:rPr>
                        <a:t> $         158,235 </a:t>
                      </a:r>
                    </a:p>
                  </a:txBody>
                  <a:tcPr marL="0" marR="0" marT="0" marB="0" anchor="b">
                    <a:lnL>
                      <a:noFill/>
                    </a:lnL>
                    <a:lnR>
                      <a:noFill/>
                    </a:lnR>
                    <a:lnT>
                      <a:noFill/>
                    </a:lnT>
                    <a:lnB>
                      <a:noFill/>
                    </a:lnB>
                  </a:tcPr>
                </a:tc>
              </a:tr>
              <a:tr h="223748">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r>
              <a:tr h="223748">
                <a:tc>
                  <a:txBody>
                    <a:bodyPr/>
                    <a:lstStyle/>
                    <a:p>
                      <a:pPr algn="r" fontAlgn="b"/>
                      <a:r>
                        <a:rPr lang="en-US" sz="1300" b="0" i="0" u="none" strike="noStrike">
                          <a:solidFill>
                            <a:srgbClr val="000000"/>
                          </a:solidFill>
                          <a:effectLst/>
                          <a:latin typeface="Calibri"/>
                        </a:rPr>
                        <a:t>800</a:t>
                      </a:r>
                    </a:p>
                  </a:txBody>
                  <a:tcPr marL="0" marR="0" marT="0" marB="0" anchor="b">
                    <a:lnL>
                      <a:noFill/>
                    </a:lnL>
                    <a:lnR>
                      <a:noFill/>
                    </a:lnR>
                    <a:lnT>
                      <a:noFill/>
                    </a:lnT>
                    <a:lnB>
                      <a:noFill/>
                    </a:lnB>
                  </a:tcPr>
                </a:tc>
                <a:tc>
                  <a:txBody>
                    <a:bodyPr/>
                    <a:lstStyle/>
                    <a:p>
                      <a:pPr algn="l" fontAlgn="b"/>
                      <a:r>
                        <a:rPr lang="en-US" sz="1300" b="0" i="0" u="none" strike="noStrike">
                          <a:solidFill>
                            <a:srgbClr val="000000"/>
                          </a:solidFill>
                          <a:effectLst/>
                          <a:latin typeface="Calibri"/>
                        </a:rPr>
                        <a:t> MISC </a:t>
                      </a: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en-US" sz="1300" b="0" i="0" u="none" strike="noStrike">
                          <a:solidFill>
                            <a:srgbClr val="000000"/>
                          </a:solidFill>
                          <a:effectLst/>
                          <a:latin typeface="Calibri"/>
                        </a:rPr>
                        <a:t> $           26,393 </a:t>
                      </a:r>
                    </a:p>
                  </a:txBody>
                  <a:tcPr marL="0" marR="0" marT="0" marB="0" anchor="b">
                    <a:lnL>
                      <a:noFill/>
                    </a:lnL>
                    <a:lnR>
                      <a:noFill/>
                    </a:lnR>
                    <a:lnT>
                      <a:noFill/>
                    </a:lnT>
                    <a:lnB>
                      <a:noFill/>
                    </a:lnB>
                  </a:tcPr>
                </a:tc>
              </a:tr>
              <a:tr h="223748">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r>
              <a:tr h="223748">
                <a:tc>
                  <a:txBody>
                    <a:bodyPr/>
                    <a:lstStyle/>
                    <a:p>
                      <a:pPr algn="r" fontAlgn="b"/>
                      <a:r>
                        <a:rPr lang="en-US" sz="1300" b="0" i="0" u="none" strike="noStrike">
                          <a:solidFill>
                            <a:srgbClr val="000000"/>
                          </a:solidFill>
                          <a:effectLst/>
                          <a:latin typeface="Calibri"/>
                        </a:rPr>
                        <a:t>900</a:t>
                      </a:r>
                    </a:p>
                  </a:txBody>
                  <a:tcPr marL="0" marR="0" marT="0" marB="0" anchor="b">
                    <a:lnL>
                      <a:noFill/>
                    </a:lnL>
                    <a:lnR>
                      <a:noFill/>
                    </a:lnR>
                    <a:lnT>
                      <a:noFill/>
                    </a:lnT>
                    <a:lnB>
                      <a:noFill/>
                    </a:lnB>
                  </a:tcPr>
                </a:tc>
                <a:tc>
                  <a:txBody>
                    <a:bodyPr/>
                    <a:lstStyle/>
                    <a:p>
                      <a:pPr algn="l" fontAlgn="b"/>
                      <a:r>
                        <a:rPr lang="en-US" sz="1300" b="0" i="0" u="none" strike="noStrike" dirty="0">
                          <a:solidFill>
                            <a:srgbClr val="000000"/>
                          </a:solidFill>
                          <a:effectLst/>
                          <a:latin typeface="Calibri"/>
                        </a:rPr>
                        <a:t> </a:t>
                      </a:r>
                      <a:r>
                        <a:rPr lang="en-US" sz="1300" b="0" i="0" u="none" strike="noStrike" dirty="0" smtClean="0">
                          <a:solidFill>
                            <a:srgbClr val="000000"/>
                          </a:solidFill>
                          <a:effectLst/>
                          <a:latin typeface="Calibri"/>
                        </a:rPr>
                        <a:t>DEBT/TRANSFERS/CONTINGENCY </a:t>
                      </a:r>
                      <a:endParaRPr lang="en-US" sz="13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en-US" sz="1300" b="0" i="0" u="none" strike="noStrike">
                          <a:solidFill>
                            <a:srgbClr val="000000"/>
                          </a:solidFill>
                          <a:effectLst/>
                          <a:latin typeface="Calibri"/>
                        </a:rPr>
                        <a:t> $      5,257,798 </a:t>
                      </a:r>
                    </a:p>
                  </a:txBody>
                  <a:tcPr marL="0" marR="0" marT="0" marB="0" anchor="b">
                    <a:lnL>
                      <a:noFill/>
                    </a:lnL>
                    <a:lnR>
                      <a:noFill/>
                    </a:lnR>
                    <a:lnT>
                      <a:noFill/>
                    </a:lnT>
                    <a:lnB>
                      <a:noFill/>
                    </a:lnB>
                  </a:tcPr>
                </a:tc>
              </a:tr>
              <a:tr h="223748">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r>
              <a:tr h="223748">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US" sz="13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en-US" sz="1300" b="0" i="0" u="none" strike="noStrike" dirty="0">
                          <a:solidFill>
                            <a:srgbClr val="000000"/>
                          </a:solidFill>
                          <a:effectLst/>
                          <a:latin typeface="Calibri"/>
                        </a:rPr>
                        <a:t> $   71,568,979 </a:t>
                      </a:r>
                    </a:p>
                  </a:txBody>
                  <a:tcPr marL="0" marR="0" marT="0" marB="0" anchor="b">
                    <a:lnL>
                      <a:noFill/>
                    </a:lnL>
                    <a:lnR>
                      <a:noFill/>
                    </a:lnR>
                    <a:lnT>
                      <a:noFill/>
                    </a:lnT>
                    <a:lnB>
                      <a:noFill/>
                    </a:lnB>
                  </a:tcPr>
                </a:tc>
              </a:tr>
            </a:tbl>
          </a:graphicData>
        </a:graphic>
      </p:graphicFrame>
    </p:spTree>
    <p:extLst>
      <p:ext uri="{BB962C8B-B14F-4D97-AF65-F5344CB8AC3E}">
        <p14:creationId xmlns:p14="http://schemas.microsoft.com/office/powerpoint/2010/main" val="11715780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p:cNvSpPr>
            <a:spLocks noChangeArrowheads="1"/>
          </p:cNvSpPr>
          <p:nvPr/>
        </p:nvSpPr>
        <p:spPr bwMode="auto">
          <a:xfrm>
            <a:off x="0" y="1524000"/>
            <a:ext cx="1143000" cy="5334000"/>
          </a:xfrm>
          <a:prstGeom prst="rect">
            <a:avLst/>
          </a:prstGeom>
          <a:solidFill>
            <a:srgbClr val="339966"/>
          </a:solidFill>
          <a:ln w="9525">
            <a:solidFill>
              <a:schemeClr val="tx1"/>
            </a:solidFill>
            <a:miter lim="800000"/>
            <a:headEnd/>
            <a:tailEnd/>
          </a:ln>
          <a:effectLst/>
        </p:spPr>
        <p:txBody>
          <a:bodyPr wrap="none" anchor="ctr"/>
          <a:lstStyle/>
          <a:p>
            <a:endParaRPr lang="en-US" dirty="0"/>
          </a:p>
        </p:txBody>
      </p:sp>
      <p:sp>
        <p:nvSpPr>
          <p:cNvPr id="4099" name="Rectangle 9"/>
          <p:cNvSpPr>
            <a:spLocks noChangeArrowheads="1"/>
          </p:cNvSpPr>
          <p:nvPr/>
        </p:nvSpPr>
        <p:spPr bwMode="auto">
          <a:xfrm>
            <a:off x="1495425" y="0"/>
            <a:ext cx="7620000" cy="990600"/>
          </a:xfrm>
          <a:prstGeom prst="rect">
            <a:avLst/>
          </a:prstGeom>
          <a:solidFill>
            <a:srgbClr val="FFCC66"/>
          </a:solidFill>
          <a:ln w="9525">
            <a:solidFill>
              <a:schemeClr val="tx1"/>
            </a:solidFill>
            <a:miter lim="800000"/>
            <a:headEnd/>
            <a:tailEnd/>
          </a:ln>
          <a:effectLst/>
        </p:spPr>
        <p:txBody>
          <a:bodyPr wrap="none" anchor="ctr"/>
          <a:lstStyle/>
          <a:p>
            <a:pPr algn="ctr"/>
            <a:endParaRPr lang="en-US" sz="4400" dirty="0"/>
          </a:p>
        </p:txBody>
      </p:sp>
      <p:pic>
        <p:nvPicPr>
          <p:cNvPr id="4102" name="Picture 17" descr="wcLogo_wTxt"/>
          <p:cNvPicPr>
            <a:picLocks noChangeAspect="1" noChangeArrowheads="1"/>
          </p:cNvPicPr>
          <p:nvPr/>
        </p:nvPicPr>
        <p:blipFill>
          <a:blip r:embed="rId2" cstate="print"/>
          <a:srcRect/>
          <a:stretch>
            <a:fillRect/>
          </a:stretch>
        </p:blipFill>
        <p:spPr bwMode="auto">
          <a:xfrm>
            <a:off x="0" y="0"/>
            <a:ext cx="1524000" cy="1524000"/>
          </a:xfrm>
          <a:prstGeom prst="rect">
            <a:avLst/>
          </a:prstGeom>
          <a:noFill/>
          <a:ln w="9525">
            <a:noFill/>
            <a:miter lim="800000"/>
            <a:headEnd/>
            <a:tailEnd/>
          </a:ln>
        </p:spPr>
      </p:pic>
      <p:sp>
        <p:nvSpPr>
          <p:cNvPr id="9" name="Title 8"/>
          <p:cNvSpPr>
            <a:spLocks noGrp="1"/>
          </p:cNvSpPr>
          <p:nvPr>
            <p:ph type="title"/>
          </p:nvPr>
        </p:nvSpPr>
        <p:spPr>
          <a:xfrm>
            <a:off x="1600200" y="1143000"/>
            <a:ext cx="7086600" cy="533400"/>
          </a:xfrm>
        </p:spPr>
        <p:txBody>
          <a:bodyPr/>
          <a:lstStyle/>
          <a:p>
            <a:r>
              <a:rPr lang="en-US" sz="3200" dirty="0" smtClean="0"/>
              <a:t>What does this mean?</a:t>
            </a:r>
            <a:endParaRPr lang="en-US" sz="3200" dirty="0"/>
          </a:p>
        </p:txBody>
      </p:sp>
      <p:sp>
        <p:nvSpPr>
          <p:cNvPr id="7175" name="Slide Number Placeholder 1"/>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91185720-5C9E-48FF-9494-ADCD4B08A47F}" type="slidenum">
              <a:rPr lang="en-US" smtClean="0"/>
              <a:pPr eaLnBrk="1" hangingPunct="1">
                <a:defRPr/>
              </a:pPr>
              <a:t>9</a:t>
            </a:fld>
            <a:endParaRPr lang="en-US" dirty="0" smtClean="0"/>
          </a:p>
        </p:txBody>
      </p:sp>
      <p:sp>
        <p:nvSpPr>
          <p:cNvPr id="2" name="Content Placeholder 1"/>
          <p:cNvSpPr>
            <a:spLocks noGrp="1"/>
          </p:cNvSpPr>
          <p:nvPr>
            <p:ph idx="1"/>
          </p:nvPr>
        </p:nvSpPr>
        <p:spPr>
          <a:xfrm>
            <a:off x="1676400" y="1981200"/>
            <a:ext cx="6934200" cy="4114800"/>
          </a:xfrm>
        </p:spPr>
        <p:txBody>
          <a:bodyPr/>
          <a:lstStyle/>
          <a:p>
            <a:pPr marL="0" indent="0">
              <a:buNone/>
            </a:pPr>
            <a:r>
              <a:rPr lang="en-US" sz="2000" dirty="0" smtClean="0"/>
              <a:t>REVENUES:		$66,981,545	</a:t>
            </a:r>
          </a:p>
          <a:p>
            <a:pPr marL="0" indent="0">
              <a:buNone/>
            </a:pPr>
            <a:r>
              <a:rPr lang="en-US" sz="2000" dirty="0" smtClean="0"/>
              <a:t>EXPENDITURES:	$71,568,979</a:t>
            </a:r>
          </a:p>
          <a:p>
            <a:pPr marL="0" indent="0">
              <a:buNone/>
            </a:pPr>
            <a:endParaRPr lang="en-US" sz="2000" dirty="0"/>
          </a:p>
          <a:p>
            <a:pPr marL="0" indent="0">
              <a:buNone/>
            </a:pPr>
            <a:r>
              <a:rPr lang="en-US" sz="2000" dirty="0" smtClean="0"/>
              <a:t>STARTING DEFICIT:	$  4,587,434</a:t>
            </a:r>
            <a:endParaRPr lang="en-US" sz="2400" dirty="0" smtClean="0"/>
          </a:p>
        </p:txBody>
      </p:sp>
    </p:spTree>
    <p:extLst>
      <p:ext uri="{BB962C8B-B14F-4D97-AF65-F5344CB8AC3E}">
        <p14:creationId xmlns:p14="http://schemas.microsoft.com/office/powerpoint/2010/main" val="178804409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32100</TotalTime>
  <Words>594</Words>
  <Application>Microsoft Office PowerPoint</Application>
  <PresentationFormat>On-screen Show (4:3)</PresentationFormat>
  <Paragraphs>152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PowerPoint Presentation</vt:lpstr>
      <vt:lpstr>Board Goals </vt:lpstr>
      <vt:lpstr>Board Goals </vt:lpstr>
      <vt:lpstr>Board Goals </vt:lpstr>
      <vt:lpstr>Board Goals </vt:lpstr>
      <vt:lpstr>Outliners to consider</vt:lpstr>
      <vt:lpstr>REVENUE</vt:lpstr>
      <vt:lpstr>EXPENDITURES</vt:lpstr>
      <vt:lpstr>What does this mean?</vt:lpstr>
      <vt:lpstr>Why the increase in spending?</vt:lpstr>
      <vt:lpstr>Why the increase in spending?</vt:lpstr>
      <vt:lpstr>Possible Budget Impacts</vt:lpstr>
      <vt:lpstr>Millage Analysis</vt:lpstr>
      <vt:lpstr>Fund Balance</vt:lpstr>
      <vt:lpstr>Fund Balance</vt:lpstr>
    </vt:vector>
  </TitlesOfParts>
  <Company>Warren County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Matt Jones</dc:creator>
  <cp:lastModifiedBy>Huck, Ruth</cp:lastModifiedBy>
  <cp:revision>198</cp:revision>
  <cp:lastPrinted>2014-01-13T13:59:59Z</cp:lastPrinted>
  <dcterms:created xsi:type="dcterms:W3CDTF">2006-06-20T15:25:11Z</dcterms:created>
  <dcterms:modified xsi:type="dcterms:W3CDTF">2014-01-13T20:48:28Z</dcterms:modified>
</cp:coreProperties>
</file>