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45" r:id="rId4"/>
  </p:sldMasterIdLst>
  <p:notesMasterIdLst>
    <p:notesMasterId r:id="rId43"/>
  </p:notesMasterIdLst>
  <p:handoutMasterIdLst>
    <p:handoutMasterId r:id="rId44"/>
  </p:handoutMasterIdLst>
  <p:sldIdLst>
    <p:sldId id="829" r:id="rId5"/>
    <p:sldId id="1014" r:id="rId6"/>
    <p:sldId id="1015" r:id="rId7"/>
    <p:sldId id="1062" r:id="rId8"/>
    <p:sldId id="1017" r:id="rId9"/>
    <p:sldId id="1130" r:id="rId10"/>
    <p:sldId id="1082" r:id="rId11"/>
    <p:sldId id="1078" r:id="rId12"/>
    <p:sldId id="1019" r:id="rId13"/>
    <p:sldId id="1081" r:id="rId14"/>
    <p:sldId id="1028" r:id="rId15"/>
    <p:sldId id="1044" r:id="rId16"/>
    <p:sldId id="1045" r:id="rId17"/>
    <p:sldId id="1046" r:id="rId18"/>
    <p:sldId id="1083" r:id="rId19"/>
    <p:sldId id="1084" r:id="rId20"/>
    <p:sldId id="1086" r:id="rId21"/>
    <p:sldId id="1087" r:id="rId22"/>
    <p:sldId id="1088" r:id="rId23"/>
    <p:sldId id="1090" r:id="rId24"/>
    <p:sldId id="1091" r:id="rId25"/>
    <p:sldId id="1125" r:id="rId26"/>
    <p:sldId id="1093" r:id="rId27"/>
    <p:sldId id="1126" r:id="rId28"/>
    <p:sldId id="1127" r:id="rId29"/>
    <p:sldId id="1123" r:id="rId30"/>
    <p:sldId id="1098" r:id="rId31"/>
    <p:sldId id="1099" r:id="rId32"/>
    <p:sldId id="1100" r:id="rId33"/>
    <p:sldId id="1095" r:id="rId34"/>
    <p:sldId id="1102" r:id="rId35"/>
    <p:sldId id="1105" r:id="rId36"/>
    <p:sldId id="1124" r:id="rId37"/>
    <p:sldId id="1111" r:id="rId38"/>
    <p:sldId id="1020" r:id="rId39"/>
    <p:sldId id="1089" r:id="rId40"/>
    <p:sldId id="1104" r:id="rId41"/>
    <p:sldId id="1109" r:id="rId4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86">
          <p15:clr>
            <a:srgbClr val="A4A3A4"/>
          </p15:clr>
        </p15:guide>
        <p15:guide id="2" orient="horz" pos="1338">
          <p15:clr>
            <a:srgbClr val="A4A3A4"/>
          </p15:clr>
        </p15:guide>
        <p15:guide id="3" orient="horz" pos="2498">
          <p15:clr>
            <a:srgbClr val="A4A3A4"/>
          </p15:clr>
        </p15:guide>
        <p15:guide id="4" orient="horz" pos="4218">
          <p15:clr>
            <a:srgbClr val="A4A3A4"/>
          </p15:clr>
        </p15:guide>
        <p15:guide id="5" orient="horz" pos="3069">
          <p15:clr>
            <a:srgbClr val="A4A3A4"/>
          </p15:clr>
        </p15:guide>
        <p15:guide id="6" orient="horz" pos="1917">
          <p15:clr>
            <a:srgbClr val="A4A3A4"/>
          </p15:clr>
        </p15:guide>
        <p15:guide id="7" orient="horz" pos="765">
          <p15:clr>
            <a:srgbClr val="A4A3A4"/>
          </p15:clr>
        </p15:guide>
        <p15:guide id="8" orient="horz" pos="3642">
          <p15:clr>
            <a:srgbClr val="A4A3A4"/>
          </p15:clr>
        </p15:guide>
        <p15:guide id="9" pos="174">
          <p15:clr>
            <a:srgbClr val="A4A3A4"/>
          </p15:clr>
        </p15:guide>
        <p15:guide id="10" pos="1325">
          <p15:clr>
            <a:srgbClr val="A4A3A4"/>
          </p15:clr>
        </p15:guide>
        <p15:guide id="11" pos="747">
          <p15:clr>
            <a:srgbClr val="A4A3A4"/>
          </p15:clr>
        </p15:guide>
        <p15:guide id="12" pos="7080">
          <p15:clr>
            <a:srgbClr val="A4A3A4"/>
          </p15:clr>
        </p15:guide>
        <p15:guide id="13" pos="3629">
          <p15:clr>
            <a:srgbClr val="A4A3A4"/>
          </p15:clr>
        </p15:guide>
        <p15:guide id="14" pos="1903">
          <p15:clr>
            <a:srgbClr val="A4A3A4"/>
          </p15:clr>
        </p15:guide>
        <p15:guide id="15" pos="2478">
          <p15:clr>
            <a:srgbClr val="A4A3A4"/>
          </p15:clr>
        </p15:guide>
        <p15:guide id="16" pos="3051">
          <p15:clr>
            <a:srgbClr val="A4A3A4"/>
          </p15:clr>
        </p15:guide>
        <p15:guide id="17" pos="4780">
          <p15:clr>
            <a:srgbClr val="A4A3A4"/>
          </p15:clr>
        </p15:guide>
        <p15:guide id="18" pos="5355">
          <p15:clr>
            <a:srgbClr val="A4A3A4"/>
          </p15:clr>
        </p15:guide>
        <p15:guide id="19" pos="6511">
          <p15:clr>
            <a:srgbClr val="A4A3A4"/>
          </p15:clr>
        </p15:guide>
        <p15:guide id="20" pos="7660">
          <p15:clr>
            <a:srgbClr val="A4A3A4"/>
          </p15:clr>
        </p15:guide>
        <p15:guide id="21" pos="4205">
          <p15:clr>
            <a:srgbClr val="A4A3A4"/>
          </p15:clr>
        </p15:guide>
        <p15:guide id="22" pos="5933">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1" clrIdx="1"/>
  <p:cmAuthor id="2" name="Elizabeth Martin" initials="" lastIdx="1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727"/>
    <a:srgbClr val="B3009D"/>
    <a:srgbClr val="FFFFFF"/>
    <a:srgbClr val="D1D1D1"/>
    <a:srgbClr val="00BBF1"/>
    <a:srgbClr val="0172C6"/>
    <a:srgbClr val="68207A"/>
    <a:srgbClr val="E81123"/>
    <a:srgbClr val="EB3C00"/>
    <a:srgbClr val="008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4" autoAdjust="0"/>
    <p:restoredTop sz="91254" autoAdjust="0"/>
  </p:normalViewPr>
  <p:slideViewPr>
    <p:cSldViewPr snapToGrid="0">
      <p:cViewPr>
        <p:scale>
          <a:sx n="80" d="100"/>
          <a:sy n="80" d="100"/>
        </p:scale>
        <p:origin x="-72" y="360"/>
      </p:cViewPr>
      <p:guideLst>
        <p:guide orient="horz" pos="186"/>
        <p:guide orient="horz" pos="1338"/>
        <p:guide orient="horz" pos="2498"/>
        <p:guide orient="horz" pos="4218"/>
        <p:guide orient="horz" pos="3069"/>
        <p:guide orient="horz" pos="1917"/>
        <p:guide orient="horz" pos="765"/>
        <p:guide orient="horz" pos="3642"/>
        <p:guide pos="174"/>
        <p:guide pos="1325"/>
        <p:guide pos="747"/>
        <p:guide pos="7080"/>
        <p:guide pos="3629"/>
        <p:guide pos="1903"/>
        <p:guide pos="2478"/>
        <p:guide pos="3051"/>
        <p:guide pos="4780"/>
        <p:guide pos="5355"/>
        <p:guide pos="6511"/>
        <p:guide pos="7660"/>
        <p:guide pos="4205"/>
        <p:guide pos="5933"/>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83" d="100"/>
          <a:sy n="83" d="100"/>
        </p:scale>
        <p:origin x="-3828" y="-78"/>
      </p:cViewPr>
      <p:guideLst>
        <p:guide orient="horz" pos="2880"/>
        <p:guide pos="2160"/>
      </p:guideLst>
    </p:cSldViewPr>
  </p:notesViewPr>
  <p:gridSpacing cx="914400" cy="9144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v-blanch\Desktop\WWPS%20Education\Updated%20EES\On%20Prem%20v%20Cloud%20Cal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6.9108871391076118E-2"/>
          <c:y val="5.1400554097404488E-2"/>
          <c:w val="0.63979800524934383"/>
          <c:h val="0.75607491126253124"/>
        </c:manualLayout>
      </c:layout>
      <c:barChart>
        <c:barDir val="col"/>
        <c:grouping val="stacked"/>
        <c:varyColors val="0"/>
        <c:ser>
          <c:idx val="0"/>
          <c:order val="0"/>
          <c:tx>
            <c:strRef>
              <c:f>Sheet2!$D$8</c:f>
              <c:strCache>
                <c:ptCount val="1"/>
                <c:pt idx="0">
                  <c:v>Windows Upgrade</c:v>
                </c:pt>
              </c:strCache>
            </c:strRef>
          </c:tx>
          <c:spPr>
            <a:solidFill>
              <a:schemeClr val="accent1">
                <a:shade val="53000"/>
              </a:schemeClr>
            </a:solidFill>
            <a:ln>
              <a:noFill/>
            </a:ln>
            <a:effectLst/>
          </c:spPr>
          <c:invertIfNegative val="0"/>
          <c:dPt>
            <c:idx val="0"/>
            <c:invertIfNegative val="0"/>
            <c:bubble3D val="0"/>
          </c:dPt>
          <c:cat>
            <c:strLit>
              <c:ptCount val="1"/>
              <c:pt idx="0">
                <c:v>Unbundled</c:v>
              </c:pt>
            </c:strLit>
          </c:cat>
          <c:val>
            <c:numRef>
              <c:f>Sheet2!$E$8</c:f>
              <c:numCache>
                <c:formatCode>General</c:formatCode>
                <c:ptCount val="1"/>
                <c:pt idx="0">
                  <c:v>16.559999999999999</c:v>
                </c:pt>
              </c:numCache>
            </c:numRef>
          </c:val>
        </c:ser>
        <c:ser>
          <c:idx val="1"/>
          <c:order val="1"/>
          <c:tx>
            <c:strRef>
              <c:f>Sheet2!$D$9</c:f>
              <c:strCache>
                <c:ptCount val="1"/>
                <c:pt idx="0">
                  <c:v>Office Pro Plus</c:v>
                </c:pt>
              </c:strCache>
            </c:strRef>
          </c:tx>
          <c:spPr>
            <a:solidFill>
              <a:schemeClr val="accent1">
                <a:shade val="76000"/>
              </a:schemeClr>
            </a:solidFill>
            <a:ln>
              <a:noFill/>
            </a:ln>
            <a:effectLst/>
          </c:spPr>
          <c:invertIfNegative val="0"/>
          <c:cat>
            <c:strLit>
              <c:ptCount val="1"/>
              <c:pt idx="0">
                <c:v>Unbundled</c:v>
              </c:pt>
            </c:strLit>
          </c:cat>
          <c:val>
            <c:numRef>
              <c:f>Sheet2!$E$9</c:f>
              <c:numCache>
                <c:formatCode>General</c:formatCode>
                <c:ptCount val="1"/>
                <c:pt idx="0">
                  <c:v>22.32</c:v>
                </c:pt>
              </c:numCache>
            </c:numRef>
          </c:val>
        </c:ser>
        <c:ser>
          <c:idx val="2"/>
          <c:order val="2"/>
          <c:tx>
            <c:strRef>
              <c:f>Sheet2!$D$10</c:f>
              <c:strCache>
                <c:ptCount val="1"/>
                <c:pt idx="0">
                  <c:v>Win CAL</c:v>
                </c:pt>
              </c:strCache>
            </c:strRef>
          </c:tx>
          <c:spPr>
            <a:solidFill>
              <a:schemeClr val="accent1"/>
            </a:solidFill>
            <a:ln>
              <a:noFill/>
            </a:ln>
            <a:effectLst/>
          </c:spPr>
          <c:invertIfNegative val="0"/>
          <c:cat>
            <c:strLit>
              <c:ptCount val="1"/>
              <c:pt idx="0">
                <c:v>Unbundled</c:v>
              </c:pt>
            </c:strLit>
          </c:cat>
          <c:val>
            <c:numRef>
              <c:f>Sheet2!$E$10</c:f>
              <c:numCache>
                <c:formatCode>General</c:formatCode>
                <c:ptCount val="1"/>
                <c:pt idx="0">
                  <c:v>2.16</c:v>
                </c:pt>
              </c:numCache>
            </c:numRef>
          </c:val>
        </c:ser>
        <c:ser>
          <c:idx val="3"/>
          <c:order val="3"/>
          <c:tx>
            <c:strRef>
              <c:f>Sheet2!$D$11</c:f>
              <c:strCache>
                <c:ptCount val="1"/>
                <c:pt idx="0">
                  <c:v>SCCM CML</c:v>
                </c:pt>
              </c:strCache>
            </c:strRef>
          </c:tx>
          <c:spPr>
            <a:solidFill>
              <a:schemeClr val="accent1">
                <a:tint val="77000"/>
              </a:schemeClr>
            </a:solidFill>
            <a:ln>
              <a:noFill/>
            </a:ln>
            <a:effectLst/>
          </c:spPr>
          <c:invertIfNegative val="0"/>
          <c:cat>
            <c:strLit>
              <c:ptCount val="1"/>
              <c:pt idx="0">
                <c:v>Unbundled</c:v>
              </c:pt>
            </c:strLit>
          </c:cat>
          <c:val>
            <c:numRef>
              <c:f>Sheet2!$E$11</c:f>
              <c:numCache>
                <c:formatCode>General</c:formatCode>
                <c:ptCount val="1"/>
                <c:pt idx="0">
                  <c:v>3.36</c:v>
                </c:pt>
              </c:numCache>
            </c:numRef>
          </c:val>
        </c:ser>
        <c:ser>
          <c:idx val="4"/>
          <c:order val="4"/>
          <c:tx>
            <c:strRef>
              <c:f>Sheet2!$D$12</c:f>
              <c:strCache>
                <c:ptCount val="1"/>
                <c:pt idx="0">
                  <c:v>FEP</c:v>
                </c:pt>
              </c:strCache>
            </c:strRef>
          </c:tx>
          <c:spPr>
            <a:solidFill>
              <a:schemeClr val="accent1">
                <a:tint val="54000"/>
              </a:schemeClr>
            </a:solidFill>
            <a:ln>
              <a:noFill/>
            </a:ln>
            <a:effectLst/>
          </c:spPr>
          <c:invertIfNegative val="0"/>
          <c:cat>
            <c:strLit>
              <c:ptCount val="1"/>
              <c:pt idx="0">
                <c:v>Unbundled</c:v>
              </c:pt>
            </c:strLit>
          </c:cat>
          <c:val>
            <c:numRef>
              <c:f>Sheet2!$E$12</c:f>
              <c:numCache>
                <c:formatCode>General</c:formatCode>
                <c:ptCount val="1"/>
                <c:pt idx="0">
                  <c:v>1.92</c:v>
                </c:pt>
              </c:numCache>
            </c:numRef>
          </c:val>
        </c:ser>
        <c:dLbls>
          <c:showLegendKey val="0"/>
          <c:showVal val="0"/>
          <c:showCatName val="0"/>
          <c:showSerName val="0"/>
          <c:showPercent val="0"/>
          <c:showBubbleSize val="0"/>
        </c:dLbls>
        <c:gapWidth val="356"/>
        <c:overlap val="100"/>
        <c:axId val="104808448"/>
        <c:axId val="102586560"/>
      </c:barChart>
      <c:catAx>
        <c:axId val="104808448"/>
        <c:scaling>
          <c:orientation val="minMax"/>
        </c:scaling>
        <c:delete val="1"/>
        <c:axPos val="b"/>
        <c:numFmt formatCode="General" sourceLinked="0"/>
        <c:majorTickMark val="out"/>
        <c:minorTickMark val="none"/>
        <c:tickLblPos val="none"/>
        <c:crossAx val="102586560"/>
        <c:crosses val="autoZero"/>
        <c:auto val="1"/>
        <c:lblAlgn val="ctr"/>
        <c:lblOffset val="100"/>
        <c:noMultiLvlLbl val="0"/>
      </c:catAx>
      <c:valAx>
        <c:axId val="102586560"/>
        <c:scaling>
          <c:orientation val="minMax"/>
        </c:scaling>
        <c:delete val="1"/>
        <c:axPos val="l"/>
        <c:numFmt formatCode="General" sourceLinked="1"/>
        <c:majorTickMark val="out"/>
        <c:minorTickMark val="none"/>
        <c:tickLblPos val="nextTo"/>
        <c:crossAx val="104808448"/>
        <c:crosses val="autoZero"/>
        <c:crossBetween val="between"/>
      </c:valAx>
      <c:spPr>
        <a:noFill/>
        <a:ln>
          <a:noFill/>
        </a:ln>
        <a:effectLst/>
      </c:spPr>
    </c:plotArea>
    <c:legend>
      <c:legendPos val="r"/>
      <c:layout>
        <c:manualLayout>
          <c:xMode val="edge"/>
          <c:yMode val="edge"/>
          <c:x val="0.49226870082650381"/>
          <c:y val="0.36215996153637231"/>
          <c:w val="0.24489983338362437"/>
          <c:h val="0.3637488399078629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10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70814C-C5DB-42AF-9C75-8B23E27A3784}" type="datetime1">
              <a:rPr lang="en-US" smtClean="0"/>
              <a:t>2/19/2014</a:t>
            </a:fld>
            <a:endParaRPr lang="en-US" dirty="0"/>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t>‹#›</a:t>
            </a:fld>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CE87AA-4A0C-451C-AA44-EB426FCCEEAE}" type="datetime1">
              <a:rPr lang="en-US" smtClean="0"/>
              <a:t>2/19/2014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vl1pPr>
          </a:lstStyle>
          <a:p>
            <a:fld id="{B4008EB6-D09E-4580-8CD6-DDB14511944F}" type="slidenum">
              <a:rPr lang="en-US" smtClean="0"/>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5CE87AA-4A0C-451C-AA44-EB426FCCEEAE}" type="datetime1">
              <a:rPr lang="en-US" smtClean="0"/>
              <a:t>2/19/2014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1</a:t>
            </a:fld>
            <a:endParaRPr lang="en-US" dirty="0"/>
          </a:p>
        </p:txBody>
      </p:sp>
    </p:spTree>
    <p:extLst>
      <p:ext uri="{BB962C8B-B14F-4D97-AF65-F5344CB8AC3E}">
        <p14:creationId xmlns:p14="http://schemas.microsoft.com/office/powerpoint/2010/main" val="1605168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1286063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FF7677-9AAC-4267-AB85-34B51DE67057}" type="slidenum">
              <a:rPr lang="en-US" smtClean="0"/>
              <a:pPr/>
              <a:t>16</a:t>
            </a:fld>
            <a:endParaRPr lang="en-US"/>
          </a:p>
        </p:txBody>
      </p:sp>
    </p:spTree>
    <p:extLst>
      <p:ext uri="{BB962C8B-B14F-4D97-AF65-F5344CB8AC3E}">
        <p14:creationId xmlns:p14="http://schemas.microsoft.com/office/powerpoint/2010/main" val="2689444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DB930-BE8F-4086-877D-A7B85115D0F6}" type="slidenum">
              <a:rPr lang="en-US" smtClean="0"/>
              <a:pPr/>
              <a:t>17</a:t>
            </a:fld>
            <a:endParaRPr lang="en-US" dirty="0"/>
          </a:p>
        </p:txBody>
      </p:sp>
    </p:spTree>
    <p:extLst>
      <p:ext uri="{BB962C8B-B14F-4D97-AF65-F5344CB8AC3E}">
        <p14:creationId xmlns:p14="http://schemas.microsoft.com/office/powerpoint/2010/main" val="19674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Rot="1" noChangeAspect="1" noChangeArrowheads="1" noTextEdit="1"/>
          </p:cNvSpPr>
          <p:nvPr>
            <p:ph type="sldImg"/>
          </p:nvPr>
        </p:nvSpPr>
        <p:spPr>
          <a:xfrm>
            <a:off x="381000" y="684213"/>
            <a:ext cx="6096000" cy="3429000"/>
          </a:xfrm>
          <a:ln/>
        </p:spPr>
      </p:sp>
      <p:sp>
        <p:nvSpPr>
          <p:cNvPr id="39940" name="Rectangle 3"/>
          <p:cNvSpPr>
            <a:spLocks noGrp="1" noChangeArrowheads="1"/>
          </p:cNvSpPr>
          <p:nvPr>
            <p:ph type="body" idx="1"/>
          </p:nvPr>
        </p:nvSpPr>
        <p:spPr>
          <a:xfrm>
            <a:off x="914402" y="4343400"/>
            <a:ext cx="5029200" cy="41163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38" tIns="45518" rIns="91038" bIns="45518">
            <a:normAutofit/>
          </a:bodyPr>
          <a:lstStyle/>
          <a:p>
            <a:endParaRPr lang="en-US" dirty="0" smtClean="0">
              <a:gradFill>
                <a:gsLst>
                  <a:gs pos="0">
                    <a:schemeClr val="tx1">
                      <a:lumMod val="75000"/>
                      <a:lumOff val="25000"/>
                    </a:schemeClr>
                  </a:gs>
                  <a:gs pos="99000">
                    <a:schemeClr val="tx1">
                      <a:lumMod val="75000"/>
                      <a:lumOff val="25000"/>
                    </a:schemeClr>
                  </a:gs>
                </a:gsLst>
                <a:lin ang="5400000" scaled="0"/>
              </a:gradFill>
            </a:endParaRPr>
          </a:p>
        </p:txBody>
      </p:sp>
      <p:sp>
        <p:nvSpPr>
          <p:cNvPr id="2" name="Slide Number Placeholder 1"/>
          <p:cNvSpPr>
            <a:spLocks noGrp="1"/>
          </p:cNvSpPr>
          <p:nvPr>
            <p:ph type="sldNum" sz="quarter" idx="10"/>
          </p:nvPr>
        </p:nvSpPr>
        <p:spPr/>
        <p:txBody>
          <a:bodyPr/>
          <a:lstStyle/>
          <a:p>
            <a:fld id="{80EFDA08-3289-4E27-87BF-BEA660B61D25}" type="slidenum">
              <a:rPr lang="en-US" smtClean="0"/>
              <a:t>18</a:t>
            </a:fld>
            <a:endParaRPr lang="en-US"/>
          </a:p>
        </p:txBody>
      </p:sp>
      <p:sp>
        <p:nvSpPr>
          <p:cNvPr id="3" name="Footer Placeholder 2"/>
          <p:cNvSpPr>
            <a:spLocks noGrp="1"/>
          </p:cNvSpPr>
          <p:nvPr>
            <p:ph type="ftr" sz="quarter" idx="11"/>
          </p:nvPr>
        </p:nvSpPr>
        <p:spPr/>
        <p:txBody>
          <a:bodyPr/>
          <a:lstStyle/>
          <a:p>
            <a:r>
              <a:rPr lang="en-US" smtClean="0"/>
              <a:t>FIELD, Level 200 Phase 2</a:t>
            </a:r>
            <a:endParaRPr lang="en-US"/>
          </a:p>
        </p:txBody>
      </p:sp>
    </p:spTree>
    <p:extLst>
      <p:ext uri="{BB962C8B-B14F-4D97-AF65-F5344CB8AC3E}">
        <p14:creationId xmlns:p14="http://schemas.microsoft.com/office/powerpoint/2010/main" val="1810286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702367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Speaker</a:t>
            </a:r>
            <a:r>
              <a:rPr lang="en-US" b="1" baseline="0" dirty="0" smtClean="0"/>
              <a:t> Notes (1 minute):</a:t>
            </a:r>
            <a:endParaRPr lang="en-US" b="1" dirty="0" smtClean="0"/>
          </a:p>
          <a:p>
            <a:r>
              <a:rPr lang="en-US" dirty="0" smtClean="0"/>
              <a:t/>
            </a:r>
            <a:br>
              <a:rPr lang="en-US" dirty="0" smtClean="0"/>
            </a:br>
            <a:r>
              <a:rPr lang="en-US" dirty="0" smtClean="0"/>
              <a:t>Office</a:t>
            </a:r>
            <a:r>
              <a:rPr lang="en-US" baseline="0" dirty="0" smtClean="0"/>
              <a:t> 365 offers the tools and technologies to deliver leading experiences messaging with Exchange Online, collaboration with SharePoint Online, unified communications with Lync Online and of course rich Office application experiences with Office 365 ProPlus. (click) Office 365 ProPlus is the full version of Office, you can use it without an Internet connection, and it works with the customizations you have made over the years. Deploy it how you normally would deploy Office and you can use Office with your existing in-house SharePoint or Exchange services and whether you want to allow cloud file storage is up to you. </a:t>
            </a:r>
          </a:p>
          <a:p>
            <a:endParaRPr lang="en-US" baseline="0" dirty="0" smtClean="0"/>
          </a:p>
          <a:p>
            <a:r>
              <a:rPr lang="en-US" baseline="0" dirty="0" smtClean="0"/>
              <a:t>We’ll focus the rest of our time talking about Office 365 ProPlus and the optimizations we have made to improve user and IT experiences for adopting the new Office. </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690AEA0-C118-4A79-B8F9-057C88383C0B}" type="datetime1">
              <a:rPr lang="en-US" smtClean="0">
                <a:solidFill>
                  <a:prstClr val="black"/>
                </a:solidFill>
              </a:rPr>
              <a:t>2/19/2014</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4ED4314-266A-4E1A-A14B-80BE5EF4B635}"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03949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10903">
              <a:spcAft>
                <a:spcPts val="332"/>
              </a:spcAft>
              <a:defRPr/>
            </a:pPr>
            <a:r>
              <a:rPr lang="en-US" u="sng" dirty="0" smtClean="0">
                <a:solidFill>
                  <a:prstClr val="black"/>
                </a:solidFill>
              </a:rPr>
              <a:t>Meet student and educator needs:</a:t>
            </a:r>
          </a:p>
          <a:p>
            <a:pPr marL="178100" indent="-178100">
              <a:buFont typeface="Arial" pitchFamily="34" charset="0"/>
              <a:buChar char="•"/>
            </a:pPr>
            <a:r>
              <a:rPr lang="en-US" sz="900" dirty="0" smtClean="0">
                <a:solidFill>
                  <a:schemeClr val="tx1">
                    <a:lumMod val="75000"/>
                  </a:schemeClr>
                </a:solidFill>
                <a:latin typeface="Segoe Light"/>
              </a:rPr>
              <a:t>Works seamlessly with Microsoft Office programs* that users already count on</a:t>
            </a:r>
          </a:p>
          <a:p>
            <a:pPr marL="178100" indent="-178100">
              <a:buFont typeface="Arial" pitchFamily="34" charset="0"/>
              <a:buChar char="•"/>
            </a:pPr>
            <a:r>
              <a:rPr lang="en-US" sz="900" dirty="0" smtClean="0">
                <a:solidFill>
                  <a:schemeClr val="tx1">
                    <a:lumMod val="75000"/>
                  </a:schemeClr>
                </a:solidFill>
                <a:latin typeface="Segoe Light"/>
              </a:rPr>
              <a:t>Provide sites for students and educators to work together in real time on assignments, group projects, and research </a:t>
            </a:r>
          </a:p>
          <a:p>
            <a:pPr marL="178100" indent="-178100">
              <a:buFont typeface="Arial" pitchFamily="34" charset="0"/>
              <a:buChar char="•"/>
            </a:pPr>
            <a:r>
              <a:rPr lang="en-US" sz="900" dirty="0" smtClean="0">
                <a:solidFill>
                  <a:schemeClr val="tx1">
                    <a:lumMod val="75000"/>
                  </a:schemeClr>
                </a:solidFill>
                <a:latin typeface="Segoe Light"/>
              </a:rPr>
              <a:t>Communicate seamlessly from email to instant messaging to online classrooms</a:t>
            </a:r>
          </a:p>
          <a:p>
            <a:pPr marL="178100" indent="-178100">
              <a:buFont typeface="Arial" pitchFamily="34" charset="0"/>
              <a:buChar char="•"/>
            </a:pPr>
            <a:r>
              <a:rPr lang="en-US" sz="900" dirty="0" smtClean="0">
                <a:solidFill>
                  <a:schemeClr val="tx1">
                    <a:lumMod val="75000"/>
                  </a:schemeClr>
                </a:solidFill>
                <a:latin typeface="Segoe Light"/>
              </a:rPr>
              <a:t>Helps students and educators become more productive with a 50GB mailbox that unifies email and voicemail (Unified Messaging)</a:t>
            </a:r>
          </a:p>
          <a:p>
            <a:pPr defTabSz="910903">
              <a:spcAft>
                <a:spcPts val="332"/>
              </a:spcAft>
              <a:defRPr/>
            </a:pPr>
            <a:endParaRPr lang="en-US" dirty="0" smtClean="0">
              <a:solidFill>
                <a:prstClr val="black"/>
              </a:solidFill>
            </a:endParaRPr>
          </a:p>
          <a:p>
            <a:pPr defTabSz="910903">
              <a:spcAft>
                <a:spcPts val="332"/>
              </a:spcAft>
              <a:defRPr/>
            </a:pPr>
            <a:endParaRPr lang="en-US" dirty="0" smtClean="0">
              <a:solidFill>
                <a:prstClr val="black"/>
              </a:solidFill>
            </a:endParaRPr>
          </a:p>
          <a:p>
            <a:pPr defTabSz="910903">
              <a:spcAft>
                <a:spcPts val="332"/>
              </a:spcAft>
              <a:defRPr/>
            </a:pPr>
            <a:r>
              <a:rPr lang="en-US" u="sng" dirty="0" smtClean="0">
                <a:solidFill>
                  <a:prstClr val="black"/>
                </a:solidFill>
              </a:rPr>
              <a:t>Enable learning from anywhere:</a:t>
            </a:r>
          </a:p>
          <a:p>
            <a:pPr marL="178100" indent="-178100">
              <a:buFont typeface="Arial" pitchFamily="34" charset="0"/>
              <a:buChar char="•"/>
            </a:pPr>
            <a:r>
              <a:rPr lang="en-US" sz="900" dirty="0" smtClean="0">
                <a:solidFill>
                  <a:schemeClr val="tx1">
                    <a:lumMod val="75000"/>
                  </a:schemeClr>
                </a:solidFill>
                <a:latin typeface="Segoe Light"/>
              </a:rPr>
              <a:t>Provides anywhere-access to email, assignments and calendar on most devices**</a:t>
            </a:r>
          </a:p>
          <a:p>
            <a:pPr marL="178100" indent="-178100">
              <a:buFont typeface="Arial" pitchFamily="34" charset="0"/>
              <a:buChar char="•"/>
            </a:pPr>
            <a:r>
              <a:rPr lang="en-US" sz="900" dirty="0" smtClean="0">
                <a:solidFill>
                  <a:schemeClr val="tx1">
                    <a:lumMod val="75000"/>
                  </a:schemeClr>
                </a:solidFill>
                <a:latin typeface="Segoe Light"/>
              </a:rPr>
              <a:t>Works with devices that students and educators use most  -- including PC, Mac, Windows Phone, iPhone, Android and BlackBerry***</a:t>
            </a:r>
          </a:p>
          <a:p>
            <a:pPr marL="178100" indent="-178100">
              <a:buFont typeface="Arial" pitchFamily="34" charset="0"/>
              <a:buChar char="•"/>
            </a:pPr>
            <a:r>
              <a:rPr lang="en-US" sz="900" dirty="0" smtClean="0">
                <a:solidFill>
                  <a:schemeClr val="tx1">
                    <a:lumMod val="75000"/>
                  </a:schemeClr>
                </a:solidFill>
                <a:latin typeface="Segoe Light"/>
              </a:rPr>
              <a:t>View and edit assignments with Office Web Apps across a broad range of browsers (Internet Explorer, Firefox, Safari, and Chrome) </a:t>
            </a:r>
          </a:p>
          <a:p>
            <a:pPr marL="178100" indent="-178100">
              <a:buFont typeface="Arial" pitchFamily="34" charset="0"/>
              <a:buChar char="•"/>
            </a:pPr>
            <a:r>
              <a:rPr lang="en-US" sz="900" dirty="0" smtClean="0">
                <a:solidFill>
                  <a:schemeClr val="tx1">
                    <a:lumMod val="75000"/>
                  </a:schemeClr>
                </a:solidFill>
                <a:latin typeface="Segoe Light"/>
              </a:rPr>
              <a:t>Connect securely over Internet with HTTPS without the need for VPN</a:t>
            </a:r>
          </a:p>
          <a:p>
            <a:pPr defTabSz="910903">
              <a:spcAft>
                <a:spcPts val="332"/>
              </a:spcAft>
              <a:defRPr/>
            </a:pPr>
            <a:endParaRPr lang="en-US" dirty="0" smtClean="0">
              <a:solidFill>
                <a:prstClr val="black"/>
              </a:solidFill>
            </a:endParaRPr>
          </a:p>
          <a:p>
            <a:pPr defTabSz="910903">
              <a:spcAft>
                <a:spcPts val="332"/>
              </a:spcAft>
              <a:defRPr/>
            </a:pPr>
            <a:endParaRPr lang="en-US" dirty="0" smtClean="0">
              <a:solidFill>
                <a:prstClr val="black"/>
              </a:solidFill>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40962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419">
              <a:lnSpc>
                <a:spcPct val="90000"/>
              </a:lnSpc>
              <a:spcAft>
                <a:spcPts val="333"/>
              </a:spcAft>
              <a:defRPr/>
            </a:pPr>
            <a:r>
              <a:rPr lang="en-US" dirty="0" smtClean="0">
                <a:latin typeface="Segoe UI" pitchFamily="34" charset="0"/>
              </a:rPr>
              <a:t>For detailed Service Descriptions, visit http://technet.microsoft.com/en-us/library/jj819284.aspx </a:t>
            </a:r>
          </a:p>
          <a:p>
            <a:pPr defTabSz="913419">
              <a:lnSpc>
                <a:spcPct val="90000"/>
              </a:lnSpc>
              <a:spcAft>
                <a:spcPts val="333"/>
              </a:spcAft>
              <a:defRPr/>
            </a:pPr>
            <a:endParaRPr lang="en-US" dirty="0" smtClean="0">
              <a:latin typeface="Segoe UI" pitchFamily="34" charset="0"/>
            </a:endParaRPr>
          </a:p>
          <a:p>
            <a:pPr defTabSz="913419">
              <a:lnSpc>
                <a:spcPct val="90000"/>
              </a:lnSpc>
              <a:spcAft>
                <a:spcPts val="333"/>
              </a:spcAft>
              <a:defRPr/>
            </a:pPr>
            <a:r>
              <a:rPr lang="en-US" dirty="0" smtClean="0">
                <a:latin typeface="Segoe UI" pitchFamily="34" charset="0"/>
              </a:rPr>
              <a:t>Without Lync Online P3 in A4, the differentiation between A3 and A4 is A4 includes on-</a:t>
            </a:r>
            <a:r>
              <a:rPr lang="en-US" dirty="0" err="1" smtClean="0">
                <a:latin typeface="Segoe UI" pitchFamily="34" charset="0"/>
              </a:rPr>
              <a:t>prem</a:t>
            </a:r>
            <a:r>
              <a:rPr lang="en-US" dirty="0" smtClean="0">
                <a:latin typeface="Segoe UI" pitchFamily="34" charset="0"/>
              </a:rPr>
              <a:t> rights to leverage Enterprise Voice (Lync Plus CAL).</a:t>
            </a:r>
          </a:p>
          <a:p>
            <a:pPr defTabSz="913419">
              <a:lnSpc>
                <a:spcPct val="90000"/>
              </a:lnSpc>
              <a:spcAft>
                <a:spcPts val="333"/>
              </a:spcAft>
              <a:defRPr/>
            </a:pPr>
            <a:r>
              <a:rPr lang="en-US" dirty="0" smtClean="0">
                <a:latin typeface="Segoe UI" pitchFamily="34" charset="0"/>
              </a:rPr>
              <a:t>A3 and A4 include Active Directory Rights Management (RMS) to help protect emails/documents for on premise servers.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108749D-B9D6-4572-BD1C-184DC34B3DE5}" type="datetime1">
              <a:rPr lang="en-US" smtClean="0"/>
              <a:t>2/19/2014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23</a:t>
            </a:fld>
            <a:endParaRPr lang="en-US" dirty="0"/>
          </a:p>
        </p:txBody>
      </p:sp>
    </p:spTree>
    <p:extLst>
      <p:ext uri="{BB962C8B-B14F-4D97-AF65-F5344CB8AC3E}">
        <p14:creationId xmlns:p14="http://schemas.microsoft.com/office/powerpoint/2010/main" val="2361594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ACB3C1-6431-4B7B-92E0-60276167B52A}" type="slidenum">
              <a:rPr lang="en-GB" smtClean="0"/>
              <a:t>24</a:t>
            </a:fld>
            <a:endParaRPr lang="en-GB"/>
          </a:p>
        </p:txBody>
      </p:sp>
    </p:spTree>
    <p:extLst>
      <p:ext uri="{BB962C8B-B14F-4D97-AF65-F5344CB8AC3E}">
        <p14:creationId xmlns:p14="http://schemas.microsoft.com/office/powerpoint/2010/main" val="482450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F40A8CC-0C09-4A9C-8473-0375EDFCEBB8}" type="datetime1">
              <a:rPr lang="en-US" smtClean="0">
                <a:solidFill>
                  <a:prstClr val="black"/>
                </a:solidFill>
              </a:rPr>
              <a:pPr/>
              <a:t>2/19/2014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911287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EE3DF2E-972A-4DB3-A7E6-7361B08252B6}" type="datetime1">
              <a:rPr lang="en-US" smtClean="0"/>
              <a:t>2/19/2014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3</a:t>
            </a:fld>
            <a:endParaRPr lang="en-US" dirty="0"/>
          </a:p>
        </p:txBody>
      </p:sp>
    </p:spTree>
    <p:extLst>
      <p:ext uri="{BB962C8B-B14F-4D97-AF65-F5344CB8AC3E}">
        <p14:creationId xmlns:p14="http://schemas.microsoft.com/office/powerpoint/2010/main" val="2666449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5CE87AA-4A0C-451C-AA44-EB426FCCEEAE}" type="datetime1">
              <a:rPr lang="en-US" smtClean="0"/>
              <a:t>2/19/2014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26</a:t>
            </a:fld>
            <a:endParaRPr lang="en-US" dirty="0"/>
          </a:p>
        </p:txBody>
      </p:sp>
    </p:spTree>
    <p:extLst>
      <p:ext uri="{BB962C8B-B14F-4D97-AF65-F5344CB8AC3E}">
        <p14:creationId xmlns:p14="http://schemas.microsoft.com/office/powerpoint/2010/main" val="543015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2860552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p>
            <a:fld id="{67FD0189-938D-4112-A234-48722F4C65E1}" type="slidenum">
              <a:rPr lang="en-US" smtClean="0"/>
              <a:pPr/>
              <a:t>32</a:t>
            </a:fld>
            <a:endParaRPr lang="en-US" smtClean="0"/>
          </a:p>
        </p:txBody>
      </p:sp>
      <p:sp>
        <p:nvSpPr>
          <p:cNvPr id="37891" name="Rectangle 2"/>
          <p:cNvSpPr>
            <a:spLocks noGrp="1" noRot="1" noChangeAspect="1" noChangeArrowheads="1" noTextEdit="1"/>
          </p:cNvSpPr>
          <p:nvPr>
            <p:ph type="sldImg"/>
          </p:nvPr>
        </p:nvSpPr>
        <p:spPr>
          <a:xfrm>
            <a:off x="381000" y="684213"/>
            <a:ext cx="6096000" cy="3429000"/>
          </a:xfrm>
          <a:ln/>
        </p:spPr>
      </p:sp>
      <p:sp>
        <p:nvSpPr>
          <p:cNvPr id="37892" name="Rectangle 3"/>
          <p:cNvSpPr>
            <a:spLocks noGrp="1" noChangeArrowheads="1"/>
          </p:cNvSpPr>
          <p:nvPr>
            <p:ph type="body" idx="1"/>
          </p:nvPr>
        </p:nvSpPr>
        <p:spPr>
          <a:xfrm>
            <a:off x="914400" y="4343400"/>
            <a:ext cx="5029200" cy="4116388"/>
          </a:xfrm>
          <a:noFill/>
          <a:ln/>
        </p:spPr>
        <p:txBody>
          <a:bodyPr lIns="91059" tIns="45528" rIns="91059" bIns="45528"/>
          <a:lstStyle/>
          <a:p>
            <a:pPr eaLnBrk="1" hangingPunct="1"/>
            <a:endParaRPr lang="en-US" b="1" dirty="0" smtClean="0"/>
          </a:p>
        </p:txBody>
      </p:sp>
    </p:spTree>
    <p:extLst>
      <p:ext uri="{BB962C8B-B14F-4D97-AF65-F5344CB8AC3E}">
        <p14:creationId xmlns:p14="http://schemas.microsoft.com/office/powerpoint/2010/main" val="2261564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p>
            <a:fld id="{67FD0189-938D-4112-A234-48722F4C65E1}" type="slidenum">
              <a:rPr lang="en-US" smtClean="0"/>
              <a:pPr/>
              <a:t>33</a:t>
            </a:fld>
            <a:endParaRPr lang="en-US" smtClean="0"/>
          </a:p>
        </p:txBody>
      </p:sp>
      <p:sp>
        <p:nvSpPr>
          <p:cNvPr id="37891" name="Rectangle 2"/>
          <p:cNvSpPr>
            <a:spLocks noGrp="1" noRot="1" noChangeAspect="1" noChangeArrowheads="1" noTextEdit="1"/>
          </p:cNvSpPr>
          <p:nvPr>
            <p:ph type="sldImg"/>
          </p:nvPr>
        </p:nvSpPr>
        <p:spPr>
          <a:xfrm>
            <a:off x="381000" y="684213"/>
            <a:ext cx="6096000" cy="3429000"/>
          </a:xfrm>
          <a:ln/>
        </p:spPr>
      </p:sp>
      <p:sp>
        <p:nvSpPr>
          <p:cNvPr id="37892" name="Rectangle 3"/>
          <p:cNvSpPr>
            <a:spLocks noGrp="1" noChangeArrowheads="1"/>
          </p:cNvSpPr>
          <p:nvPr>
            <p:ph type="body" idx="1"/>
          </p:nvPr>
        </p:nvSpPr>
        <p:spPr>
          <a:xfrm>
            <a:off x="914400" y="4343400"/>
            <a:ext cx="5029200" cy="4116388"/>
          </a:xfrm>
          <a:noFill/>
          <a:ln/>
        </p:spPr>
        <p:txBody>
          <a:bodyPr lIns="91059" tIns="45528" rIns="91059" bIns="45528"/>
          <a:lstStyle/>
          <a:p>
            <a:pPr eaLnBrk="1" hangingPunct="1"/>
            <a:endParaRPr lang="en-US" b="1" dirty="0" smtClean="0"/>
          </a:p>
        </p:txBody>
      </p:sp>
    </p:spTree>
    <p:extLst>
      <p:ext uri="{BB962C8B-B14F-4D97-AF65-F5344CB8AC3E}">
        <p14:creationId xmlns:p14="http://schemas.microsoft.com/office/powerpoint/2010/main" val="584440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2919378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CDB930-BE8F-4086-877D-A7B85115D0F6}" type="slidenum">
              <a:rPr lang="en-US" smtClean="0"/>
              <a:pPr/>
              <a:t>36</a:t>
            </a:fld>
            <a:endParaRPr lang="en-US"/>
          </a:p>
        </p:txBody>
      </p:sp>
    </p:spTree>
    <p:extLst>
      <p:ext uri="{BB962C8B-B14F-4D97-AF65-F5344CB8AC3E}">
        <p14:creationId xmlns:p14="http://schemas.microsoft.com/office/powerpoint/2010/main" val="3130698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latin typeface="Segoe UI" pitchFamily="34" charset="0"/>
              <a:ea typeface="Segoe UI" pitchFamily="34" charset="0"/>
              <a:cs typeface="Segoe UI"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680681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4D0AE436-CAE2-4E53-A2E5-187954AB5FCB}" type="datetime1">
              <a:rPr lang="en-US" smtClean="0"/>
              <a:t>2/19/2014</a:t>
            </a:fld>
            <a:endParaRPr lang="en-US" dirty="0"/>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solidFill>
                  <a:srgbClr val="000000"/>
                </a:solidFill>
                <a:latin typeface="Segoe UI Light"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4</a:t>
            </a:fld>
            <a:endParaRPr lang="en-US" dirty="0"/>
          </a:p>
        </p:txBody>
      </p:sp>
      <p:sp>
        <p:nvSpPr>
          <p:cNvPr id="8" name="Header Placeholder 7"/>
          <p:cNvSpPr>
            <a:spLocks noGrp="1"/>
          </p:cNvSpPr>
          <p:nvPr>
            <p:ph type="hdr" sz="quarter" idx="13"/>
          </p:nvPr>
        </p:nvSpPr>
        <p:spPr>
          <a:xfrm>
            <a:off x="0" y="0"/>
            <a:ext cx="2971800" cy="457200"/>
          </a:xfrm>
          <a:prstGeom prst="rect">
            <a:avLst/>
          </a:prstGeom>
        </p:spPr>
        <p:txBody>
          <a:bodyPr/>
          <a:lstStyle/>
          <a:p>
            <a:r>
              <a:rPr lang="en-US" dirty="0" smtClean="0"/>
              <a:t>Microsoft Consumer Channels and Central Marketing Group</a:t>
            </a:r>
            <a:endParaRPr lang="en-US" dirty="0"/>
          </a:p>
        </p:txBody>
      </p:sp>
    </p:spTree>
    <p:extLst>
      <p:ext uri="{BB962C8B-B14F-4D97-AF65-F5344CB8AC3E}">
        <p14:creationId xmlns:p14="http://schemas.microsoft.com/office/powerpoint/2010/main" val="1441781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6238" y="479425"/>
            <a:ext cx="3717925" cy="2092325"/>
          </a:xfrm>
        </p:spPr>
      </p:sp>
      <p:sp>
        <p:nvSpPr>
          <p:cNvPr id="3" name="Notes Placeholder 2"/>
          <p:cNvSpPr>
            <a:spLocks noGrp="1"/>
          </p:cNvSpPr>
          <p:nvPr>
            <p:ph type="body" idx="1"/>
          </p:nvPr>
        </p:nvSpPr>
        <p:spPr>
          <a:xfrm>
            <a:off x="195315" y="3213391"/>
            <a:ext cx="6543040" cy="4195613"/>
          </a:xfrm>
        </p:spPr>
        <p:txBody>
          <a:bodyPr/>
          <a:lstStyle/>
          <a:p>
            <a:pPr marL="0" indent="0" defTabSz="912684">
              <a:spcAft>
                <a:spcPts val="300"/>
              </a:spcAft>
              <a:buFont typeface="Wingdings" pitchFamily="2" charset="2"/>
              <a:buNone/>
            </a:pPr>
            <a:r>
              <a:rPr lang="en-US" sz="900" dirty="0" smtClean="0">
                <a:solidFill>
                  <a:srgbClr val="000000">
                    <a:lumMod val="65000"/>
                    <a:lumOff val="35000"/>
                  </a:srgbClr>
                </a:solidFill>
                <a:ea typeface="Segoe UI" pitchFamily="34" charset="0"/>
                <a:cs typeface="Segoe UI" pitchFamily="34" charset="0"/>
              </a:rPr>
              <a:t>Before we get into the</a:t>
            </a:r>
            <a:r>
              <a:rPr lang="en-US" sz="900" baseline="0" dirty="0" smtClean="0">
                <a:solidFill>
                  <a:srgbClr val="000000">
                    <a:lumMod val="65000"/>
                    <a:lumOff val="35000"/>
                  </a:srgbClr>
                </a:solidFill>
                <a:ea typeface="Segoe UI" pitchFamily="34" charset="0"/>
                <a:cs typeface="Segoe UI" pitchFamily="34" charset="0"/>
              </a:rPr>
              <a:t> details of the Enrollment for Education Solutions, I want to share with you an exciting new benefit called Student Advantage….</a:t>
            </a:r>
          </a:p>
          <a:p>
            <a:pPr marL="0" indent="0" defTabSz="912684">
              <a:spcAft>
                <a:spcPts val="300"/>
              </a:spcAft>
              <a:buFont typeface="Wingdings" pitchFamily="2" charset="2"/>
              <a:buNone/>
            </a:pPr>
            <a:endParaRPr lang="en-US" sz="900" dirty="0" smtClean="0">
              <a:solidFill>
                <a:srgbClr val="000000">
                  <a:lumMod val="65000"/>
                  <a:lumOff val="35000"/>
                </a:srgbClr>
              </a:solidFill>
              <a:ea typeface="Segoe UI" pitchFamily="34" charset="0"/>
              <a:cs typeface="Segoe UI" pitchFamily="34" charset="0"/>
            </a:endParaRPr>
          </a:p>
          <a:p>
            <a:pPr marL="285498" indent="-285498" defTabSz="912684">
              <a:spcAft>
                <a:spcPts val="300"/>
              </a:spcAft>
              <a:buFont typeface="Wingdings" pitchFamily="2" charset="2"/>
              <a:buChar char="§"/>
            </a:pPr>
            <a:r>
              <a:rPr lang="en-US" sz="900" dirty="0" smtClean="0">
                <a:solidFill>
                  <a:srgbClr val="000000">
                    <a:lumMod val="65000"/>
                    <a:lumOff val="35000"/>
                  </a:srgbClr>
                </a:solidFill>
                <a:ea typeface="Segoe UI" pitchFamily="34" charset="0"/>
                <a:cs typeface="Segoe UI" pitchFamily="34" charset="0"/>
              </a:rPr>
              <a:t>Office 365 ProPlus for Students </a:t>
            </a:r>
            <a:r>
              <a:rPr lang="en-US" sz="900" i="1" dirty="0" smtClean="0">
                <a:solidFill>
                  <a:srgbClr val="000000">
                    <a:lumMod val="65000"/>
                    <a:lumOff val="35000"/>
                  </a:srgbClr>
                </a:solidFill>
                <a:ea typeface="Segoe UI" pitchFamily="34" charset="0"/>
                <a:cs typeface="Segoe UI" pitchFamily="34" charset="0"/>
              </a:rPr>
              <a:t>at no additional cost</a:t>
            </a:r>
          </a:p>
          <a:p>
            <a:pPr marL="285498" indent="-285498" defTabSz="912684">
              <a:spcAft>
                <a:spcPts val="300"/>
              </a:spcAft>
              <a:buFont typeface="Wingdings" pitchFamily="2" charset="2"/>
              <a:buChar char="§"/>
            </a:pPr>
            <a:r>
              <a:rPr lang="en-US" sz="900" dirty="0" smtClean="0">
                <a:solidFill>
                  <a:srgbClr val="000000">
                    <a:lumMod val="65000"/>
                    <a:lumOff val="35000"/>
                  </a:srgbClr>
                </a:solidFill>
                <a:ea typeface="Segoe UI" pitchFamily="34" charset="0"/>
                <a:cs typeface="Segoe UI" pitchFamily="34" charset="0"/>
              </a:rPr>
              <a:t>Available for institutions licensing Office 365 Pro Plus or Pro Plus organization-wide for all Faculty &amp; Staff</a:t>
            </a:r>
          </a:p>
          <a:p>
            <a:pPr marL="285498" indent="-285498" defTabSz="912684">
              <a:spcAft>
                <a:spcPts val="300"/>
              </a:spcAft>
              <a:buFont typeface="Wingdings" pitchFamily="2" charset="2"/>
              <a:buChar char="§"/>
            </a:pPr>
            <a:r>
              <a:rPr lang="en-US" sz="900" dirty="0" smtClean="0">
                <a:solidFill>
                  <a:srgbClr val="000000">
                    <a:lumMod val="65000"/>
                    <a:lumOff val="35000"/>
                  </a:srgbClr>
                </a:solidFill>
                <a:ea typeface="Segoe UI" pitchFamily="34" charset="0"/>
                <a:cs typeface="Segoe UI" pitchFamily="34" charset="0"/>
              </a:rPr>
              <a:t>Available to EES and OVS-ES customers via a $0 Office 365 </a:t>
            </a:r>
            <a:r>
              <a:rPr lang="en-US" sz="900" dirty="0" err="1" smtClean="0">
                <a:solidFill>
                  <a:srgbClr val="000000">
                    <a:lumMod val="65000"/>
                    <a:lumOff val="35000"/>
                  </a:srgbClr>
                </a:solidFill>
                <a:ea typeface="Segoe UI" pitchFamily="34" charset="0"/>
                <a:cs typeface="Segoe UI" pitchFamily="34" charset="0"/>
              </a:rPr>
              <a:t>ProPlus</a:t>
            </a:r>
            <a:r>
              <a:rPr lang="en-US" sz="900" dirty="0" smtClean="0">
                <a:solidFill>
                  <a:srgbClr val="000000">
                    <a:lumMod val="65000"/>
                    <a:lumOff val="35000"/>
                  </a:srgbClr>
                </a:solidFill>
                <a:ea typeface="Segoe UI" pitchFamily="34" charset="0"/>
                <a:cs typeface="Segoe UI" pitchFamily="34" charset="0"/>
              </a:rPr>
              <a:t> A for Students SKU</a:t>
            </a:r>
          </a:p>
          <a:p>
            <a:pPr marL="285498" indent="-285498" defTabSz="912684">
              <a:spcAft>
                <a:spcPts val="300"/>
              </a:spcAft>
              <a:buFont typeface="Wingdings" pitchFamily="2" charset="2"/>
              <a:buChar char="§"/>
            </a:pPr>
            <a:r>
              <a:rPr lang="en-US" sz="900" dirty="0" smtClean="0">
                <a:solidFill>
                  <a:srgbClr val="000000">
                    <a:lumMod val="65000"/>
                    <a:lumOff val="35000"/>
                  </a:srgbClr>
                </a:solidFill>
                <a:ea typeface="Segoe UI" pitchFamily="34" charset="0"/>
                <a:cs typeface="Segoe UI" pitchFamily="34" charset="0"/>
              </a:rPr>
              <a:t>Paid Student Option continues for institutions not covering Staff and Faculty 100% on Office or not ready to move to the cloud</a:t>
            </a:r>
          </a:p>
          <a:p>
            <a:pPr marL="0" marR="0">
              <a:lnSpc>
                <a:spcPct val="107000"/>
              </a:lnSpc>
              <a:spcBef>
                <a:spcPts val="0"/>
              </a:spcBef>
              <a:spcAft>
                <a:spcPts val="800"/>
              </a:spcAft>
            </a:pPr>
            <a:endParaRPr lang="en-US" sz="900" kern="1200" baseline="0" dirty="0" smtClean="0">
              <a:solidFill>
                <a:schemeClr val="tx1"/>
              </a:solidFill>
              <a:latin typeface="Segoe UI Light" pitchFamily="34" charset="0"/>
              <a:ea typeface="+mn-ea"/>
              <a:cs typeface="+mn-cs"/>
            </a:endParaRPr>
          </a:p>
        </p:txBody>
      </p:sp>
      <p:sp>
        <p:nvSpPr>
          <p:cNvPr id="4" name="Slide Number Placeholder 3"/>
          <p:cNvSpPr>
            <a:spLocks noGrp="1"/>
          </p:cNvSpPr>
          <p:nvPr>
            <p:ph type="sldNum" sz="quarter" idx="10"/>
          </p:nvPr>
        </p:nvSpPr>
        <p:spPr/>
        <p:txBody>
          <a:bodyPr/>
          <a:lstStyle/>
          <a:p>
            <a:fld id="{14979F40-820F-4F3D-8332-FDAADAF68E9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77446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08454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5CE87AA-4A0C-451C-AA44-EB426FCCEEAE}" type="datetime1">
              <a:rPr lang="en-US" smtClean="0"/>
              <a:t>2/19/2014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9</a:t>
            </a:fld>
            <a:endParaRPr lang="en-US" dirty="0"/>
          </a:p>
        </p:txBody>
      </p:sp>
    </p:spTree>
    <p:extLst>
      <p:ext uri="{BB962C8B-B14F-4D97-AF65-F5344CB8AC3E}">
        <p14:creationId xmlns:p14="http://schemas.microsoft.com/office/powerpoint/2010/main" val="3183796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888709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CDB930-BE8F-4086-877D-A7B85115D0F6}" type="slidenum">
              <a:rPr lang="en-US" smtClean="0"/>
              <a:pPr/>
              <a:t>12</a:t>
            </a:fld>
            <a:endParaRPr lang="en-US"/>
          </a:p>
        </p:txBody>
      </p:sp>
    </p:spTree>
    <p:extLst>
      <p:ext uri="{BB962C8B-B14F-4D97-AF65-F5344CB8AC3E}">
        <p14:creationId xmlns:p14="http://schemas.microsoft.com/office/powerpoint/2010/main" val="2024080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DB930-BE8F-4086-877D-A7B85115D0F6}" type="slidenum">
              <a:rPr lang="en-US" smtClean="0"/>
              <a:pPr/>
              <a:t>14</a:t>
            </a:fld>
            <a:endParaRPr lang="en-US" dirty="0"/>
          </a:p>
        </p:txBody>
      </p:sp>
    </p:spTree>
    <p:extLst>
      <p:ext uri="{BB962C8B-B14F-4D97-AF65-F5344CB8AC3E}">
        <p14:creationId xmlns:p14="http://schemas.microsoft.com/office/powerpoint/2010/main" val="4453376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1">
    <p:bg>
      <p:bgPr>
        <a:solidFill>
          <a:schemeClr val="bg1"/>
        </a:solidFill>
        <a:effectLst/>
      </p:bgPr>
    </p:bg>
    <p:spTree>
      <p:nvGrpSpPr>
        <p:cNvPr id="1" name=""/>
        <p:cNvGrpSpPr/>
        <p:nvPr/>
      </p:nvGrpSpPr>
      <p:grpSpPr>
        <a:xfrm>
          <a:off x="0" y="0"/>
          <a:ext cx="0" cy="0"/>
          <a:chOff x="0" y="0"/>
          <a:chExt cx="0" cy="0"/>
        </a:xfrm>
      </p:grpSpPr>
      <p:pic>
        <p:nvPicPr>
          <p:cNvPr id="15" name="Picture 14" descr="MSB09_Tifany_002a.jpg"/>
          <p:cNvPicPr>
            <a:picLocks noChangeAspect="1"/>
          </p:cNvPicPr>
          <p:nvPr/>
        </p:nvPicPr>
        <p:blipFill rotWithShape="1">
          <a:blip r:embed="rId2">
            <a:extLst>
              <a:ext uri="{28A0092B-C50C-407E-A947-70E740481C1C}">
                <a14:useLocalDpi xmlns:a14="http://schemas.microsoft.com/office/drawing/2010/main" val="0"/>
              </a:ext>
            </a:extLst>
          </a:blip>
          <a:srcRect l="15218" t="583" r="658" b="3816"/>
          <a:stretch/>
        </p:blipFill>
        <p:spPr>
          <a:xfrm>
            <a:off x="0" y="0"/>
            <a:ext cx="12436475" cy="6994525"/>
          </a:xfrm>
          <a:prstGeom prst="rect">
            <a:avLst/>
          </a:prstGeom>
        </p:spPr>
      </p:pic>
      <p:sp>
        <p:nvSpPr>
          <p:cNvPr id="14" name="Slide Number Placeholder 13"/>
          <p:cNvSpPr>
            <a:spLocks noGrp="1"/>
          </p:cNvSpPr>
          <p:nvPr>
            <p:ph type="sldNum" sz="quarter" idx="18"/>
          </p:nvPr>
        </p:nvSpPr>
        <p:spPr>
          <a:xfrm>
            <a:off x="5404840" y="6448625"/>
            <a:ext cx="356198" cy="371475"/>
          </a:xfrm>
        </p:spPr>
        <p:txBody>
          <a:bodyPr/>
          <a:lstStyle>
            <a:lvl1pPr>
              <a:defRPr>
                <a:solidFill>
                  <a:schemeClr val="bg1"/>
                </a:solidFill>
              </a:defRPr>
            </a:lvl1pPr>
          </a:lstStyle>
          <a:p>
            <a:fld id="{894E8EF0-91FF-4791-8529-F57CE0475C15}" type="slidenum">
              <a:rPr lang="en-US" smtClean="0"/>
              <a:pPr/>
              <a:t>‹#›</a:t>
            </a:fld>
            <a:endParaRPr lang="en-US" dirty="0"/>
          </a:p>
        </p:txBody>
      </p:sp>
      <p:sp>
        <p:nvSpPr>
          <p:cNvPr id="10" name="Text Placeholder 6"/>
          <p:cNvSpPr>
            <a:spLocks noGrp="1"/>
          </p:cNvSpPr>
          <p:nvPr>
            <p:ph type="body" sz="quarter" idx="19" hasCustomPrompt="1"/>
          </p:nvPr>
        </p:nvSpPr>
        <p:spPr>
          <a:xfrm>
            <a:off x="10325100" y="4886325"/>
            <a:ext cx="1835150" cy="1828800"/>
          </a:xfrm>
          <a:solidFill>
            <a:schemeClr val="accent2"/>
          </a:solidFill>
        </p:spPr>
        <p:txBody>
          <a:bodyPr>
            <a:noAutofit/>
          </a:bodyPr>
          <a:lstStyle>
            <a:lvl1pPr marL="0" indent="0">
              <a:buNone/>
              <a:defRPr sz="2000" baseline="0">
                <a:solidFill>
                  <a:schemeClr val="bg1"/>
                </a:solidFill>
                <a:latin typeface="+mn-lt"/>
              </a:defRPr>
            </a:lvl1pPr>
            <a:lvl2pPr marL="342900" indent="0">
              <a:buNone/>
              <a:defRPr>
                <a:solidFill>
                  <a:schemeClr val="bg1"/>
                </a:solidFill>
              </a:defRPr>
            </a:lvl2pPr>
            <a:lvl3pPr marL="571500" indent="0">
              <a:buNone/>
              <a:defRPr>
                <a:solidFill>
                  <a:schemeClr val="bg1"/>
                </a:solidFill>
              </a:defRPr>
            </a:lvl3pPr>
            <a:lvl4pPr marL="800100" indent="0">
              <a:buNone/>
              <a:defRPr>
                <a:solidFill>
                  <a:schemeClr val="bg1"/>
                </a:solidFill>
              </a:defRPr>
            </a:lvl4pPr>
            <a:lvl5pPr marL="1028700" indent="0">
              <a:buNone/>
              <a:defRPr>
                <a:solidFill>
                  <a:schemeClr val="bg1"/>
                </a:solidFill>
              </a:defRPr>
            </a:lvl5pPr>
          </a:lstStyle>
          <a:p>
            <a:pPr lvl="0"/>
            <a:r>
              <a:rPr lang="en-US" dirty="0" smtClean="0"/>
              <a:t>Group Name</a:t>
            </a:r>
          </a:p>
        </p:txBody>
      </p:sp>
      <p:pic>
        <p:nvPicPr>
          <p:cNvPr id="12" name="Picture 2" descr="C:\Users\rsasaki\Desktop\MSFT_logo_c_C-Wh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8252" y="257877"/>
            <a:ext cx="1792815" cy="6593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a:xfrm>
            <a:off x="4842669" y="2120120"/>
            <a:ext cx="7316788" cy="2766205"/>
          </a:xfrm>
          <a:solidFill>
            <a:srgbClr val="FFFFFF"/>
          </a:solidFill>
        </p:spPr>
        <p:txBody>
          <a:bodyPr lIns="146304" tIns="146304" rIns="146304" bIns="109728" anchor="t" anchorCtr="0"/>
          <a:lstStyle>
            <a:lvl1pPr>
              <a:defRPr sz="2000" spc="-40" baseline="0">
                <a:solidFill>
                  <a:schemeClr val="accent1"/>
                </a:solidFill>
                <a:latin typeface="+mn-lt"/>
              </a:defRPr>
            </a:lvl1pPr>
          </a:lstStyle>
          <a:p>
            <a:r>
              <a:rPr lang="en-US" smtClean="0"/>
              <a:t>Insert Subtitle</a:t>
            </a:r>
            <a:endParaRPr lang="en-US" dirty="0"/>
          </a:p>
        </p:txBody>
      </p:sp>
      <p:sp>
        <p:nvSpPr>
          <p:cNvPr id="3" name="Text Placeholder 2"/>
          <p:cNvSpPr>
            <a:spLocks noGrp="1"/>
          </p:cNvSpPr>
          <p:nvPr>
            <p:ph type="body" sz="quarter" idx="14" hasCustomPrompt="1"/>
          </p:nvPr>
        </p:nvSpPr>
        <p:spPr>
          <a:xfrm>
            <a:off x="4842669" y="2492689"/>
            <a:ext cx="7316788" cy="1154162"/>
          </a:xfrm>
        </p:spPr>
        <p:txBody>
          <a:bodyPr/>
          <a:lstStyle>
            <a:lvl1pPr marL="0" indent="0">
              <a:spcBef>
                <a:spcPts val="0"/>
              </a:spcBef>
              <a:buNone/>
              <a:defRPr sz="7000">
                <a:solidFill>
                  <a:schemeClr val="accent1"/>
                </a:solidFill>
                <a:latin typeface="+mj-lt"/>
              </a:defRPr>
            </a:lvl1pPr>
          </a:lstStyle>
          <a:p>
            <a:pPr lvl="0"/>
            <a:r>
              <a:rPr lang="en-US" smtClean="0"/>
              <a:t>Insert Title</a:t>
            </a:r>
            <a:endParaRPr lang="en-US" dirty="0"/>
          </a:p>
        </p:txBody>
      </p:sp>
      <p:sp>
        <p:nvSpPr>
          <p:cNvPr id="5" name="Text Placeholder 4"/>
          <p:cNvSpPr>
            <a:spLocks noGrp="1"/>
          </p:cNvSpPr>
          <p:nvPr>
            <p:ph type="body" sz="quarter" idx="15" hasCustomPrompt="1"/>
          </p:nvPr>
        </p:nvSpPr>
        <p:spPr>
          <a:xfrm>
            <a:off x="4839419" y="4021410"/>
            <a:ext cx="7322419" cy="461665"/>
          </a:xfrm>
        </p:spPr>
        <p:txBody>
          <a:bodyPr/>
          <a:lstStyle>
            <a:lvl1pPr marL="0" indent="0">
              <a:buNone/>
              <a:defRPr sz="2000">
                <a:solidFill>
                  <a:schemeClr val="accent1"/>
                </a:solidFill>
                <a:latin typeface="+mn-lt"/>
              </a:defRPr>
            </a:lvl1pPr>
            <a:lvl2pPr marL="342900" indent="0">
              <a:buNone/>
              <a:defRPr>
                <a:solidFill>
                  <a:schemeClr val="accent1"/>
                </a:solidFill>
              </a:defRPr>
            </a:lvl2pPr>
            <a:lvl3pPr marL="571500" indent="0">
              <a:buNone/>
              <a:defRPr>
                <a:solidFill>
                  <a:schemeClr val="accent1"/>
                </a:solidFill>
              </a:defRPr>
            </a:lvl3pPr>
            <a:lvl4pPr marL="800100" indent="0">
              <a:buNone/>
              <a:defRPr>
                <a:solidFill>
                  <a:schemeClr val="accent1"/>
                </a:solidFill>
              </a:defRPr>
            </a:lvl4pPr>
            <a:lvl5pPr marL="1028700" indent="0">
              <a:buNone/>
              <a:defRPr>
                <a:solidFill>
                  <a:schemeClr val="accent1"/>
                </a:solidFill>
              </a:defRPr>
            </a:lvl5pPr>
          </a:lstStyle>
          <a:p>
            <a:pPr lvl="0"/>
            <a:r>
              <a:rPr lang="en-US" dirty="0" smtClean="0"/>
              <a:t>Presenter Name, Title</a:t>
            </a:r>
          </a:p>
        </p:txBody>
      </p:sp>
    </p:spTree>
    <p:extLst>
      <p:ext uri="{BB962C8B-B14F-4D97-AF65-F5344CB8AC3E}">
        <p14:creationId xmlns:p14="http://schemas.microsoft.com/office/powerpoint/2010/main" val="2266548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 Custom Tex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894E8EF0-91FF-4791-8529-F57CE0475C15}" type="slidenum">
              <a:rPr lang="en-US" smtClean="0"/>
              <a:pPr/>
              <a:t>‹#›</a:t>
            </a:fld>
            <a:endParaRPr lang="en-US" dirty="0"/>
          </a:p>
        </p:txBody>
      </p:sp>
      <p:sp>
        <p:nvSpPr>
          <p:cNvPr id="7" name="Text Placeholder 6"/>
          <p:cNvSpPr>
            <a:spLocks noGrp="1"/>
          </p:cNvSpPr>
          <p:nvPr>
            <p:ph type="body" sz="quarter" idx="12"/>
          </p:nvPr>
        </p:nvSpPr>
        <p:spPr>
          <a:xfrm>
            <a:off x="2103438" y="3070282"/>
            <a:ext cx="10058400" cy="2967479"/>
          </a:xfrm>
        </p:spPr>
        <p:txBody>
          <a:bodyPr/>
          <a:lstStyle>
            <a:lvl1pPr marL="1588" indent="0">
              <a:lnSpc>
                <a:spcPts val="2900"/>
              </a:lnSpc>
              <a:spcBef>
                <a:spcPts val="0"/>
              </a:spcBef>
              <a:spcAft>
                <a:spcPts val="1800"/>
              </a:spcAft>
              <a:buNone/>
              <a:defRPr sz="2400">
                <a:solidFill>
                  <a:schemeClr val="tx2"/>
                </a:solidFill>
                <a:latin typeface="+mn-lt"/>
              </a:defRPr>
            </a:lvl1pPr>
            <a:lvl2pPr marL="1588" indent="0">
              <a:lnSpc>
                <a:spcPts val="2900"/>
              </a:lnSpc>
              <a:spcBef>
                <a:spcPts val="0"/>
              </a:spcBef>
              <a:spcAft>
                <a:spcPts val="1800"/>
              </a:spcAft>
              <a:buNone/>
              <a:defRPr sz="2400">
                <a:solidFill>
                  <a:schemeClr val="tx2"/>
                </a:solidFill>
                <a:latin typeface="+mn-lt"/>
              </a:defRPr>
            </a:lvl2pPr>
            <a:lvl3pPr marL="1588" indent="0">
              <a:lnSpc>
                <a:spcPts val="2900"/>
              </a:lnSpc>
              <a:spcBef>
                <a:spcPts val="0"/>
              </a:spcBef>
              <a:spcAft>
                <a:spcPts val="1800"/>
              </a:spcAft>
              <a:buNone/>
              <a:defRPr sz="2400">
                <a:solidFill>
                  <a:schemeClr val="tx2"/>
                </a:solidFill>
                <a:latin typeface="+mn-lt"/>
              </a:defRPr>
            </a:lvl3pPr>
            <a:lvl4pPr marL="1588" indent="0">
              <a:lnSpc>
                <a:spcPts val="2900"/>
              </a:lnSpc>
              <a:spcBef>
                <a:spcPts val="0"/>
              </a:spcBef>
              <a:spcAft>
                <a:spcPts val="1800"/>
              </a:spcAft>
              <a:buNone/>
              <a:defRPr sz="2400">
                <a:solidFill>
                  <a:schemeClr val="tx2"/>
                </a:solidFill>
                <a:latin typeface="+mn-lt"/>
              </a:defRPr>
            </a:lvl4pPr>
            <a:lvl5pPr marL="1588" indent="0">
              <a:lnSpc>
                <a:spcPts val="2900"/>
              </a:lnSpc>
              <a:spcBef>
                <a:spcPts val="0"/>
              </a:spcBef>
              <a:spcAft>
                <a:spcPts val="1800"/>
              </a:spcAft>
              <a:buNone/>
              <a:defRPr sz="2400">
                <a:solidFill>
                  <a:schemeClr val="tx2"/>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3298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418392317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Subtitle 1">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76225" y="1113377"/>
            <a:ext cx="11885613" cy="517065"/>
          </a:xfrm>
        </p:spPr>
        <p:txBody>
          <a:bodyPr/>
          <a:lstStyle>
            <a:lvl1pPr marL="0" indent="0">
              <a:buNone/>
              <a:defRPr lang="en-US" sz="2400" kern="1200" spc="-70">
                <a:solidFill>
                  <a:schemeClr val="accent2"/>
                </a:solidFill>
                <a:latin typeface="+mn-lt"/>
                <a:ea typeface="+mn-ea"/>
                <a:cs typeface="+mn-cs"/>
              </a:defRPr>
            </a:lvl1pPr>
            <a:lvl2pPr marL="342900" indent="0">
              <a:buNone/>
              <a:defRPr/>
            </a:lvl2pPr>
            <a:lvl3pPr marL="571500" indent="0">
              <a:buNone/>
              <a:defRPr/>
            </a:lvl3pPr>
            <a:lvl4pPr marL="800100" indent="0">
              <a:buNone/>
              <a:defRPr/>
            </a:lvl4pPr>
            <a:lvl5pPr marL="1028700" indent="0">
              <a:buNone/>
              <a:defRPr/>
            </a:lvl5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303885181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Subtitle 2">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76225" y="1258845"/>
            <a:ext cx="11885613" cy="623117"/>
          </a:xfrm>
        </p:spPr>
        <p:txBody>
          <a:bodyPr anchor="t"/>
          <a:lstStyle>
            <a:lvl1pPr marL="0" indent="0">
              <a:lnSpc>
                <a:spcPts val="1600"/>
              </a:lnSpc>
              <a:spcBef>
                <a:spcPts val="0"/>
              </a:spcBef>
              <a:spcAft>
                <a:spcPts val="400"/>
              </a:spcAft>
              <a:buNone/>
              <a:defRPr lang="en-US" sz="1400" kern="1200" spc="-70">
                <a:solidFill>
                  <a:schemeClr val="accent4"/>
                </a:solidFill>
                <a:latin typeface="+mn-lt"/>
                <a:ea typeface="+mn-ea"/>
                <a:cs typeface="+mn-cs"/>
              </a:defRPr>
            </a:lvl1pPr>
            <a:lvl2pPr marL="342900" indent="0">
              <a:buNone/>
              <a:defRPr/>
            </a:lvl2pPr>
            <a:lvl3pPr marL="571500" indent="0">
              <a:buNone/>
              <a:defRPr/>
            </a:lvl3pPr>
            <a:lvl4pPr marL="800100" indent="0">
              <a:buNone/>
              <a:defRPr/>
            </a:lvl4pPr>
            <a:lvl5pPr marL="1028700" indent="0">
              <a:buNone/>
              <a:defRPr/>
            </a:lvl5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31264244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Columns Sub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3540413"/>
            <a:ext cx="2755899" cy="2492252"/>
          </a:xfrm>
        </p:spPr>
        <p:txBody>
          <a:bodyPr wrap="square">
            <a:noAutofit/>
          </a:bodyPr>
          <a:lstStyle>
            <a:lvl1pPr marL="153988" indent="-153988">
              <a:lnSpc>
                <a:spcPts val="1900"/>
              </a:lnSpc>
              <a:spcBef>
                <a:spcPts val="0"/>
              </a:spcBef>
              <a:spcAft>
                <a:spcPts val="1200"/>
              </a:spcAft>
              <a:buClr>
                <a:schemeClr val="accent2"/>
              </a:buClr>
              <a:buSzPct val="90000"/>
              <a:buFont typeface="Wingdings 3" pitchFamily="18" charset="2"/>
              <a:buChar char="}"/>
              <a:defRPr sz="1600">
                <a:solidFill>
                  <a:schemeClr val="tx1"/>
                </a:solidFill>
                <a:latin typeface="+mn-lt"/>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p:txBody>
      </p:sp>
      <p:sp>
        <p:nvSpPr>
          <p:cNvPr id="5" name="Text Placeholder 3"/>
          <p:cNvSpPr>
            <a:spLocks noGrp="1"/>
          </p:cNvSpPr>
          <p:nvPr>
            <p:ph type="body" sz="quarter" idx="11"/>
          </p:nvPr>
        </p:nvSpPr>
        <p:spPr>
          <a:xfrm>
            <a:off x="276226" y="1710047"/>
            <a:ext cx="11171588" cy="1682358"/>
          </a:xfrm>
        </p:spPr>
        <p:txBody>
          <a:bodyPr wrap="square" anchor="b">
            <a:noAutofit/>
          </a:bodyPr>
          <a:lstStyle>
            <a:lvl1pPr marL="0" indent="0">
              <a:lnSpc>
                <a:spcPts val="2800"/>
              </a:lnSpc>
              <a:spcBef>
                <a:spcPts val="0"/>
              </a:spcBef>
              <a:buClr>
                <a:schemeClr val="tx1"/>
              </a:buClr>
              <a:buFont typeface="Wingdings" pitchFamily="2" charset="2"/>
              <a:buNone/>
              <a:defRPr sz="2400">
                <a:solidFill>
                  <a:schemeClr val="tx1"/>
                </a:solidFill>
                <a:latin typeface="+mn-lt"/>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p:txBody>
      </p:sp>
      <p:sp>
        <p:nvSpPr>
          <p:cNvPr id="6" name="Slide Number Placeholder 5"/>
          <p:cNvSpPr>
            <a:spLocks noGrp="1"/>
          </p:cNvSpPr>
          <p:nvPr>
            <p:ph type="sldNum" sz="quarter" idx="13"/>
          </p:nvPr>
        </p:nvSpPr>
        <p:spPr/>
        <p:txBody>
          <a:bodyPr/>
          <a:lstStyle/>
          <a:p>
            <a:fld id="{894E8EF0-91FF-4791-8529-F57CE0475C15}" type="slidenum">
              <a:rPr lang="en-US" smtClean="0"/>
              <a:pPr/>
              <a:t>‹#›</a:t>
            </a:fld>
            <a:endParaRPr lang="en-US" dirty="0"/>
          </a:p>
        </p:txBody>
      </p:sp>
      <p:sp>
        <p:nvSpPr>
          <p:cNvPr id="8" name="Text Placeholder 3"/>
          <p:cNvSpPr>
            <a:spLocks noGrp="1"/>
          </p:cNvSpPr>
          <p:nvPr>
            <p:ph type="body" sz="quarter" idx="14"/>
          </p:nvPr>
        </p:nvSpPr>
        <p:spPr>
          <a:xfrm>
            <a:off x="3079195" y="3540413"/>
            <a:ext cx="2755899" cy="2492252"/>
          </a:xfrm>
        </p:spPr>
        <p:txBody>
          <a:bodyPr wrap="square">
            <a:noAutofit/>
          </a:bodyPr>
          <a:lstStyle>
            <a:lvl1pPr marL="153988" indent="-153988">
              <a:lnSpc>
                <a:spcPts val="1900"/>
              </a:lnSpc>
              <a:spcBef>
                <a:spcPts val="0"/>
              </a:spcBef>
              <a:spcAft>
                <a:spcPts val="1200"/>
              </a:spcAft>
              <a:buClr>
                <a:schemeClr val="accent2"/>
              </a:buClr>
              <a:buSzPct val="90000"/>
              <a:buFont typeface="Wingdings 3" pitchFamily="18" charset="2"/>
              <a:buChar char="}"/>
              <a:defRPr sz="1600">
                <a:solidFill>
                  <a:schemeClr val="tx1"/>
                </a:solidFill>
                <a:latin typeface="+mn-lt"/>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p:txBody>
      </p:sp>
      <p:sp>
        <p:nvSpPr>
          <p:cNvPr id="9" name="Text Placeholder 3"/>
          <p:cNvSpPr>
            <a:spLocks noGrp="1"/>
          </p:cNvSpPr>
          <p:nvPr>
            <p:ph type="body" sz="quarter" idx="15"/>
          </p:nvPr>
        </p:nvSpPr>
        <p:spPr>
          <a:xfrm>
            <a:off x="5883751" y="3540413"/>
            <a:ext cx="2755899" cy="2492252"/>
          </a:xfrm>
        </p:spPr>
        <p:txBody>
          <a:bodyPr wrap="square">
            <a:noAutofit/>
          </a:bodyPr>
          <a:lstStyle>
            <a:lvl1pPr marL="153988" indent="-153988">
              <a:lnSpc>
                <a:spcPts val="1900"/>
              </a:lnSpc>
              <a:spcBef>
                <a:spcPts val="0"/>
              </a:spcBef>
              <a:spcAft>
                <a:spcPts val="1200"/>
              </a:spcAft>
              <a:buClr>
                <a:schemeClr val="accent2"/>
              </a:buClr>
              <a:buSzPct val="90000"/>
              <a:buFont typeface="Wingdings 3" pitchFamily="18" charset="2"/>
              <a:buChar char="}"/>
              <a:defRPr sz="1600">
                <a:solidFill>
                  <a:schemeClr val="tx1"/>
                </a:solidFill>
                <a:latin typeface="+mn-lt"/>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p:txBody>
      </p:sp>
      <p:sp>
        <p:nvSpPr>
          <p:cNvPr id="10" name="Text Placeholder 3"/>
          <p:cNvSpPr>
            <a:spLocks noGrp="1"/>
          </p:cNvSpPr>
          <p:nvPr>
            <p:ph type="body" sz="quarter" idx="16"/>
          </p:nvPr>
        </p:nvSpPr>
        <p:spPr>
          <a:xfrm>
            <a:off x="8688307" y="3540413"/>
            <a:ext cx="2755899" cy="2492252"/>
          </a:xfrm>
        </p:spPr>
        <p:txBody>
          <a:bodyPr wrap="square">
            <a:noAutofit/>
          </a:bodyPr>
          <a:lstStyle>
            <a:lvl1pPr marL="153988" indent="-153988">
              <a:lnSpc>
                <a:spcPts val="1900"/>
              </a:lnSpc>
              <a:spcBef>
                <a:spcPts val="0"/>
              </a:spcBef>
              <a:spcAft>
                <a:spcPts val="1200"/>
              </a:spcAft>
              <a:buClr>
                <a:schemeClr val="accent2"/>
              </a:buClr>
              <a:buSzPct val="90000"/>
              <a:buFont typeface="Wingdings 3" pitchFamily="18" charset="2"/>
              <a:buChar char="}"/>
              <a:defRPr sz="1600">
                <a:solidFill>
                  <a:schemeClr val="tx1"/>
                </a:solidFill>
                <a:latin typeface="+mn-lt"/>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p:txBody>
      </p:sp>
    </p:spTree>
    <p:extLst>
      <p:ext uri="{BB962C8B-B14F-4D97-AF65-F5344CB8AC3E}">
        <p14:creationId xmlns:p14="http://schemas.microsoft.com/office/powerpoint/2010/main" val="71680545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s Sub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3540413"/>
            <a:ext cx="3659186" cy="2492252"/>
          </a:xfrm>
        </p:spPr>
        <p:txBody>
          <a:bodyPr wrap="square">
            <a:noAutofit/>
          </a:bodyPr>
          <a:lstStyle>
            <a:lvl1pPr marL="153988" indent="-153988">
              <a:lnSpc>
                <a:spcPts val="2000"/>
              </a:lnSpc>
              <a:spcBef>
                <a:spcPts val="0"/>
              </a:spcBef>
              <a:spcAft>
                <a:spcPts val="1200"/>
              </a:spcAft>
              <a:buClr>
                <a:schemeClr val="accent2"/>
              </a:buClr>
              <a:buSzPct val="90000"/>
              <a:buFont typeface="Wingdings 3" pitchFamily="18" charset="2"/>
              <a:buChar char="}"/>
              <a:defRPr sz="1700">
                <a:solidFill>
                  <a:schemeClr val="tx1"/>
                </a:solidFill>
                <a:latin typeface="+mn-lt"/>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p:txBody>
      </p:sp>
      <p:sp>
        <p:nvSpPr>
          <p:cNvPr id="5" name="Text Placeholder 3"/>
          <p:cNvSpPr>
            <a:spLocks noGrp="1"/>
          </p:cNvSpPr>
          <p:nvPr>
            <p:ph type="body" sz="quarter" idx="11"/>
          </p:nvPr>
        </p:nvSpPr>
        <p:spPr>
          <a:xfrm>
            <a:off x="276226" y="1710047"/>
            <a:ext cx="11171588" cy="1682358"/>
          </a:xfrm>
        </p:spPr>
        <p:txBody>
          <a:bodyPr wrap="square" anchor="b">
            <a:noAutofit/>
          </a:bodyPr>
          <a:lstStyle>
            <a:lvl1pPr marL="0" indent="0">
              <a:lnSpc>
                <a:spcPts val="2800"/>
              </a:lnSpc>
              <a:spcBef>
                <a:spcPts val="0"/>
              </a:spcBef>
              <a:buClr>
                <a:schemeClr val="tx1"/>
              </a:buClr>
              <a:buFont typeface="Wingdings" pitchFamily="2" charset="2"/>
              <a:buNone/>
              <a:defRPr sz="2400">
                <a:solidFill>
                  <a:schemeClr val="tx1"/>
                </a:solidFill>
                <a:latin typeface="+mn-lt"/>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p:txBody>
      </p:sp>
      <p:sp>
        <p:nvSpPr>
          <p:cNvPr id="6" name="Slide Number Placeholder 5"/>
          <p:cNvSpPr>
            <a:spLocks noGrp="1"/>
          </p:cNvSpPr>
          <p:nvPr>
            <p:ph type="sldNum" sz="quarter" idx="13"/>
          </p:nvPr>
        </p:nvSpPr>
        <p:spPr/>
        <p:txBody>
          <a:bodyPr/>
          <a:lstStyle/>
          <a:p>
            <a:fld id="{894E8EF0-91FF-4791-8529-F57CE0475C15}" type="slidenum">
              <a:rPr lang="en-US" smtClean="0"/>
              <a:pPr/>
              <a:t>‹#›</a:t>
            </a:fld>
            <a:endParaRPr lang="en-US" dirty="0"/>
          </a:p>
        </p:txBody>
      </p:sp>
      <p:sp>
        <p:nvSpPr>
          <p:cNvPr id="8" name="Text Placeholder 3"/>
          <p:cNvSpPr>
            <a:spLocks noGrp="1"/>
          </p:cNvSpPr>
          <p:nvPr>
            <p:ph type="body" sz="quarter" idx="14"/>
          </p:nvPr>
        </p:nvSpPr>
        <p:spPr>
          <a:xfrm>
            <a:off x="4075734" y="3540413"/>
            <a:ext cx="3566160" cy="2492252"/>
          </a:xfrm>
        </p:spPr>
        <p:txBody>
          <a:bodyPr wrap="square">
            <a:noAutofit/>
          </a:bodyPr>
          <a:lstStyle>
            <a:lvl1pPr marL="153988" indent="-153988">
              <a:lnSpc>
                <a:spcPts val="2000"/>
              </a:lnSpc>
              <a:spcBef>
                <a:spcPts val="0"/>
              </a:spcBef>
              <a:spcAft>
                <a:spcPts val="1200"/>
              </a:spcAft>
              <a:buClr>
                <a:schemeClr val="accent2"/>
              </a:buClr>
              <a:buSzPct val="90000"/>
              <a:buFont typeface="Wingdings 3" pitchFamily="18" charset="2"/>
              <a:buChar char="}"/>
              <a:defRPr sz="1700">
                <a:solidFill>
                  <a:schemeClr val="tx1"/>
                </a:solidFill>
                <a:latin typeface="+mn-lt"/>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p:txBody>
      </p:sp>
      <p:sp>
        <p:nvSpPr>
          <p:cNvPr id="9" name="Text Placeholder 3"/>
          <p:cNvSpPr>
            <a:spLocks noGrp="1"/>
          </p:cNvSpPr>
          <p:nvPr>
            <p:ph type="body" sz="quarter" idx="15"/>
          </p:nvPr>
        </p:nvSpPr>
        <p:spPr>
          <a:xfrm>
            <a:off x="7783802" y="3540413"/>
            <a:ext cx="3657600" cy="2492252"/>
          </a:xfrm>
        </p:spPr>
        <p:txBody>
          <a:bodyPr wrap="square">
            <a:noAutofit/>
          </a:bodyPr>
          <a:lstStyle>
            <a:lvl1pPr marL="153988" indent="-153988">
              <a:lnSpc>
                <a:spcPts val="2000"/>
              </a:lnSpc>
              <a:spcBef>
                <a:spcPts val="0"/>
              </a:spcBef>
              <a:spcAft>
                <a:spcPts val="1200"/>
              </a:spcAft>
              <a:buClr>
                <a:schemeClr val="accent2"/>
              </a:buClr>
              <a:buSzPct val="90000"/>
              <a:buFont typeface="Wingdings 3" pitchFamily="18" charset="2"/>
              <a:buChar char="}"/>
              <a:defRPr sz="1700">
                <a:solidFill>
                  <a:schemeClr val="tx1"/>
                </a:solidFill>
                <a:latin typeface="+mn-lt"/>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p:txBody>
      </p:sp>
    </p:spTree>
    <p:extLst>
      <p:ext uri="{BB962C8B-B14F-4D97-AF65-F5344CB8AC3E}">
        <p14:creationId xmlns:p14="http://schemas.microsoft.com/office/powerpoint/2010/main" val="656997365"/>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s Sub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8" y="3540413"/>
            <a:ext cx="5486399" cy="2492252"/>
          </a:xfrm>
        </p:spPr>
        <p:txBody>
          <a:bodyPr wrap="square">
            <a:noAutofit/>
          </a:bodyPr>
          <a:lstStyle>
            <a:lvl1pPr marL="153988" indent="-153988">
              <a:lnSpc>
                <a:spcPts val="2200"/>
              </a:lnSpc>
              <a:spcBef>
                <a:spcPts val="600"/>
              </a:spcBef>
              <a:spcAft>
                <a:spcPts val="1800"/>
              </a:spcAft>
              <a:buClr>
                <a:schemeClr val="accent2"/>
              </a:buClr>
              <a:buSzPct val="90000"/>
              <a:buFont typeface="Wingdings 3" pitchFamily="18" charset="2"/>
              <a:buChar char="}"/>
              <a:defRPr sz="1800">
                <a:solidFill>
                  <a:schemeClr val="tx1"/>
                </a:solidFill>
                <a:latin typeface="+mn-lt"/>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p:txBody>
      </p:sp>
      <p:sp>
        <p:nvSpPr>
          <p:cNvPr id="5" name="Text Placeholder 3"/>
          <p:cNvSpPr>
            <a:spLocks noGrp="1"/>
          </p:cNvSpPr>
          <p:nvPr>
            <p:ph type="body" sz="quarter" idx="11"/>
          </p:nvPr>
        </p:nvSpPr>
        <p:spPr>
          <a:xfrm>
            <a:off x="276226" y="1710047"/>
            <a:ext cx="11171588" cy="1682358"/>
          </a:xfrm>
        </p:spPr>
        <p:txBody>
          <a:bodyPr wrap="square" anchor="b">
            <a:noAutofit/>
          </a:bodyPr>
          <a:lstStyle>
            <a:lvl1pPr marL="0" indent="0">
              <a:lnSpc>
                <a:spcPts val="2800"/>
              </a:lnSpc>
              <a:spcBef>
                <a:spcPts val="0"/>
              </a:spcBef>
              <a:buClr>
                <a:schemeClr val="tx1"/>
              </a:buClr>
              <a:buFont typeface="Wingdings" pitchFamily="2" charset="2"/>
              <a:buNone/>
              <a:defRPr sz="2400">
                <a:solidFill>
                  <a:schemeClr val="tx1"/>
                </a:solidFill>
                <a:latin typeface="+mn-lt"/>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p:txBody>
      </p:sp>
      <p:sp>
        <p:nvSpPr>
          <p:cNvPr id="6" name="Slide Number Placeholder 5"/>
          <p:cNvSpPr>
            <a:spLocks noGrp="1"/>
          </p:cNvSpPr>
          <p:nvPr>
            <p:ph type="sldNum" sz="quarter" idx="13"/>
          </p:nvPr>
        </p:nvSpPr>
        <p:spPr/>
        <p:txBody>
          <a:bodyPr/>
          <a:lstStyle/>
          <a:p>
            <a:fld id="{894E8EF0-91FF-4791-8529-F57CE0475C15}" type="slidenum">
              <a:rPr lang="en-US" smtClean="0"/>
              <a:pPr/>
              <a:t>‹#›</a:t>
            </a:fld>
            <a:endParaRPr lang="en-US" dirty="0"/>
          </a:p>
        </p:txBody>
      </p:sp>
      <p:sp>
        <p:nvSpPr>
          <p:cNvPr id="8" name="Text Placeholder 3"/>
          <p:cNvSpPr>
            <a:spLocks noGrp="1"/>
          </p:cNvSpPr>
          <p:nvPr>
            <p:ph type="body" sz="quarter" idx="14"/>
          </p:nvPr>
        </p:nvSpPr>
        <p:spPr>
          <a:xfrm>
            <a:off x="5952036" y="3540413"/>
            <a:ext cx="5486400" cy="2492252"/>
          </a:xfrm>
        </p:spPr>
        <p:txBody>
          <a:bodyPr wrap="square">
            <a:noAutofit/>
          </a:bodyPr>
          <a:lstStyle>
            <a:lvl1pPr marL="153988" indent="-153988">
              <a:lnSpc>
                <a:spcPts val="2200"/>
              </a:lnSpc>
              <a:spcBef>
                <a:spcPts val="600"/>
              </a:spcBef>
              <a:spcAft>
                <a:spcPts val="1800"/>
              </a:spcAft>
              <a:buClr>
                <a:schemeClr val="accent2"/>
              </a:buClr>
              <a:buSzPct val="90000"/>
              <a:buFont typeface="Wingdings 3" pitchFamily="18" charset="2"/>
              <a:buChar char="}"/>
              <a:defRPr sz="1800">
                <a:solidFill>
                  <a:schemeClr val="tx1"/>
                </a:solidFill>
                <a:latin typeface="+mn-lt"/>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p:txBody>
      </p:sp>
    </p:spTree>
    <p:extLst>
      <p:ext uri="{BB962C8B-B14F-4D97-AF65-F5344CB8AC3E}">
        <p14:creationId xmlns:p14="http://schemas.microsoft.com/office/powerpoint/2010/main" val="1486941390"/>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solidFill>
                  <a:schemeClr val="tx1"/>
                </a:soli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2"/>
          </p:nvPr>
        </p:nvSpPr>
        <p:spPr/>
        <p:txBody>
          <a:body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368332888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94E8EF0-91FF-4791-8529-F57CE0475C15}" type="slidenum">
              <a:rPr lang="en-US" smtClean="0"/>
              <a:pPr/>
              <a:t>‹#›</a:t>
            </a:fld>
            <a:endParaRPr lang="en-US" dirty="0"/>
          </a:p>
        </p:txBody>
      </p:sp>
      <p:sp>
        <p:nvSpPr>
          <p:cNvPr id="7" name="Text Placeholder 6"/>
          <p:cNvSpPr>
            <a:spLocks noGrp="1"/>
          </p:cNvSpPr>
          <p:nvPr>
            <p:ph type="body" sz="quarter" idx="13" hasCustomPrompt="1"/>
          </p:nvPr>
        </p:nvSpPr>
        <p:spPr>
          <a:xfrm>
            <a:off x="278606" y="1214438"/>
            <a:ext cx="5484813" cy="4567237"/>
          </a:xfrm>
        </p:spPr>
        <p:txBody>
          <a:bodyPr>
            <a:noAutofit/>
          </a:bodyPr>
          <a:lstStyle>
            <a:lvl1pPr marL="0" indent="0">
              <a:spcBef>
                <a:spcPts val="2400"/>
              </a:spcBef>
              <a:buNone/>
              <a:defRPr>
                <a:solidFill>
                  <a:schemeClr val="accent1"/>
                </a:solidFill>
              </a:defRPr>
            </a:lvl1pPr>
            <a:lvl2pPr marL="0" indent="0">
              <a:buNone/>
              <a:defRPr/>
            </a:lvl2pPr>
          </a:lstStyle>
          <a:p>
            <a:pPr lvl="0"/>
            <a:r>
              <a:rPr lang="en-US" smtClean="0"/>
              <a:t>Click to edit text</a:t>
            </a:r>
          </a:p>
          <a:p>
            <a:pPr lvl="1"/>
            <a:r>
              <a:rPr lang="en-US" smtClean="0"/>
              <a:t>Second level</a:t>
            </a:r>
          </a:p>
        </p:txBody>
      </p:sp>
    </p:spTree>
    <p:extLst>
      <p:ext uri="{BB962C8B-B14F-4D97-AF65-F5344CB8AC3E}">
        <p14:creationId xmlns:p14="http://schemas.microsoft.com/office/powerpoint/2010/main" val="138078715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1">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2"/>
          </p:nvPr>
        </p:nvSpPr>
        <p:spPr/>
        <p:txBody>
          <a:body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96521972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1 Large Tile Text">
    <p:bg>
      <p:bgPr>
        <a:solidFill>
          <a:schemeClr val="bg1"/>
        </a:solidFill>
        <a:effectLst/>
      </p:bgPr>
    </p:bg>
    <p:spTree>
      <p:nvGrpSpPr>
        <p:cNvPr id="1" name=""/>
        <p:cNvGrpSpPr/>
        <p:nvPr/>
      </p:nvGrpSpPr>
      <p:grpSpPr>
        <a:xfrm>
          <a:off x="0" y="0"/>
          <a:ext cx="0" cy="0"/>
          <a:chOff x="0" y="0"/>
          <a:chExt cx="0" cy="0"/>
        </a:xfrm>
      </p:grpSpPr>
      <p:pic>
        <p:nvPicPr>
          <p:cNvPr id="10" name="Picture 9" descr="MSB09_Tifany_002a.jpg"/>
          <p:cNvPicPr>
            <a:picLocks noChangeAspect="1"/>
          </p:cNvPicPr>
          <p:nvPr/>
        </p:nvPicPr>
        <p:blipFill rotWithShape="1">
          <a:blip r:embed="rId2">
            <a:extLst>
              <a:ext uri="{28A0092B-C50C-407E-A947-70E740481C1C}">
                <a14:useLocalDpi xmlns:a14="http://schemas.microsoft.com/office/drawing/2010/main" val="0"/>
              </a:ext>
            </a:extLst>
          </a:blip>
          <a:srcRect l="15219" t="583" r="659" b="3815"/>
          <a:stretch/>
        </p:blipFill>
        <p:spPr>
          <a:xfrm>
            <a:off x="0" y="0"/>
            <a:ext cx="12436475" cy="6994526"/>
          </a:xfrm>
          <a:prstGeom prst="rect">
            <a:avLst/>
          </a:prstGeom>
        </p:spPr>
      </p:pic>
      <p:sp>
        <p:nvSpPr>
          <p:cNvPr id="7" name="Text Placeholder 6"/>
          <p:cNvSpPr>
            <a:spLocks noGrp="1"/>
          </p:cNvSpPr>
          <p:nvPr>
            <p:ph type="body" sz="quarter" idx="16" hasCustomPrompt="1"/>
          </p:nvPr>
        </p:nvSpPr>
        <p:spPr>
          <a:xfrm>
            <a:off x="10325100" y="4886325"/>
            <a:ext cx="1835150" cy="1828201"/>
          </a:xfrm>
          <a:solidFill>
            <a:schemeClr val="accent2"/>
          </a:solidFill>
        </p:spPr>
        <p:txBody>
          <a:bodyPr lIns="182880" tIns="164592" rIns="45720" bIns="45720">
            <a:noAutofit/>
          </a:bodyPr>
          <a:lstStyle>
            <a:lvl1pPr marL="0" indent="0">
              <a:buNone/>
              <a:defRPr sz="3500" baseline="0">
                <a:solidFill>
                  <a:schemeClr val="bg1"/>
                </a:solidFill>
                <a:latin typeface="+mj-lt"/>
              </a:defRPr>
            </a:lvl1pPr>
            <a:lvl2pPr marL="342900" indent="0">
              <a:buNone/>
              <a:defRPr>
                <a:solidFill>
                  <a:schemeClr val="bg1"/>
                </a:solidFill>
              </a:defRPr>
            </a:lvl2pPr>
            <a:lvl3pPr marL="571500" indent="0">
              <a:buNone/>
              <a:defRPr>
                <a:solidFill>
                  <a:schemeClr val="bg1"/>
                </a:solidFill>
              </a:defRPr>
            </a:lvl3pPr>
            <a:lvl4pPr marL="800100" indent="0">
              <a:buNone/>
              <a:defRPr>
                <a:solidFill>
                  <a:schemeClr val="bg1"/>
                </a:solidFill>
              </a:defRPr>
            </a:lvl4pPr>
            <a:lvl5pPr marL="1028700" indent="0">
              <a:buNone/>
              <a:defRPr>
                <a:solidFill>
                  <a:schemeClr val="bg1"/>
                </a:solidFill>
              </a:defRPr>
            </a:lvl5pPr>
          </a:lstStyle>
          <a:p>
            <a:pPr lvl="0"/>
            <a:r>
              <a:rPr lang="en-US" smtClean="0"/>
              <a:t>Group Name</a:t>
            </a:r>
          </a:p>
        </p:txBody>
      </p:sp>
      <p:sp>
        <p:nvSpPr>
          <p:cNvPr id="14" name="Slide Number Placeholder 13"/>
          <p:cNvSpPr>
            <a:spLocks noGrp="1"/>
          </p:cNvSpPr>
          <p:nvPr>
            <p:ph type="sldNum" sz="quarter" idx="18"/>
          </p:nvPr>
        </p:nvSpPr>
        <p:spPr>
          <a:xfrm>
            <a:off x="5404840" y="6448625"/>
            <a:ext cx="356198" cy="371475"/>
          </a:xfrm>
        </p:spPr>
        <p:txBody>
          <a:bodyPr/>
          <a:lstStyle>
            <a:lvl1pPr>
              <a:defRPr>
                <a:solidFill>
                  <a:schemeClr val="bg1"/>
                </a:solidFill>
              </a:defRPr>
            </a:lvl1pPr>
          </a:lstStyle>
          <a:p>
            <a:fld id="{894E8EF0-91FF-4791-8529-F57CE0475C15}" type="slidenum">
              <a:rPr lang="en-US" smtClean="0"/>
              <a:pPr/>
              <a:t>‹#›</a:t>
            </a:fld>
            <a:endParaRPr lang="en-US" dirty="0"/>
          </a:p>
        </p:txBody>
      </p:sp>
      <p:sp>
        <p:nvSpPr>
          <p:cNvPr id="9" name="Title 1"/>
          <p:cNvSpPr>
            <a:spLocks noGrp="1"/>
          </p:cNvSpPr>
          <p:nvPr>
            <p:ph type="title" hasCustomPrompt="1"/>
          </p:nvPr>
        </p:nvSpPr>
        <p:spPr>
          <a:xfrm>
            <a:off x="4842669" y="2120120"/>
            <a:ext cx="7316788" cy="2766205"/>
          </a:xfrm>
          <a:solidFill>
            <a:srgbClr val="FFFFFF"/>
          </a:solidFill>
        </p:spPr>
        <p:txBody>
          <a:bodyPr lIns="146304" tIns="146304" rIns="146304" bIns="109728" anchor="t" anchorCtr="0"/>
          <a:lstStyle>
            <a:lvl1pPr>
              <a:defRPr sz="2000" spc="-40" baseline="0">
                <a:solidFill>
                  <a:schemeClr val="accent1"/>
                </a:solidFill>
                <a:latin typeface="+mn-lt"/>
              </a:defRPr>
            </a:lvl1pPr>
          </a:lstStyle>
          <a:p>
            <a:r>
              <a:rPr lang="en-US" smtClean="0"/>
              <a:t>Insert Subtitle</a:t>
            </a:r>
            <a:endParaRPr lang="en-US" dirty="0"/>
          </a:p>
        </p:txBody>
      </p:sp>
      <p:sp>
        <p:nvSpPr>
          <p:cNvPr id="3" name="Text Placeholder 2"/>
          <p:cNvSpPr>
            <a:spLocks noGrp="1"/>
          </p:cNvSpPr>
          <p:nvPr>
            <p:ph type="body" sz="quarter" idx="14" hasCustomPrompt="1"/>
          </p:nvPr>
        </p:nvSpPr>
        <p:spPr>
          <a:xfrm>
            <a:off x="4842669" y="2492689"/>
            <a:ext cx="7316788" cy="1154162"/>
          </a:xfrm>
        </p:spPr>
        <p:txBody>
          <a:bodyPr/>
          <a:lstStyle>
            <a:lvl1pPr marL="0" indent="0">
              <a:spcBef>
                <a:spcPts val="0"/>
              </a:spcBef>
              <a:buNone/>
              <a:defRPr sz="7000">
                <a:solidFill>
                  <a:schemeClr val="accent1"/>
                </a:solidFill>
                <a:latin typeface="+mj-lt"/>
              </a:defRPr>
            </a:lvl1pPr>
          </a:lstStyle>
          <a:p>
            <a:pPr lvl="0"/>
            <a:r>
              <a:rPr lang="en-US" smtClean="0"/>
              <a:t>Insert Title</a:t>
            </a:r>
            <a:endParaRPr lang="en-US" dirty="0"/>
          </a:p>
        </p:txBody>
      </p:sp>
      <p:sp>
        <p:nvSpPr>
          <p:cNvPr id="5" name="Text Placeholder 4"/>
          <p:cNvSpPr>
            <a:spLocks noGrp="1"/>
          </p:cNvSpPr>
          <p:nvPr>
            <p:ph type="body" sz="quarter" idx="15" hasCustomPrompt="1"/>
          </p:nvPr>
        </p:nvSpPr>
        <p:spPr>
          <a:xfrm>
            <a:off x="4839419" y="4021410"/>
            <a:ext cx="7322419" cy="461665"/>
          </a:xfrm>
        </p:spPr>
        <p:txBody>
          <a:bodyPr/>
          <a:lstStyle>
            <a:lvl1pPr marL="0" indent="0">
              <a:buNone/>
              <a:defRPr sz="2000">
                <a:solidFill>
                  <a:schemeClr val="accent1"/>
                </a:solidFill>
                <a:latin typeface="+mn-lt"/>
              </a:defRPr>
            </a:lvl1pPr>
            <a:lvl2pPr marL="342900" indent="0">
              <a:buNone/>
              <a:defRPr>
                <a:solidFill>
                  <a:schemeClr val="accent1"/>
                </a:solidFill>
              </a:defRPr>
            </a:lvl2pPr>
            <a:lvl3pPr marL="571500" indent="0">
              <a:buNone/>
              <a:defRPr>
                <a:solidFill>
                  <a:schemeClr val="accent1"/>
                </a:solidFill>
              </a:defRPr>
            </a:lvl3pPr>
            <a:lvl4pPr marL="800100" indent="0">
              <a:buNone/>
              <a:defRPr>
                <a:solidFill>
                  <a:schemeClr val="accent1"/>
                </a:solidFill>
              </a:defRPr>
            </a:lvl4pPr>
            <a:lvl5pPr marL="1028700" indent="0">
              <a:buNone/>
              <a:defRPr>
                <a:solidFill>
                  <a:schemeClr val="accent1"/>
                </a:solidFill>
              </a:defRPr>
            </a:lvl5pPr>
          </a:lstStyle>
          <a:p>
            <a:pPr lvl="0"/>
            <a:r>
              <a:rPr lang="en-US" smtClean="0"/>
              <a:t>Presenter Name, Title</a:t>
            </a:r>
          </a:p>
        </p:txBody>
      </p:sp>
      <p:pic>
        <p:nvPicPr>
          <p:cNvPr id="12" name="Picture 2" descr="C:\Users\rsasaki\Desktop\MSFT_logo_c_C-Wh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8252" y="257877"/>
            <a:ext cx="1792815" cy="659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7592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6193"/>
            <a:ext cx="11887200" cy="2092881"/>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2"/>
          </p:nvPr>
        </p:nvSpPr>
        <p:spPr/>
        <p:txBody>
          <a:body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34194825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amp;A Slid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p>
            <a:fld id="{894E8EF0-91FF-4791-8529-F57CE0475C15}" type="slidenum">
              <a:rPr lang="en-US" smtClean="0"/>
              <a:pPr/>
              <a:t>‹#›</a:t>
            </a:fld>
            <a:endParaRPr lang="en-US" dirty="0"/>
          </a:p>
        </p:txBody>
      </p:sp>
      <p:sp>
        <p:nvSpPr>
          <p:cNvPr id="6" name="Text Placeholder 6"/>
          <p:cNvSpPr>
            <a:spLocks noGrp="1"/>
          </p:cNvSpPr>
          <p:nvPr>
            <p:ph type="body" sz="quarter" idx="12"/>
          </p:nvPr>
        </p:nvSpPr>
        <p:spPr>
          <a:xfrm>
            <a:off x="276226" y="2157413"/>
            <a:ext cx="11183938" cy="2172390"/>
          </a:xfrm>
        </p:spPr>
        <p:txBody>
          <a:bodyPr/>
          <a:lstStyle>
            <a:lvl1pPr marL="0" indent="0">
              <a:lnSpc>
                <a:spcPts val="2400"/>
              </a:lnSpc>
              <a:spcBef>
                <a:spcPts val="600"/>
              </a:spcBef>
              <a:buNone/>
              <a:tabLst/>
              <a:defRPr sz="2400" b="1">
                <a:latin typeface="Segoe UI Semibold" pitchFamily="34" charset="0"/>
              </a:defRPr>
            </a:lvl1pPr>
            <a:lvl2pPr marL="0" indent="0">
              <a:lnSpc>
                <a:spcPts val="2500"/>
              </a:lnSpc>
              <a:spcBef>
                <a:spcPts val="600"/>
              </a:spcBef>
              <a:spcAft>
                <a:spcPts val="2400"/>
              </a:spcAft>
              <a:buNone/>
              <a:defRPr sz="2350"/>
            </a:lvl2pPr>
            <a:lvl3pPr marL="169863" indent="-169863">
              <a:lnSpc>
                <a:spcPts val="2100"/>
              </a:lnSpc>
              <a:spcBef>
                <a:spcPts val="0"/>
              </a:spcBef>
              <a:spcAft>
                <a:spcPts val="600"/>
              </a:spcAft>
              <a:buSzPct val="70000"/>
              <a:buFont typeface="Wingdings 3" pitchFamily="18" charset="2"/>
              <a:buChar char="}"/>
              <a:defRPr sz="1800"/>
            </a:lvl3pPr>
            <a:lvl4pPr marL="169863" indent="-169863">
              <a:lnSpc>
                <a:spcPts val="2100"/>
              </a:lnSpc>
              <a:spcBef>
                <a:spcPts val="0"/>
              </a:spcBef>
              <a:spcAft>
                <a:spcPts val="600"/>
              </a:spcAft>
              <a:buSzPct val="70000"/>
              <a:buFont typeface="Wingdings 3" pitchFamily="18" charset="2"/>
              <a:buChar char="}"/>
              <a:defRPr sz="1800"/>
            </a:lvl4pPr>
            <a:lvl5pPr marL="169863" indent="-169863">
              <a:lnSpc>
                <a:spcPts val="2100"/>
              </a:lnSpc>
              <a:spcBef>
                <a:spcPts val="0"/>
              </a:spcBef>
              <a:spcAft>
                <a:spcPts val="600"/>
              </a:spcAft>
              <a:buSzPct val="70000"/>
              <a:buFont typeface="Wingdings 3" pitchFamily="18" charset="2"/>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535880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amp;A Slid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p>
            <a:fld id="{894E8EF0-91FF-4791-8529-F57CE0475C15}" type="slidenum">
              <a:rPr lang="en-US" smtClean="0"/>
              <a:pPr/>
              <a:t>‹#›</a:t>
            </a:fld>
            <a:endParaRPr lang="en-US" dirty="0"/>
          </a:p>
        </p:txBody>
      </p:sp>
      <p:sp>
        <p:nvSpPr>
          <p:cNvPr id="6" name="Text Placeholder 6"/>
          <p:cNvSpPr>
            <a:spLocks noGrp="1"/>
          </p:cNvSpPr>
          <p:nvPr>
            <p:ph type="body" sz="quarter" idx="12"/>
          </p:nvPr>
        </p:nvSpPr>
        <p:spPr>
          <a:xfrm>
            <a:off x="276226" y="2157413"/>
            <a:ext cx="5484812" cy="2044149"/>
          </a:xfrm>
        </p:spPr>
        <p:txBody>
          <a:bodyPr/>
          <a:lstStyle>
            <a:lvl1pPr marL="0" indent="0">
              <a:lnSpc>
                <a:spcPts val="2800"/>
              </a:lnSpc>
              <a:spcBef>
                <a:spcPts val="1200"/>
              </a:spcBef>
              <a:buNone/>
              <a:tabLst/>
              <a:defRPr sz="2400" b="1">
                <a:solidFill>
                  <a:schemeClr val="accent2"/>
                </a:solidFill>
                <a:latin typeface="Segoe UI Semibold" pitchFamily="34" charset="0"/>
              </a:defRPr>
            </a:lvl1pPr>
            <a:lvl2pPr marL="0" indent="0">
              <a:lnSpc>
                <a:spcPts val="2200"/>
              </a:lnSpc>
              <a:spcBef>
                <a:spcPts val="1200"/>
              </a:spcBef>
              <a:spcAft>
                <a:spcPts val="600"/>
              </a:spcAft>
              <a:buNone/>
              <a:defRPr sz="1800">
                <a:latin typeface="+mn-lt"/>
              </a:defRPr>
            </a:lvl2pPr>
            <a:lvl3pPr marL="169863" indent="-169863">
              <a:lnSpc>
                <a:spcPts val="2100"/>
              </a:lnSpc>
              <a:spcBef>
                <a:spcPts val="0"/>
              </a:spcBef>
              <a:spcAft>
                <a:spcPts val="600"/>
              </a:spcAft>
              <a:buSzPct val="70000"/>
              <a:buFont typeface="Wingdings 3" pitchFamily="18" charset="2"/>
              <a:buChar char="}"/>
              <a:defRPr sz="1600"/>
            </a:lvl3pPr>
            <a:lvl4pPr marL="169863" indent="-169863">
              <a:lnSpc>
                <a:spcPts val="2100"/>
              </a:lnSpc>
              <a:spcBef>
                <a:spcPts val="0"/>
              </a:spcBef>
              <a:spcAft>
                <a:spcPts val="600"/>
              </a:spcAft>
              <a:buSzPct val="70000"/>
              <a:buFont typeface="Wingdings 3" pitchFamily="18" charset="2"/>
              <a:buChar char="}"/>
              <a:defRPr sz="1600"/>
            </a:lvl4pPr>
            <a:lvl5pPr marL="169863" indent="-169863">
              <a:lnSpc>
                <a:spcPts val="2100"/>
              </a:lnSpc>
              <a:spcBef>
                <a:spcPts val="0"/>
              </a:spcBef>
              <a:spcAft>
                <a:spcPts val="600"/>
              </a:spcAft>
              <a:buSzPct val="70000"/>
              <a:buFont typeface="Wingdings 3" pitchFamily="18" charset="2"/>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3"/>
          </p:nvPr>
        </p:nvSpPr>
        <p:spPr>
          <a:xfrm>
            <a:off x="6331401" y="2157413"/>
            <a:ext cx="5484812" cy="2044149"/>
          </a:xfrm>
        </p:spPr>
        <p:txBody>
          <a:bodyPr/>
          <a:lstStyle>
            <a:lvl1pPr marL="0" indent="0">
              <a:lnSpc>
                <a:spcPts val="2800"/>
              </a:lnSpc>
              <a:spcBef>
                <a:spcPts val="1200"/>
              </a:spcBef>
              <a:buNone/>
              <a:tabLst/>
              <a:defRPr sz="2400" b="1">
                <a:solidFill>
                  <a:schemeClr val="accent2"/>
                </a:solidFill>
                <a:latin typeface="Segoe UI Semibold" pitchFamily="34" charset="0"/>
              </a:defRPr>
            </a:lvl1pPr>
            <a:lvl2pPr marL="0" indent="0">
              <a:lnSpc>
                <a:spcPts val="2200"/>
              </a:lnSpc>
              <a:spcBef>
                <a:spcPts val="1200"/>
              </a:spcBef>
              <a:spcAft>
                <a:spcPts val="600"/>
              </a:spcAft>
              <a:buNone/>
              <a:defRPr sz="1800">
                <a:latin typeface="+mn-lt"/>
              </a:defRPr>
            </a:lvl2pPr>
            <a:lvl3pPr marL="169863" indent="-169863">
              <a:lnSpc>
                <a:spcPts val="2100"/>
              </a:lnSpc>
              <a:spcBef>
                <a:spcPts val="0"/>
              </a:spcBef>
              <a:spcAft>
                <a:spcPts val="600"/>
              </a:spcAft>
              <a:buSzPct val="70000"/>
              <a:buFont typeface="Wingdings 3" pitchFamily="18" charset="2"/>
              <a:buChar char="}"/>
              <a:defRPr sz="1600"/>
            </a:lvl3pPr>
            <a:lvl4pPr marL="169863" indent="-169863">
              <a:lnSpc>
                <a:spcPts val="2100"/>
              </a:lnSpc>
              <a:spcBef>
                <a:spcPts val="0"/>
              </a:spcBef>
              <a:spcAft>
                <a:spcPts val="600"/>
              </a:spcAft>
              <a:buSzPct val="70000"/>
              <a:buFont typeface="Wingdings 3" pitchFamily="18" charset="2"/>
              <a:buChar char="}"/>
              <a:defRPr sz="1600"/>
            </a:lvl4pPr>
            <a:lvl5pPr marL="169863" indent="-169863">
              <a:lnSpc>
                <a:spcPts val="2100"/>
              </a:lnSpc>
              <a:spcBef>
                <a:spcPts val="0"/>
              </a:spcBef>
              <a:spcAft>
                <a:spcPts val="600"/>
              </a:spcAft>
              <a:buSzPct val="70000"/>
              <a:buFont typeface="Wingdings 3" pitchFamily="18" charset="2"/>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209692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3" name="Rectangle 2"/>
          <p:cNvSpPr/>
          <p:nvPr/>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2248092"/>
          </a:xfrm>
        </p:spPr>
        <p:txBody>
          <a:bodyPr/>
          <a:lstStyle>
            <a:lvl1pPr marL="0" indent="0">
              <a:buNone/>
              <a:defRPr sz="3300">
                <a:gradFill>
                  <a:gsLst>
                    <a:gs pos="1250">
                      <a:srgbClr val="000000"/>
                    </a:gs>
                    <a:gs pos="100000">
                      <a:srgbClr val="000000"/>
                    </a:gs>
                  </a:gsLst>
                  <a:lin ang="5400000" scaled="0"/>
                </a:gradFill>
                <a:latin typeface="Consolas" pitchFamily="49" charset="0"/>
                <a:cs typeface="Consolas" pitchFamily="49" charset="0"/>
              </a:defRPr>
            </a:lvl1pPr>
            <a:lvl2pPr marL="346553" indent="0">
              <a:buNone/>
              <a:defRPr>
                <a:gradFill>
                  <a:gsLst>
                    <a:gs pos="1250">
                      <a:srgbClr val="000000"/>
                    </a:gs>
                    <a:gs pos="100000">
                      <a:srgbClr val="000000"/>
                    </a:gs>
                  </a:gsLst>
                  <a:lin ang="5400000" scaled="0"/>
                </a:gradFill>
                <a:latin typeface="Consolas" pitchFamily="49" charset="0"/>
                <a:cs typeface="Consolas" pitchFamily="49" charset="0"/>
              </a:defRPr>
            </a:lvl2pPr>
            <a:lvl3pPr marL="584607" indent="0">
              <a:buNone/>
              <a:defRPr>
                <a:gradFill>
                  <a:gsLst>
                    <a:gs pos="1250">
                      <a:srgbClr val="000000"/>
                    </a:gs>
                    <a:gs pos="100000">
                      <a:srgbClr val="000000"/>
                    </a:gs>
                  </a:gsLst>
                  <a:lin ang="5400000" scaled="0"/>
                </a:gradFill>
                <a:latin typeface="Consolas" pitchFamily="49" charset="0"/>
                <a:cs typeface="Consolas" pitchFamily="49" charset="0"/>
              </a:defRPr>
            </a:lvl3pPr>
            <a:lvl4pPr marL="814563" indent="0">
              <a:buNone/>
              <a:defRPr>
                <a:gradFill>
                  <a:gsLst>
                    <a:gs pos="1250">
                      <a:srgbClr val="000000"/>
                    </a:gs>
                    <a:gs pos="100000">
                      <a:srgbClr val="000000"/>
                    </a:gs>
                  </a:gsLst>
                  <a:lin ang="5400000" scaled="0"/>
                </a:gradFill>
                <a:latin typeface="Consolas" pitchFamily="49" charset="0"/>
                <a:cs typeface="Consolas" pitchFamily="49" charset="0"/>
              </a:defRPr>
            </a:lvl4pPr>
            <a:lvl5pPr marL="1050997" indent="0">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94E8EF0-91FF-4791-8529-F57CE0475C15}" type="slidenum">
              <a:rPr lang="en-US" smtClean="0"/>
              <a:pPr/>
              <a:t>‹#›</a:t>
            </a:fld>
            <a:endParaRPr lang="en-US" dirty="0"/>
          </a:p>
        </p:txBody>
      </p:sp>
      <p:sp>
        <p:nvSpPr>
          <p:cNvPr id="7" name="Rectangle 6"/>
          <p:cNvSpPr/>
          <p:nvPr/>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60830484"/>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ull Frame Photo">
    <p:spTree>
      <p:nvGrpSpPr>
        <p:cNvPr id="1" name=""/>
        <p:cNvGrpSpPr/>
        <p:nvPr/>
      </p:nvGrpSpPr>
      <p:grpSpPr>
        <a:xfrm>
          <a:off x="0" y="0"/>
          <a:ext cx="0" cy="0"/>
          <a:chOff x="0" y="0"/>
          <a:chExt cx="0" cy="0"/>
        </a:xfrm>
      </p:grpSpPr>
      <p:sp>
        <p:nvSpPr>
          <p:cNvPr id="9" name="Picture Placeholder 8"/>
          <p:cNvSpPr>
            <a:spLocks noGrp="1"/>
          </p:cNvSpPr>
          <p:nvPr>
            <p:ph type="pic" sz="quarter" idx="17" hasCustomPrompt="1"/>
          </p:nvPr>
        </p:nvSpPr>
        <p:spPr>
          <a:xfrm>
            <a:off x="0" y="-1"/>
            <a:ext cx="12436475" cy="6994525"/>
          </a:xfrm>
        </p:spPr>
        <p:txBody>
          <a:bodyPr anchor="ctr">
            <a:noAutofit/>
          </a:bodyPr>
          <a:lstStyle>
            <a:lvl1pPr marL="0" indent="0" algn="ctr">
              <a:buNone/>
              <a:defRPr baseline="0"/>
            </a:lvl1pPr>
          </a:lstStyle>
          <a:p>
            <a:r>
              <a:rPr lang="en-US" dirty="0" smtClean="0"/>
              <a:t>Click to insert picture</a:t>
            </a:r>
            <a:endParaRPr lang="en-US" dirty="0"/>
          </a:p>
        </p:txBody>
      </p:sp>
      <p:sp>
        <p:nvSpPr>
          <p:cNvPr id="3" name="Slide Number Placeholder 2"/>
          <p:cNvSpPr>
            <a:spLocks noGrp="1"/>
          </p:cNvSpPr>
          <p:nvPr>
            <p:ph type="sldNum" sz="quarter" idx="11"/>
          </p:nvPr>
        </p:nvSpPr>
        <p:spPr/>
        <p:txBody>
          <a:bodyPr/>
          <a:lstStyle/>
          <a:p>
            <a:fld id="{894E8EF0-91FF-4791-8529-F57CE0475C15}" type="slidenum">
              <a:rPr lang="en-US" smtClean="0"/>
              <a:pPr/>
              <a:t>‹#›</a:t>
            </a:fld>
            <a:endParaRPr lang="en-US" dirty="0"/>
          </a:p>
        </p:txBody>
      </p:sp>
      <p:sp>
        <p:nvSpPr>
          <p:cNvPr id="7" name="Text Placeholder 6"/>
          <p:cNvSpPr>
            <a:spLocks noGrp="1"/>
          </p:cNvSpPr>
          <p:nvPr>
            <p:ph type="body" sz="quarter" idx="16" hasCustomPrompt="1"/>
          </p:nvPr>
        </p:nvSpPr>
        <p:spPr>
          <a:xfrm>
            <a:off x="287338" y="3965945"/>
            <a:ext cx="2743200" cy="2743200"/>
          </a:xfrm>
          <a:solidFill>
            <a:srgbClr val="00BBF1">
              <a:alpha val="89020"/>
            </a:srgbClr>
          </a:solidFill>
        </p:spPr>
        <p:txBody>
          <a:bodyPr>
            <a:noAutofit/>
          </a:bodyPr>
          <a:lstStyle>
            <a:lvl1pPr marL="0" indent="0">
              <a:buNone/>
              <a:defRPr sz="4000" baseline="0">
                <a:solidFill>
                  <a:schemeClr val="bg1"/>
                </a:solidFill>
                <a:latin typeface="+mj-lt"/>
              </a:defRPr>
            </a:lvl1pPr>
            <a:lvl2pPr marL="342900" indent="0">
              <a:buNone/>
              <a:defRPr>
                <a:solidFill>
                  <a:schemeClr val="bg1"/>
                </a:solidFill>
              </a:defRPr>
            </a:lvl2pPr>
            <a:lvl3pPr marL="571500" indent="0">
              <a:buNone/>
              <a:defRPr>
                <a:solidFill>
                  <a:schemeClr val="bg1"/>
                </a:solidFill>
              </a:defRPr>
            </a:lvl3pPr>
            <a:lvl4pPr marL="800100" indent="0">
              <a:buNone/>
              <a:defRPr>
                <a:solidFill>
                  <a:schemeClr val="bg1"/>
                </a:solidFill>
              </a:defRPr>
            </a:lvl4pPr>
            <a:lvl5pPr marL="1028700" indent="0">
              <a:buNone/>
              <a:defRPr>
                <a:solidFill>
                  <a:schemeClr val="bg1"/>
                </a:solidFill>
              </a:defRPr>
            </a:lvl5pPr>
          </a:lstStyle>
          <a:p>
            <a:pPr lvl="0"/>
            <a:r>
              <a:rPr lang="en-US" smtClean="0"/>
              <a:t>Group Name</a:t>
            </a:r>
          </a:p>
        </p:txBody>
      </p:sp>
    </p:spTree>
    <p:extLst>
      <p:ext uri="{BB962C8B-B14F-4D97-AF65-F5344CB8AC3E}">
        <p14:creationId xmlns:p14="http://schemas.microsoft.com/office/powerpoint/2010/main" val="2575610599"/>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109728" bIns="109728"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8755519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109728" bIns="109728"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27762784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109728" bIns="109728"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23354014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Title Accent Color 4">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109728" bIns="109728"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14527637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Title Accent Color 5">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109728" bIns="109728"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22461977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2">
    <p:bg>
      <p:bgPr>
        <a:solidFill>
          <a:schemeClr val="accent5"/>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5404840" y="6448625"/>
            <a:ext cx="356198" cy="371475"/>
          </a:xfrm>
        </p:spPr>
        <p:txBody>
          <a:bodyPr/>
          <a:lstStyle>
            <a:lvl1pPr>
              <a:defRPr>
                <a:solidFill>
                  <a:schemeClr val="bg1"/>
                </a:solidFill>
              </a:defRPr>
            </a:lvl1pPr>
          </a:lstStyle>
          <a:p>
            <a:fld id="{894E8EF0-91FF-4791-8529-F57CE0475C15}" type="slidenum">
              <a:rPr lang="en-US" smtClean="0"/>
              <a:pPr/>
              <a:t>‹#›</a:t>
            </a:fld>
            <a:endParaRPr lang="en-US" dirty="0"/>
          </a:p>
        </p:txBody>
      </p:sp>
      <p:sp>
        <p:nvSpPr>
          <p:cNvPr id="12" name="Text Placeholder 6"/>
          <p:cNvSpPr>
            <a:spLocks noGrp="1"/>
          </p:cNvSpPr>
          <p:nvPr>
            <p:ph type="body" sz="quarter" idx="16" hasCustomPrompt="1"/>
          </p:nvPr>
        </p:nvSpPr>
        <p:spPr>
          <a:xfrm>
            <a:off x="10325100" y="4886325"/>
            <a:ext cx="1835150" cy="1828201"/>
          </a:xfrm>
          <a:solidFill>
            <a:schemeClr val="accent1"/>
          </a:solidFill>
        </p:spPr>
        <p:txBody>
          <a:bodyPr>
            <a:noAutofit/>
          </a:bodyPr>
          <a:lstStyle>
            <a:lvl1pPr marL="0" indent="0">
              <a:buNone/>
              <a:defRPr sz="2000" baseline="0">
                <a:solidFill>
                  <a:schemeClr val="bg1"/>
                </a:solidFill>
                <a:latin typeface="+mn-lt"/>
              </a:defRPr>
            </a:lvl1pPr>
            <a:lvl2pPr marL="342900" indent="0">
              <a:buNone/>
              <a:defRPr>
                <a:solidFill>
                  <a:schemeClr val="bg1"/>
                </a:solidFill>
              </a:defRPr>
            </a:lvl2pPr>
            <a:lvl3pPr marL="571500" indent="0">
              <a:buNone/>
              <a:defRPr>
                <a:solidFill>
                  <a:schemeClr val="bg1"/>
                </a:solidFill>
              </a:defRPr>
            </a:lvl3pPr>
            <a:lvl4pPr marL="800100" indent="0">
              <a:buNone/>
              <a:defRPr>
                <a:solidFill>
                  <a:schemeClr val="bg1"/>
                </a:solidFill>
              </a:defRPr>
            </a:lvl4pPr>
            <a:lvl5pPr marL="1028700" indent="0">
              <a:buNone/>
              <a:defRPr>
                <a:solidFill>
                  <a:schemeClr val="bg1"/>
                </a:solidFill>
              </a:defRPr>
            </a:lvl5pPr>
          </a:lstStyle>
          <a:p>
            <a:pPr lvl="0"/>
            <a:r>
              <a:rPr lang="en-US" smtClean="0"/>
              <a:t>Group Name</a:t>
            </a:r>
          </a:p>
        </p:txBody>
      </p:sp>
      <p:sp>
        <p:nvSpPr>
          <p:cNvPr id="8" name="Title 1"/>
          <p:cNvSpPr>
            <a:spLocks noGrp="1"/>
          </p:cNvSpPr>
          <p:nvPr>
            <p:ph type="title" hasCustomPrompt="1"/>
          </p:nvPr>
        </p:nvSpPr>
        <p:spPr>
          <a:xfrm>
            <a:off x="4842669" y="295275"/>
            <a:ext cx="7316788" cy="4591050"/>
          </a:xfrm>
          <a:blipFill dpi="0" rotWithShape="1">
            <a:blip r:embed="rId2">
              <a:extLst>
                <a:ext uri="{28A0092B-C50C-407E-A947-70E740481C1C}">
                  <a14:useLocalDpi xmlns:a14="http://schemas.microsoft.com/office/drawing/2010/main" val="0"/>
                </a:ext>
              </a:extLst>
            </a:blip>
            <a:srcRect/>
            <a:stretch>
              <a:fillRect/>
            </a:stretch>
          </a:blipFill>
        </p:spPr>
        <p:txBody>
          <a:bodyPr lIns="146304" tIns="146304" rIns="146304" bIns="109728" anchor="t" anchorCtr="0"/>
          <a:lstStyle>
            <a:lvl1pPr>
              <a:defRPr sz="2000" spc="-50" baseline="0">
                <a:solidFill>
                  <a:schemeClr val="accent1"/>
                </a:solidFill>
                <a:latin typeface="+mn-lt"/>
              </a:defRPr>
            </a:lvl1pPr>
          </a:lstStyle>
          <a:p>
            <a:r>
              <a:rPr lang="en-US" dirty="0" smtClean="0"/>
              <a:t>Insert Subtitle</a:t>
            </a:r>
            <a:endParaRPr lang="en-US" dirty="0"/>
          </a:p>
        </p:txBody>
      </p:sp>
      <p:sp>
        <p:nvSpPr>
          <p:cNvPr id="10" name="Text Placeholder 2"/>
          <p:cNvSpPr>
            <a:spLocks noGrp="1"/>
          </p:cNvSpPr>
          <p:nvPr>
            <p:ph type="body" sz="quarter" idx="14" hasCustomPrompt="1"/>
          </p:nvPr>
        </p:nvSpPr>
        <p:spPr>
          <a:xfrm>
            <a:off x="4842669" y="678187"/>
            <a:ext cx="7316788" cy="1154162"/>
          </a:xfrm>
        </p:spPr>
        <p:txBody>
          <a:bodyPr/>
          <a:lstStyle>
            <a:lvl1pPr marL="0" indent="0">
              <a:spcBef>
                <a:spcPts val="0"/>
              </a:spcBef>
              <a:buNone/>
              <a:defRPr sz="7000">
                <a:solidFill>
                  <a:schemeClr val="accent1"/>
                </a:solidFill>
                <a:latin typeface="+mj-lt"/>
              </a:defRPr>
            </a:lvl1pPr>
          </a:lstStyle>
          <a:p>
            <a:pPr lvl="0"/>
            <a:r>
              <a:rPr lang="en-US" smtClean="0"/>
              <a:t>Insert Title</a:t>
            </a:r>
            <a:endParaRPr lang="en-US" dirty="0"/>
          </a:p>
        </p:txBody>
      </p:sp>
      <p:sp>
        <p:nvSpPr>
          <p:cNvPr id="11" name="Text Placeholder 4"/>
          <p:cNvSpPr>
            <a:spLocks noGrp="1"/>
          </p:cNvSpPr>
          <p:nvPr>
            <p:ph type="body" sz="quarter" idx="15" hasCustomPrompt="1"/>
          </p:nvPr>
        </p:nvSpPr>
        <p:spPr>
          <a:xfrm>
            <a:off x="4839419" y="2206908"/>
            <a:ext cx="7322419" cy="461665"/>
          </a:xfrm>
        </p:spPr>
        <p:txBody>
          <a:bodyPr/>
          <a:lstStyle>
            <a:lvl1pPr marL="0" indent="0">
              <a:buNone/>
              <a:defRPr sz="2000">
                <a:solidFill>
                  <a:schemeClr val="accent1"/>
                </a:solidFill>
                <a:latin typeface="+mn-lt"/>
              </a:defRPr>
            </a:lvl1pPr>
            <a:lvl2pPr marL="342900" indent="0">
              <a:buNone/>
              <a:defRPr>
                <a:solidFill>
                  <a:schemeClr val="accent1"/>
                </a:solidFill>
              </a:defRPr>
            </a:lvl2pPr>
            <a:lvl3pPr marL="571500" indent="0">
              <a:buNone/>
              <a:defRPr>
                <a:solidFill>
                  <a:schemeClr val="accent1"/>
                </a:solidFill>
              </a:defRPr>
            </a:lvl3pPr>
            <a:lvl4pPr marL="800100" indent="0">
              <a:buNone/>
              <a:defRPr>
                <a:solidFill>
                  <a:schemeClr val="accent1"/>
                </a:solidFill>
              </a:defRPr>
            </a:lvl4pPr>
            <a:lvl5pPr marL="1028700" indent="0">
              <a:buNone/>
              <a:defRPr>
                <a:solidFill>
                  <a:schemeClr val="accent1"/>
                </a:solidFill>
              </a:defRPr>
            </a:lvl5pPr>
          </a:lstStyle>
          <a:p>
            <a:pPr lvl="0"/>
            <a:r>
              <a:rPr lang="en-US" dirty="0" smtClean="0"/>
              <a:t>Presenter Name, Title</a:t>
            </a:r>
          </a:p>
        </p:txBody>
      </p:sp>
    </p:spTree>
    <p:extLst>
      <p:ext uri="{BB962C8B-B14F-4D97-AF65-F5344CB8AC3E}">
        <p14:creationId xmlns:p14="http://schemas.microsoft.com/office/powerpoint/2010/main" val="17577915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Title Accent Color 6">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109728" bIns="109728"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34737643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316662" y="6448625"/>
            <a:ext cx="356198" cy="371475"/>
          </a:xfrm>
        </p:spPr>
        <p:txBody>
          <a:body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315056294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solidFill>
                  <a:schemeClr val="tx2"/>
                </a:solidFill>
              </a:defRPr>
            </a:lvl1p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230170031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solidFill>
                  <a:schemeClr val="tx2"/>
                </a:solidFill>
              </a:defRPr>
            </a:lvl1p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326844022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solidFill>
                  <a:schemeClr val="tx2"/>
                </a:solidFill>
              </a:defRPr>
            </a:lvl1p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198501278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hank You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2928402"/>
            <a:ext cx="11889564" cy="917575"/>
          </a:xfrm>
        </p:spPr>
        <p:txBody>
          <a:bodyPr/>
          <a:lstStyle>
            <a:lvl1pPr>
              <a:defRPr sz="7000">
                <a:solidFill>
                  <a:schemeClr val="bg2"/>
                </a:solidFill>
              </a:defRPr>
            </a:lvl1p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lvl1pPr>
              <a:defRPr>
                <a:solidFill>
                  <a:schemeClr val="bg2"/>
                </a:solidFill>
              </a:defRPr>
            </a:lvl1pPr>
          </a:lstStyle>
          <a:p>
            <a:fld id="{894E8EF0-91FF-4791-8529-F57CE0475C15}" type="slidenum">
              <a:rPr lang="en-US" smtClean="0"/>
              <a:pPr/>
              <a:t>‹#›</a:t>
            </a:fld>
            <a:endParaRPr lang="en-US" dirty="0"/>
          </a:p>
        </p:txBody>
      </p:sp>
      <p:sp>
        <p:nvSpPr>
          <p:cNvPr id="7" name="Text Placeholder 6"/>
          <p:cNvSpPr>
            <a:spLocks noGrp="1"/>
          </p:cNvSpPr>
          <p:nvPr>
            <p:ph type="body" sz="quarter" idx="16" hasCustomPrompt="1"/>
          </p:nvPr>
        </p:nvSpPr>
        <p:spPr>
          <a:xfrm>
            <a:off x="274638" y="302684"/>
            <a:ext cx="1828800" cy="1828201"/>
          </a:xfrm>
          <a:solidFill>
            <a:schemeClr val="accent2"/>
          </a:solidFill>
        </p:spPr>
        <p:txBody>
          <a:bodyPr>
            <a:noAutofit/>
          </a:bodyPr>
          <a:lstStyle>
            <a:lvl1pPr marL="0" indent="0">
              <a:buNone/>
              <a:defRPr sz="2000" baseline="0">
                <a:solidFill>
                  <a:schemeClr val="bg1"/>
                </a:solidFill>
                <a:latin typeface="+mn-lt"/>
              </a:defRPr>
            </a:lvl1pPr>
            <a:lvl2pPr marL="342900" indent="0">
              <a:buNone/>
              <a:defRPr>
                <a:solidFill>
                  <a:schemeClr val="bg1"/>
                </a:solidFill>
              </a:defRPr>
            </a:lvl2pPr>
            <a:lvl3pPr marL="571500" indent="0">
              <a:buNone/>
              <a:defRPr>
                <a:solidFill>
                  <a:schemeClr val="bg1"/>
                </a:solidFill>
              </a:defRPr>
            </a:lvl3pPr>
            <a:lvl4pPr marL="800100" indent="0">
              <a:buNone/>
              <a:defRPr>
                <a:solidFill>
                  <a:schemeClr val="bg1"/>
                </a:solidFill>
              </a:defRPr>
            </a:lvl4pPr>
            <a:lvl5pPr marL="1028700" indent="0">
              <a:buNone/>
              <a:defRPr>
                <a:solidFill>
                  <a:schemeClr val="bg1"/>
                </a:solidFill>
              </a:defRPr>
            </a:lvl5pPr>
          </a:lstStyle>
          <a:p>
            <a:pPr lvl="0"/>
            <a:r>
              <a:rPr lang="en-US" smtClean="0"/>
              <a:t>Group Name</a:t>
            </a:r>
          </a:p>
        </p:txBody>
      </p:sp>
      <p:pic>
        <p:nvPicPr>
          <p:cNvPr id="9" name="Picture 2" descr="C:\Users\rsasaki\Desktop\MSFT_logo_c_C-W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8252" y="260682"/>
            <a:ext cx="1792815" cy="659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549883"/>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hank You Slide Large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2928402"/>
            <a:ext cx="11889564" cy="917575"/>
          </a:xfrm>
        </p:spPr>
        <p:txBody>
          <a:bodyPr/>
          <a:lstStyle>
            <a:lvl1pPr>
              <a:defRPr sz="7000">
                <a:solidFill>
                  <a:schemeClr val="bg2"/>
                </a:solidFill>
              </a:defRPr>
            </a:lvl1p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lvl1pPr>
              <a:defRPr>
                <a:solidFill>
                  <a:schemeClr val="bg2"/>
                </a:solidFill>
              </a:defRPr>
            </a:lvl1pPr>
          </a:lstStyle>
          <a:p>
            <a:fld id="{894E8EF0-91FF-4791-8529-F57CE0475C15}" type="slidenum">
              <a:rPr lang="en-US" smtClean="0"/>
              <a:pPr/>
              <a:t>‹#›</a:t>
            </a:fld>
            <a:endParaRPr lang="en-US" dirty="0"/>
          </a:p>
        </p:txBody>
      </p:sp>
      <p:sp>
        <p:nvSpPr>
          <p:cNvPr id="8" name="Text Placeholder 6"/>
          <p:cNvSpPr>
            <a:spLocks noGrp="1"/>
          </p:cNvSpPr>
          <p:nvPr>
            <p:ph type="body" sz="quarter" idx="17" hasCustomPrompt="1"/>
          </p:nvPr>
        </p:nvSpPr>
        <p:spPr>
          <a:xfrm>
            <a:off x="276225" y="300337"/>
            <a:ext cx="1828800" cy="1828201"/>
          </a:xfrm>
          <a:solidFill>
            <a:schemeClr val="accent2"/>
          </a:solidFill>
        </p:spPr>
        <p:txBody>
          <a:bodyPr lIns="182880" tIns="164592" rIns="45720" bIns="45720">
            <a:noAutofit/>
          </a:bodyPr>
          <a:lstStyle>
            <a:lvl1pPr marL="0" indent="0">
              <a:buNone/>
              <a:defRPr sz="3500" baseline="0">
                <a:solidFill>
                  <a:schemeClr val="bg1"/>
                </a:solidFill>
                <a:latin typeface="+mj-lt"/>
              </a:defRPr>
            </a:lvl1pPr>
            <a:lvl2pPr marL="342900" indent="0">
              <a:buNone/>
              <a:defRPr>
                <a:solidFill>
                  <a:schemeClr val="bg1"/>
                </a:solidFill>
              </a:defRPr>
            </a:lvl2pPr>
            <a:lvl3pPr marL="571500" indent="0">
              <a:buNone/>
              <a:defRPr>
                <a:solidFill>
                  <a:schemeClr val="bg1"/>
                </a:solidFill>
              </a:defRPr>
            </a:lvl3pPr>
            <a:lvl4pPr marL="800100" indent="0">
              <a:buNone/>
              <a:defRPr>
                <a:solidFill>
                  <a:schemeClr val="bg1"/>
                </a:solidFill>
              </a:defRPr>
            </a:lvl4pPr>
            <a:lvl5pPr marL="1028700" indent="0">
              <a:buNone/>
              <a:defRPr>
                <a:solidFill>
                  <a:schemeClr val="bg1"/>
                </a:solidFill>
              </a:defRPr>
            </a:lvl5pPr>
          </a:lstStyle>
          <a:p>
            <a:pPr lvl="0"/>
            <a:r>
              <a:rPr lang="en-US" smtClean="0"/>
              <a:t>Group Name</a:t>
            </a:r>
          </a:p>
        </p:txBody>
      </p:sp>
      <p:pic>
        <p:nvPicPr>
          <p:cNvPr id="7" name="Picture 2" descr="C:\Users\rsasaki\Desktop\MSFT_logo_c_C-W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8252" y="260682"/>
            <a:ext cx="1792815" cy="659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304743"/>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hank You Slide 2">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42058" cy="6995160"/>
          </a:xfrm>
          <a:prstGeom prst="rect">
            <a:avLst/>
          </a:prstGeom>
        </p:spPr>
      </p:pic>
      <p:sp>
        <p:nvSpPr>
          <p:cNvPr id="2" name="Title 1"/>
          <p:cNvSpPr>
            <a:spLocks noGrp="1"/>
          </p:cNvSpPr>
          <p:nvPr>
            <p:ph type="title"/>
          </p:nvPr>
        </p:nvSpPr>
        <p:spPr>
          <a:xfrm>
            <a:off x="274639" y="2928402"/>
            <a:ext cx="11889564" cy="917575"/>
          </a:xfrm>
        </p:spPr>
        <p:txBody>
          <a:bodyPr/>
          <a:lstStyle>
            <a:lvl1pPr>
              <a:defRPr sz="7000">
                <a:solidFill>
                  <a:schemeClr val="accent1"/>
                </a:solidFill>
              </a:defRPr>
            </a:lvl1p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lvl1pPr>
              <a:defRPr>
                <a:solidFill>
                  <a:schemeClr val="accent1"/>
                </a:solidFill>
              </a:defRPr>
            </a:lvl1pPr>
          </a:lstStyle>
          <a:p>
            <a:fld id="{894E8EF0-91FF-4791-8529-F57CE0475C15}" type="slidenum">
              <a:rPr lang="en-US" smtClean="0"/>
              <a:pPr/>
              <a:t>‹#›</a:t>
            </a:fld>
            <a:endParaRPr lang="en-US" dirty="0"/>
          </a:p>
        </p:txBody>
      </p:sp>
      <p:sp>
        <p:nvSpPr>
          <p:cNvPr id="7" name="Text Placeholder 6"/>
          <p:cNvSpPr>
            <a:spLocks noGrp="1"/>
          </p:cNvSpPr>
          <p:nvPr>
            <p:ph type="body" sz="quarter" idx="16" hasCustomPrompt="1"/>
          </p:nvPr>
        </p:nvSpPr>
        <p:spPr>
          <a:xfrm>
            <a:off x="274638" y="302684"/>
            <a:ext cx="1828800" cy="1828201"/>
          </a:xfrm>
          <a:solidFill>
            <a:schemeClr val="accent2"/>
          </a:solidFill>
        </p:spPr>
        <p:txBody>
          <a:bodyPr>
            <a:noAutofit/>
          </a:bodyPr>
          <a:lstStyle>
            <a:lvl1pPr marL="0" indent="0">
              <a:buNone/>
              <a:defRPr sz="2000" baseline="0">
                <a:solidFill>
                  <a:schemeClr val="bg1"/>
                </a:solidFill>
                <a:latin typeface="+mn-lt"/>
              </a:defRPr>
            </a:lvl1pPr>
            <a:lvl2pPr marL="342900" indent="0">
              <a:buNone/>
              <a:defRPr>
                <a:solidFill>
                  <a:schemeClr val="bg1"/>
                </a:solidFill>
              </a:defRPr>
            </a:lvl2pPr>
            <a:lvl3pPr marL="571500" indent="0">
              <a:buNone/>
              <a:defRPr>
                <a:solidFill>
                  <a:schemeClr val="bg1"/>
                </a:solidFill>
              </a:defRPr>
            </a:lvl3pPr>
            <a:lvl4pPr marL="800100" indent="0">
              <a:buNone/>
              <a:defRPr>
                <a:solidFill>
                  <a:schemeClr val="bg1"/>
                </a:solidFill>
              </a:defRPr>
            </a:lvl4pPr>
            <a:lvl5pPr marL="1028700" indent="0">
              <a:buNone/>
              <a:defRPr>
                <a:solidFill>
                  <a:schemeClr val="bg1"/>
                </a:solidFill>
              </a:defRPr>
            </a:lvl5pPr>
          </a:lstStyle>
          <a:p>
            <a:pPr lvl="0"/>
            <a:r>
              <a:rPr lang="en-US" smtClean="0"/>
              <a:t>Group Name</a:t>
            </a:r>
          </a:p>
        </p:txBody>
      </p:sp>
      <p:pic>
        <p:nvPicPr>
          <p:cNvPr id="8" name="Picture 2" descr="\\brandcreative\EPRO\CMCreate\_LOGOS_FINAL_DONE\MSFT\MSFT_Logo\No_TM\MSFT_logo_rgb_C-Gra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6863" y="248398"/>
            <a:ext cx="1889054" cy="694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760496"/>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hank You Slide 2 Large Text">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42058" cy="6995160"/>
          </a:xfrm>
          <a:prstGeom prst="rect">
            <a:avLst/>
          </a:prstGeom>
        </p:spPr>
      </p:pic>
      <p:sp>
        <p:nvSpPr>
          <p:cNvPr id="2" name="Title 1"/>
          <p:cNvSpPr>
            <a:spLocks noGrp="1"/>
          </p:cNvSpPr>
          <p:nvPr>
            <p:ph type="title"/>
          </p:nvPr>
        </p:nvSpPr>
        <p:spPr>
          <a:xfrm>
            <a:off x="274639" y="2928402"/>
            <a:ext cx="11889564" cy="917575"/>
          </a:xfrm>
        </p:spPr>
        <p:txBody>
          <a:bodyPr/>
          <a:lstStyle>
            <a:lvl1pPr>
              <a:defRPr sz="7000">
                <a:solidFill>
                  <a:schemeClr val="accent1"/>
                </a:solidFill>
              </a:defRPr>
            </a:lvl1p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lvl1pPr>
              <a:defRPr>
                <a:solidFill>
                  <a:schemeClr val="accent1"/>
                </a:solidFill>
              </a:defRPr>
            </a:lvl1pPr>
          </a:lstStyle>
          <a:p>
            <a:fld id="{894E8EF0-91FF-4791-8529-F57CE0475C15}" type="slidenum">
              <a:rPr lang="en-US" smtClean="0"/>
              <a:pPr/>
              <a:t>‹#›</a:t>
            </a:fld>
            <a:endParaRPr lang="en-US" dirty="0"/>
          </a:p>
        </p:txBody>
      </p:sp>
      <p:sp>
        <p:nvSpPr>
          <p:cNvPr id="8" name="Text Placeholder 6"/>
          <p:cNvSpPr>
            <a:spLocks noGrp="1"/>
          </p:cNvSpPr>
          <p:nvPr>
            <p:ph type="body" sz="quarter" idx="17" hasCustomPrompt="1"/>
          </p:nvPr>
        </p:nvSpPr>
        <p:spPr>
          <a:xfrm>
            <a:off x="271463" y="300337"/>
            <a:ext cx="1828800" cy="1828201"/>
          </a:xfrm>
          <a:solidFill>
            <a:schemeClr val="accent2"/>
          </a:solidFill>
        </p:spPr>
        <p:txBody>
          <a:bodyPr lIns="182880" tIns="164592" rIns="45720" bIns="45720">
            <a:noAutofit/>
          </a:bodyPr>
          <a:lstStyle>
            <a:lvl1pPr marL="0" indent="0">
              <a:buNone/>
              <a:defRPr sz="3500" baseline="0">
                <a:solidFill>
                  <a:schemeClr val="bg1"/>
                </a:solidFill>
                <a:latin typeface="+mj-lt"/>
              </a:defRPr>
            </a:lvl1pPr>
            <a:lvl2pPr marL="342900" indent="0">
              <a:buNone/>
              <a:defRPr>
                <a:solidFill>
                  <a:schemeClr val="bg1"/>
                </a:solidFill>
              </a:defRPr>
            </a:lvl2pPr>
            <a:lvl3pPr marL="571500" indent="0">
              <a:buNone/>
              <a:defRPr>
                <a:solidFill>
                  <a:schemeClr val="bg1"/>
                </a:solidFill>
              </a:defRPr>
            </a:lvl3pPr>
            <a:lvl4pPr marL="800100" indent="0">
              <a:buNone/>
              <a:defRPr>
                <a:solidFill>
                  <a:schemeClr val="bg1"/>
                </a:solidFill>
              </a:defRPr>
            </a:lvl4pPr>
            <a:lvl5pPr marL="1028700" indent="0">
              <a:buNone/>
              <a:defRPr>
                <a:solidFill>
                  <a:schemeClr val="bg1"/>
                </a:solidFill>
              </a:defRPr>
            </a:lvl5pPr>
          </a:lstStyle>
          <a:p>
            <a:pPr lvl="0"/>
            <a:r>
              <a:rPr lang="en-US" smtClean="0"/>
              <a:t>Group Name</a:t>
            </a:r>
          </a:p>
        </p:txBody>
      </p:sp>
      <p:pic>
        <p:nvPicPr>
          <p:cNvPr id="10" name="Picture 2" descr="\\brandcreative\EPRO\CMCreate\_LOGOS_FINAL_DONE\MSFT\MSFT_Logo\No_TM\MSFT_logo_rgb_C-Gra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6863" y="248398"/>
            <a:ext cx="1889054" cy="694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443221"/>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hank You Slide 3">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42057" cy="6995160"/>
          </a:xfrm>
          <a:prstGeom prst="rect">
            <a:avLst/>
          </a:prstGeom>
        </p:spPr>
      </p:pic>
      <p:sp>
        <p:nvSpPr>
          <p:cNvPr id="2" name="Title 1"/>
          <p:cNvSpPr>
            <a:spLocks noGrp="1"/>
          </p:cNvSpPr>
          <p:nvPr>
            <p:ph type="title"/>
          </p:nvPr>
        </p:nvSpPr>
        <p:spPr>
          <a:xfrm>
            <a:off x="274639" y="2928402"/>
            <a:ext cx="11889564" cy="917575"/>
          </a:xfrm>
        </p:spPr>
        <p:txBody>
          <a:bodyPr/>
          <a:lstStyle>
            <a:lvl1pPr>
              <a:defRPr sz="7000">
                <a:solidFill>
                  <a:schemeClr val="bg1"/>
                </a:solidFill>
              </a:defRPr>
            </a:lvl1p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894E8EF0-91FF-4791-8529-F57CE0475C15}" type="slidenum">
              <a:rPr lang="en-US" smtClean="0"/>
              <a:pPr/>
              <a:t>‹#›</a:t>
            </a:fld>
            <a:endParaRPr lang="en-US" dirty="0"/>
          </a:p>
        </p:txBody>
      </p:sp>
      <p:pic>
        <p:nvPicPr>
          <p:cNvPr id="9" name="Picture 2" descr="C:\Users\rsasaki\Desktop\MSFT_logo_c_C-Wh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57" y="253401"/>
            <a:ext cx="1792815" cy="659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39177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2 Large Tile Text">
    <p:bg>
      <p:bgPr>
        <a:solidFill>
          <a:schemeClr val="accent5"/>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5404840" y="6448625"/>
            <a:ext cx="356198" cy="371475"/>
          </a:xfrm>
        </p:spPr>
        <p:txBody>
          <a:bodyPr/>
          <a:lstStyle>
            <a:lvl1pPr>
              <a:defRPr>
                <a:solidFill>
                  <a:schemeClr val="bg1"/>
                </a:solidFill>
              </a:defRPr>
            </a:lvl1pPr>
          </a:lstStyle>
          <a:p>
            <a:fld id="{894E8EF0-91FF-4791-8529-F57CE0475C15}" type="slidenum">
              <a:rPr lang="en-US" smtClean="0"/>
              <a:pPr/>
              <a:t>‹#›</a:t>
            </a:fld>
            <a:endParaRPr lang="en-US" dirty="0"/>
          </a:p>
        </p:txBody>
      </p:sp>
      <p:sp>
        <p:nvSpPr>
          <p:cNvPr id="8" name="Title 1"/>
          <p:cNvSpPr>
            <a:spLocks noGrp="1"/>
          </p:cNvSpPr>
          <p:nvPr>
            <p:ph type="title" hasCustomPrompt="1"/>
          </p:nvPr>
        </p:nvSpPr>
        <p:spPr>
          <a:xfrm>
            <a:off x="4843463" y="295275"/>
            <a:ext cx="7316788" cy="4591050"/>
          </a:xfrm>
          <a:blipFill dpi="0" rotWithShape="1">
            <a:blip r:embed="rId2">
              <a:extLst>
                <a:ext uri="{28A0092B-C50C-407E-A947-70E740481C1C}">
                  <a14:useLocalDpi xmlns:a14="http://schemas.microsoft.com/office/drawing/2010/main" val="0"/>
                </a:ext>
              </a:extLst>
            </a:blip>
            <a:srcRect/>
            <a:stretch>
              <a:fillRect/>
            </a:stretch>
          </a:blipFill>
        </p:spPr>
        <p:txBody>
          <a:bodyPr lIns="146304" tIns="146304" rIns="146304" bIns="109728" anchor="t" anchorCtr="0"/>
          <a:lstStyle>
            <a:lvl1pPr>
              <a:defRPr sz="2000" spc="-50" baseline="0">
                <a:solidFill>
                  <a:schemeClr val="accent1"/>
                </a:solidFill>
                <a:latin typeface="+mn-lt"/>
              </a:defRPr>
            </a:lvl1pPr>
          </a:lstStyle>
          <a:p>
            <a:r>
              <a:rPr lang="en-US" smtClean="0"/>
              <a:t>Insert Subtitle</a:t>
            </a:r>
            <a:endParaRPr lang="en-US" dirty="0"/>
          </a:p>
        </p:txBody>
      </p:sp>
      <p:sp>
        <p:nvSpPr>
          <p:cNvPr id="10" name="Text Placeholder 2"/>
          <p:cNvSpPr>
            <a:spLocks noGrp="1"/>
          </p:cNvSpPr>
          <p:nvPr>
            <p:ph type="body" sz="quarter" idx="14" hasCustomPrompt="1"/>
          </p:nvPr>
        </p:nvSpPr>
        <p:spPr>
          <a:xfrm>
            <a:off x="4843463" y="680337"/>
            <a:ext cx="7316788" cy="1154162"/>
          </a:xfrm>
        </p:spPr>
        <p:txBody>
          <a:bodyPr/>
          <a:lstStyle>
            <a:lvl1pPr marL="0" indent="0">
              <a:spcBef>
                <a:spcPts val="0"/>
              </a:spcBef>
              <a:buNone/>
              <a:defRPr sz="7000">
                <a:solidFill>
                  <a:schemeClr val="accent1"/>
                </a:solidFill>
                <a:latin typeface="+mj-lt"/>
              </a:defRPr>
            </a:lvl1pPr>
          </a:lstStyle>
          <a:p>
            <a:pPr lvl="0"/>
            <a:r>
              <a:rPr lang="en-US" dirty="0" smtClean="0"/>
              <a:t>Insert Title</a:t>
            </a:r>
            <a:endParaRPr lang="en-US" dirty="0"/>
          </a:p>
        </p:txBody>
      </p:sp>
      <p:sp>
        <p:nvSpPr>
          <p:cNvPr id="11" name="Text Placeholder 4"/>
          <p:cNvSpPr>
            <a:spLocks noGrp="1"/>
          </p:cNvSpPr>
          <p:nvPr>
            <p:ph type="body" sz="quarter" idx="15" hasCustomPrompt="1"/>
          </p:nvPr>
        </p:nvSpPr>
        <p:spPr>
          <a:xfrm>
            <a:off x="4831667" y="2209058"/>
            <a:ext cx="7322419" cy="461665"/>
          </a:xfrm>
        </p:spPr>
        <p:txBody>
          <a:bodyPr/>
          <a:lstStyle>
            <a:lvl1pPr marL="0" indent="0">
              <a:buNone/>
              <a:defRPr sz="2000">
                <a:solidFill>
                  <a:schemeClr val="accent1"/>
                </a:solidFill>
                <a:latin typeface="+mn-lt"/>
              </a:defRPr>
            </a:lvl1pPr>
            <a:lvl2pPr marL="342900" indent="0">
              <a:buNone/>
              <a:defRPr>
                <a:solidFill>
                  <a:schemeClr val="accent1"/>
                </a:solidFill>
              </a:defRPr>
            </a:lvl2pPr>
            <a:lvl3pPr marL="571500" indent="0">
              <a:buNone/>
              <a:defRPr>
                <a:solidFill>
                  <a:schemeClr val="accent1"/>
                </a:solidFill>
              </a:defRPr>
            </a:lvl3pPr>
            <a:lvl4pPr marL="800100" indent="0">
              <a:buNone/>
              <a:defRPr>
                <a:solidFill>
                  <a:schemeClr val="accent1"/>
                </a:solidFill>
              </a:defRPr>
            </a:lvl4pPr>
            <a:lvl5pPr marL="1028700" indent="0">
              <a:buNone/>
              <a:defRPr>
                <a:solidFill>
                  <a:schemeClr val="accent1"/>
                </a:solidFill>
              </a:defRPr>
            </a:lvl5pPr>
          </a:lstStyle>
          <a:p>
            <a:pPr lvl="0"/>
            <a:r>
              <a:rPr lang="en-US" smtClean="0"/>
              <a:t>Presenter Name, Title</a:t>
            </a:r>
          </a:p>
        </p:txBody>
      </p:sp>
      <p:sp>
        <p:nvSpPr>
          <p:cNvPr id="9" name="Text Placeholder 6"/>
          <p:cNvSpPr>
            <a:spLocks noGrp="1"/>
          </p:cNvSpPr>
          <p:nvPr>
            <p:ph type="body" sz="quarter" idx="17" hasCustomPrompt="1"/>
          </p:nvPr>
        </p:nvSpPr>
        <p:spPr>
          <a:xfrm>
            <a:off x="10325100" y="4886325"/>
            <a:ext cx="1835150" cy="1828201"/>
          </a:xfrm>
          <a:solidFill>
            <a:schemeClr val="accent1"/>
          </a:solidFill>
        </p:spPr>
        <p:txBody>
          <a:bodyPr lIns="182880" tIns="164592" rIns="45720" bIns="45720">
            <a:noAutofit/>
          </a:bodyPr>
          <a:lstStyle>
            <a:lvl1pPr marL="0" indent="0">
              <a:buNone/>
              <a:defRPr sz="3500" baseline="0">
                <a:solidFill>
                  <a:schemeClr val="bg1"/>
                </a:solidFill>
                <a:latin typeface="+mj-lt"/>
              </a:defRPr>
            </a:lvl1pPr>
            <a:lvl2pPr marL="342900" indent="0">
              <a:buNone/>
              <a:defRPr>
                <a:solidFill>
                  <a:schemeClr val="bg1"/>
                </a:solidFill>
              </a:defRPr>
            </a:lvl2pPr>
            <a:lvl3pPr marL="571500" indent="0">
              <a:buNone/>
              <a:defRPr>
                <a:solidFill>
                  <a:schemeClr val="bg1"/>
                </a:solidFill>
              </a:defRPr>
            </a:lvl3pPr>
            <a:lvl4pPr marL="800100" indent="0">
              <a:buNone/>
              <a:defRPr>
                <a:solidFill>
                  <a:schemeClr val="bg1"/>
                </a:solidFill>
              </a:defRPr>
            </a:lvl4pPr>
            <a:lvl5pPr marL="1028700" indent="0">
              <a:buNone/>
              <a:defRPr>
                <a:solidFill>
                  <a:schemeClr val="bg1"/>
                </a:solidFill>
              </a:defRPr>
            </a:lvl5pPr>
          </a:lstStyle>
          <a:p>
            <a:pPr lvl="0"/>
            <a:r>
              <a:rPr lang="en-US" smtClean="0"/>
              <a:t>Group Name</a:t>
            </a:r>
          </a:p>
        </p:txBody>
      </p:sp>
    </p:spTree>
    <p:extLst>
      <p:ext uri="{BB962C8B-B14F-4D97-AF65-F5344CB8AC3E}">
        <p14:creationId xmlns:p14="http://schemas.microsoft.com/office/powerpoint/2010/main" val="18985328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rgbClr val="FFFFFF"/>
              </a:buClr>
              <a:buSzPct val="90000"/>
              <a:buFont typeface="Arial" pitchFamily="34" charset="0"/>
              <a:buChar char="•"/>
              <a:defRPr sz="3600">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571500" indent="-280988">
              <a:buClr>
                <a:srgbClr val="FFFFFF"/>
              </a:buClr>
              <a:buSzPct val="90000"/>
              <a:buFont typeface="Arial" pitchFamily="34" charset="0"/>
              <a:buChar char="•"/>
              <a:defRPr sz="3200">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862013" indent="-290513">
              <a:buClr>
                <a:srgbClr val="FFFFFF"/>
              </a:buClr>
              <a:buSzPct val="90000"/>
              <a:buFont typeface="Arial" pitchFamily="34" charset="0"/>
              <a:buChar char="•"/>
              <a:defRPr sz="2800">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090613" indent="-228600">
              <a:buClr>
                <a:srgbClr val="FFFFFF"/>
              </a:buClr>
              <a:buSzPct val="90000"/>
              <a:buFont typeface="Arial" pitchFamily="34" charset="0"/>
              <a:buChar char="•"/>
              <a:defRPr sz="2400">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19213" indent="-228600">
              <a:buClr>
                <a:srgbClr val="FFFFFF"/>
              </a:buClr>
              <a:buSzPct val="90000"/>
              <a:buFont typeface="Arial" pitchFamily="34" charset="0"/>
              <a:buChar char="•"/>
              <a:defRPr sz="2000">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chemeClr val="accent6">
              <a:lumMod val="40000"/>
              <a:lumOff val="60000"/>
            </a:schemeClr>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40878211"/>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Title 1">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842669" y="2125702"/>
            <a:ext cx="7316788" cy="3661720"/>
          </a:xfrm>
          <a:solidFill>
            <a:schemeClr val="accent2">
              <a:alpha val="92000"/>
            </a:schemeClr>
          </a:solidFill>
        </p:spPr>
        <p:txBody>
          <a:bodyPr lIns="146304" tIns="146304" rIns="146304" bIns="109728" anchor="t" anchorCtr="0"/>
          <a:lstStyle>
            <a:lvl1pPr>
              <a:defRPr sz="2000" spc="-50" baseline="0">
                <a:solidFill>
                  <a:schemeClr val="bg1"/>
                </a:solidFill>
                <a:latin typeface="+mn-lt"/>
              </a:defRPr>
            </a:lvl1pPr>
          </a:lstStyle>
          <a:p>
            <a:r>
              <a:rPr lang="en-US" dirty="0" smtClean="0"/>
              <a:t>Insert Subtitle</a:t>
            </a:r>
            <a:endParaRPr lang="en-US" dirty="0"/>
          </a:p>
        </p:txBody>
      </p:sp>
      <p:sp>
        <p:nvSpPr>
          <p:cNvPr id="3" name="Text Placeholder 2"/>
          <p:cNvSpPr>
            <a:spLocks noGrp="1"/>
          </p:cNvSpPr>
          <p:nvPr>
            <p:ph type="body" sz="quarter" idx="14" hasCustomPrompt="1"/>
          </p:nvPr>
        </p:nvSpPr>
        <p:spPr>
          <a:xfrm>
            <a:off x="4842669" y="2498271"/>
            <a:ext cx="7316788" cy="1172116"/>
          </a:xfrm>
        </p:spPr>
        <p:txBody>
          <a:bodyPr/>
          <a:lstStyle>
            <a:lvl1pPr marL="0" indent="0">
              <a:spcBef>
                <a:spcPts val="0"/>
              </a:spcBef>
              <a:buNone/>
              <a:defRPr sz="7000" b="0" i="0">
                <a:solidFill>
                  <a:srgbClr val="FFFFFF"/>
                </a:solidFill>
                <a:latin typeface="+mj-lt"/>
              </a:defRPr>
            </a:lvl1pPr>
          </a:lstStyle>
          <a:p>
            <a:pPr lvl="0"/>
            <a:r>
              <a:rPr lang="en-US" dirty="0" smtClean="0"/>
              <a:t>Insert Title</a:t>
            </a:r>
            <a:endParaRPr lang="en-US" dirty="0"/>
          </a:p>
        </p:txBody>
      </p:sp>
      <p:sp>
        <p:nvSpPr>
          <p:cNvPr id="5" name="Text Placeholder 4"/>
          <p:cNvSpPr>
            <a:spLocks noGrp="1"/>
          </p:cNvSpPr>
          <p:nvPr>
            <p:ph type="body" sz="quarter" idx="15" hasCustomPrompt="1"/>
          </p:nvPr>
        </p:nvSpPr>
        <p:spPr>
          <a:xfrm>
            <a:off x="4839419" y="4026992"/>
            <a:ext cx="7322419" cy="466794"/>
          </a:xfrm>
        </p:spPr>
        <p:txBody>
          <a:bodyPr/>
          <a:lstStyle>
            <a:lvl1pPr marL="0" indent="0">
              <a:buNone/>
              <a:defRPr sz="2000">
                <a:solidFill>
                  <a:schemeClr val="bg1"/>
                </a:solidFill>
                <a:latin typeface="+mn-lt"/>
              </a:defRPr>
            </a:lvl1pPr>
            <a:lvl2pPr marL="342900" indent="0">
              <a:buNone/>
              <a:defRPr>
                <a:solidFill>
                  <a:schemeClr val="accent1"/>
                </a:solidFill>
              </a:defRPr>
            </a:lvl2pPr>
            <a:lvl3pPr marL="571500" indent="0">
              <a:buNone/>
              <a:defRPr>
                <a:solidFill>
                  <a:schemeClr val="accent1"/>
                </a:solidFill>
              </a:defRPr>
            </a:lvl3pPr>
            <a:lvl4pPr marL="800100" indent="0">
              <a:buNone/>
              <a:defRPr>
                <a:solidFill>
                  <a:schemeClr val="accent1"/>
                </a:solidFill>
              </a:defRPr>
            </a:lvl4pPr>
            <a:lvl5pPr marL="1028700" indent="0">
              <a:buNone/>
              <a:defRPr>
                <a:solidFill>
                  <a:schemeClr val="accent1"/>
                </a:solidFill>
              </a:defRPr>
            </a:lvl5pPr>
          </a:lstStyle>
          <a:p>
            <a:pPr lvl="0"/>
            <a:r>
              <a:rPr lang="en-US" dirty="0" smtClean="0"/>
              <a:t>Presenter Name, Title</a:t>
            </a:r>
          </a:p>
        </p:txBody>
      </p:sp>
      <p:sp>
        <p:nvSpPr>
          <p:cNvPr id="15" name="Slide Number Placeholder 14"/>
          <p:cNvSpPr>
            <a:spLocks noGrp="1"/>
          </p:cNvSpPr>
          <p:nvPr>
            <p:ph type="sldNum" sz="quarter" idx="17"/>
          </p:nvPr>
        </p:nvSpPr>
        <p:spPr>
          <a:xfrm>
            <a:off x="4756658" y="6448625"/>
            <a:ext cx="356198" cy="371475"/>
          </a:xfrm>
        </p:spPr>
        <p:txBody>
          <a:body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35115386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0858" y="445256"/>
            <a:ext cx="11629837" cy="45908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30858" y="1222426"/>
            <a:ext cx="11629837" cy="209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5383" y="6471256"/>
            <a:ext cx="1399468" cy="445553"/>
          </a:xfrm>
          <a:prstGeom prst="rect">
            <a:avLst/>
          </a:prstGeom>
        </p:spPr>
      </p:pic>
    </p:spTree>
    <p:extLst>
      <p:ext uri="{BB962C8B-B14F-4D97-AF65-F5344CB8AC3E}">
        <p14:creationId xmlns:p14="http://schemas.microsoft.com/office/powerpoint/2010/main" val="3581721117"/>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72688" y="-77717"/>
            <a:ext cx="11607377" cy="777169"/>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621824" y="6482889"/>
            <a:ext cx="2901844" cy="372394"/>
          </a:xfrm>
          <a:prstGeom prst="rect">
            <a:avLst/>
          </a:prstGeom>
        </p:spPr>
        <p:txBody>
          <a:bodyPr/>
          <a:lstStyle/>
          <a:p>
            <a:endParaRPr lang="en-US" dirty="0"/>
          </a:p>
        </p:txBody>
      </p:sp>
      <p:sp>
        <p:nvSpPr>
          <p:cNvPr id="5" name="Slide Number Placeholder 4"/>
          <p:cNvSpPr>
            <a:spLocks noGrp="1"/>
          </p:cNvSpPr>
          <p:nvPr>
            <p:ph type="sldNum" sz="quarter" idx="12"/>
          </p:nvPr>
        </p:nvSpPr>
        <p:spPr>
          <a:xfrm>
            <a:off x="8912807" y="6482889"/>
            <a:ext cx="2901844" cy="372394"/>
          </a:xfrm>
          <a:prstGeom prst="rect">
            <a:avLst/>
          </a:prstGeom>
        </p:spPr>
        <p:txBody>
          <a:bodyPr/>
          <a:lstStyle/>
          <a:p>
            <a:fld id="{D2A4A13D-4ED2-BE45-8FF7-B5B3A19B8B04}" type="slidenum">
              <a:rPr lang="en-US" smtClean="0"/>
              <a:pPr/>
              <a:t>‹#›</a:t>
            </a:fld>
            <a:endParaRPr lang="en-US"/>
          </a:p>
        </p:txBody>
      </p:sp>
      <p:sp>
        <p:nvSpPr>
          <p:cNvPr id="6" name="Text Placeholder 10"/>
          <p:cNvSpPr>
            <a:spLocks noGrp="1"/>
          </p:cNvSpPr>
          <p:nvPr>
            <p:ph type="body" sz="quarter" idx="14" hasCustomPrompt="1"/>
          </p:nvPr>
        </p:nvSpPr>
        <p:spPr>
          <a:xfrm>
            <a:off x="472846" y="544018"/>
            <a:ext cx="11607377" cy="466302"/>
          </a:xfrm>
        </p:spPr>
        <p:txBody>
          <a:bodyPr>
            <a:normAutofit/>
          </a:bodyPr>
          <a:lstStyle>
            <a:lvl1pPr>
              <a:buFontTx/>
              <a:buNone/>
              <a:defRPr sz="2040" baseline="0">
                <a:solidFill>
                  <a:srgbClr val="005400"/>
                </a:solidFill>
              </a:defRPr>
            </a:lvl1pPr>
          </a:lstStyle>
          <a:p>
            <a:pPr lvl="0"/>
            <a:r>
              <a:rPr lang="en-US" dirty="0" smtClean="0"/>
              <a:t>Subhead Style</a:t>
            </a:r>
          </a:p>
        </p:txBody>
      </p:sp>
      <p:sp>
        <p:nvSpPr>
          <p:cNvPr id="8" name="Text Placeholder 7"/>
          <p:cNvSpPr>
            <a:spLocks noGrp="1"/>
          </p:cNvSpPr>
          <p:nvPr>
            <p:ph type="body" sz="quarter" idx="15" hasCustomPrompt="1"/>
          </p:nvPr>
        </p:nvSpPr>
        <p:spPr>
          <a:xfrm>
            <a:off x="472846" y="1632056"/>
            <a:ext cx="11607377" cy="2769989"/>
          </a:xfrm>
        </p:spPr>
        <p:txBody>
          <a:bodyPr/>
          <a:lstStyle>
            <a:lvl1pPr>
              <a:defRPr baseline="0"/>
            </a:lvl1pPr>
          </a:lstStyle>
          <a:p>
            <a:pPr>
              <a:buNone/>
            </a:pPr>
            <a:r>
              <a:rPr lang="en-US" dirty="0" smtClean="0"/>
              <a:t>Sample body copy before bullets </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678694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00960812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3">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6225" y="3428438"/>
            <a:ext cx="11885613" cy="1305164"/>
          </a:xfrm>
          <a:noFill/>
        </p:spPr>
        <p:txBody>
          <a:bodyPr lIns="91440" tIns="91440" rIns="182880" bIns="91440" anchor="t" anchorCtr="0"/>
          <a:lstStyle>
            <a:lvl1pPr>
              <a:defRPr lang="en-US" sz="9000" kern="1200" spc="0" baseline="0" dirty="0">
                <a:solidFill>
                  <a:schemeClr val="bg1"/>
                </a:solidFill>
                <a:latin typeface="+mj-lt"/>
                <a:ea typeface="+mn-ea"/>
                <a:cs typeface="+mn-cs"/>
              </a:defRPr>
            </a:lvl1pPr>
          </a:lstStyle>
          <a:p>
            <a:r>
              <a:rPr lang="en-US" smtClean="0"/>
              <a:t>Insert Title</a:t>
            </a:r>
            <a:endParaRPr lang="en-US" dirty="0"/>
          </a:p>
        </p:txBody>
      </p:sp>
      <p:sp>
        <p:nvSpPr>
          <p:cNvPr id="8" name="Text Placeholder 6"/>
          <p:cNvSpPr>
            <a:spLocks noGrp="1"/>
          </p:cNvSpPr>
          <p:nvPr>
            <p:ph type="body" sz="quarter" idx="16" hasCustomPrompt="1"/>
          </p:nvPr>
        </p:nvSpPr>
        <p:spPr>
          <a:xfrm>
            <a:off x="276225" y="298344"/>
            <a:ext cx="1828800" cy="1835256"/>
          </a:xfrm>
          <a:solidFill>
            <a:schemeClr val="accent2"/>
          </a:solidFill>
        </p:spPr>
        <p:txBody>
          <a:bodyPr>
            <a:noAutofit/>
          </a:bodyPr>
          <a:lstStyle>
            <a:lvl1pPr marL="0" indent="0">
              <a:buNone/>
              <a:defRPr sz="2000" baseline="0">
                <a:solidFill>
                  <a:schemeClr val="bg1"/>
                </a:solidFill>
                <a:latin typeface="+mn-lt"/>
              </a:defRPr>
            </a:lvl1pPr>
            <a:lvl2pPr marL="342900" indent="0">
              <a:buNone/>
              <a:defRPr>
                <a:solidFill>
                  <a:schemeClr val="bg1"/>
                </a:solidFill>
              </a:defRPr>
            </a:lvl2pPr>
            <a:lvl3pPr marL="571500" indent="0">
              <a:buNone/>
              <a:defRPr>
                <a:solidFill>
                  <a:schemeClr val="bg1"/>
                </a:solidFill>
              </a:defRPr>
            </a:lvl3pPr>
            <a:lvl4pPr marL="800100" indent="0">
              <a:buNone/>
              <a:defRPr>
                <a:solidFill>
                  <a:schemeClr val="bg1"/>
                </a:solidFill>
              </a:defRPr>
            </a:lvl4pPr>
            <a:lvl5pPr marL="1028700" indent="0">
              <a:buNone/>
              <a:defRPr>
                <a:solidFill>
                  <a:schemeClr val="bg1"/>
                </a:solidFill>
              </a:defRPr>
            </a:lvl5pPr>
          </a:lstStyle>
          <a:p>
            <a:pPr lvl="0"/>
            <a:r>
              <a:rPr lang="en-US" smtClean="0"/>
              <a:t>Group Name</a:t>
            </a:r>
          </a:p>
        </p:txBody>
      </p:sp>
      <p:sp>
        <p:nvSpPr>
          <p:cNvPr id="12" name="Text Placeholder 4"/>
          <p:cNvSpPr>
            <a:spLocks noGrp="1"/>
          </p:cNvSpPr>
          <p:nvPr>
            <p:ph type="body" sz="quarter" idx="17" hasCustomPrompt="1"/>
          </p:nvPr>
        </p:nvSpPr>
        <p:spPr>
          <a:xfrm>
            <a:off x="276225" y="4942943"/>
            <a:ext cx="11885613" cy="517065"/>
          </a:xfrm>
          <a:noFill/>
        </p:spPr>
        <p:txBody>
          <a:bodyPr/>
          <a:lstStyle>
            <a:lvl1pPr marL="0" indent="0">
              <a:buNone/>
              <a:defRPr sz="2400">
                <a:solidFill>
                  <a:schemeClr val="bg1"/>
                </a:solidFill>
                <a:latin typeface="+mn-lt"/>
              </a:defRPr>
            </a:lvl1pPr>
            <a:lvl2pPr marL="342900" indent="0">
              <a:buNone/>
              <a:defRPr>
                <a:solidFill>
                  <a:schemeClr val="accent1"/>
                </a:solidFill>
              </a:defRPr>
            </a:lvl2pPr>
            <a:lvl3pPr marL="571500" indent="0">
              <a:buNone/>
              <a:defRPr>
                <a:solidFill>
                  <a:schemeClr val="accent1"/>
                </a:solidFill>
              </a:defRPr>
            </a:lvl3pPr>
            <a:lvl4pPr marL="800100" indent="0">
              <a:buNone/>
              <a:defRPr>
                <a:solidFill>
                  <a:schemeClr val="accent1"/>
                </a:solidFill>
              </a:defRPr>
            </a:lvl4pPr>
            <a:lvl5pPr marL="1028700" indent="0">
              <a:buNone/>
              <a:defRPr>
                <a:solidFill>
                  <a:schemeClr val="accent1"/>
                </a:solidFill>
              </a:defRPr>
            </a:lvl5pPr>
          </a:lstStyle>
          <a:p>
            <a:pPr lvl="0"/>
            <a:r>
              <a:rPr lang="en-US" smtClean="0"/>
              <a:t>Presenter Name, Title</a:t>
            </a:r>
          </a:p>
        </p:txBody>
      </p:sp>
      <p:sp>
        <p:nvSpPr>
          <p:cNvPr id="4" name="Text Placeholder 3"/>
          <p:cNvSpPr>
            <a:spLocks noGrp="1"/>
          </p:cNvSpPr>
          <p:nvPr>
            <p:ph type="body" sz="quarter" idx="18" hasCustomPrompt="1"/>
          </p:nvPr>
        </p:nvSpPr>
        <p:spPr>
          <a:xfrm>
            <a:off x="276225" y="3058521"/>
            <a:ext cx="11885613" cy="452432"/>
          </a:xfrm>
        </p:spPr>
        <p:txBody>
          <a:bodyPr bIns="0" anchor="b"/>
          <a:lstStyle>
            <a:lvl1pPr marL="0" indent="0">
              <a:buNone/>
              <a:defRPr lang="en-US" sz="2600" b="0" kern="1200" cap="none" spc="-50" baseline="0" smtClean="0">
                <a:ln w="3175">
                  <a:noFill/>
                </a:ln>
                <a:solidFill>
                  <a:schemeClr val="bg1"/>
                </a:solidFill>
                <a:effectLst/>
                <a:latin typeface="+mj-lt"/>
                <a:ea typeface="+mn-ea"/>
                <a:cs typeface="Arial" charset="0"/>
              </a:defRPr>
            </a:lvl1pPr>
            <a:lvl2pPr marL="342900" indent="0">
              <a:buNone/>
              <a:defRPr/>
            </a:lvl2pPr>
            <a:lvl3pPr marL="571500" indent="0">
              <a:buNone/>
              <a:defRPr/>
            </a:lvl3pPr>
            <a:lvl4pPr marL="800100" indent="0">
              <a:buNone/>
              <a:defRPr/>
            </a:lvl4pPr>
            <a:lvl5pPr marL="1028700" indent="0">
              <a:buNone/>
              <a:defRPr/>
            </a:lvl5pPr>
          </a:lstStyle>
          <a:p>
            <a:pPr lvl="0"/>
            <a:r>
              <a:rPr lang="en-US" smtClean="0"/>
              <a:t>Insert subtitle</a:t>
            </a:r>
          </a:p>
        </p:txBody>
      </p:sp>
      <p:sp>
        <p:nvSpPr>
          <p:cNvPr id="15" name="Slide Number Placeholder 14"/>
          <p:cNvSpPr>
            <a:spLocks noGrp="1"/>
          </p:cNvSpPr>
          <p:nvPr>
            <p:ph type="sldNum" sz="quarter" idx="20"/>
          </p:nvPr>
        </p:nvSpPr>
        <p:spPr>
          <a:xfrm>
            <a:off x="5404840" y="6448625"/>
            <a:ext cx="356198" cy="371475"/>
          </a:xfrm>
        </p:spPr>
        <p:txBody>
          <a:bodyPr/>
          <a:lstStyle>
            <a:lvl1pPr>
              <a:defRPr>
                <a:solidFill>
                  <a:schemeClr val="bg1"/>
                </a:solidFill>
              </a:defRPr>
            </a:lvl1pPr>
          </a:lstStyle>
          <a:p>
            <a:fld id="{894E8EF0-91FF-4791-8529-F57CE0475C15}" type="slidenum">
              <a:rPr lang="en-US" smtClean="0"/>
              <a:pPr/>
              <a:t>‹#›</a:t>
            </a:fld>
            <a:endParaRPr lang="en-US" dirty="0"/>
          </a:p>
        </p:txBody>
      </p:sp>
      <p:pic>
        <p:nvPicPr>
          <p:cNvPr id="11" name="Picture 2" descr="C:\Users\rsasaki\Desktop\MSFT_logo_c_C-W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8252" y="257877"/>
            <a:ext cx="1792815" cy="659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7304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3 Large Tile Text">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6225" y="3428438"/>
            <a:ext cx="11885613" cy="1305164"/>
          </a:xfrm>
          <a:noFill/>
        </p:spPr>
        <p:txBody>
          <a:bodyPr lIns="91440" tIns="91440" rIns="182880" bIns="91440" anchor="t" anchorCtr="0"/>
          <a:lstStyle>
            <a:lvl1pPr>
              <a:defRPr lang="en-US" sz="9000" kern="1200" spc="0" baseline="0" dirty="0">
                <a:solidFill>
                  <a:schemeClr val="bg1"/>
                </a:solidFill>
                <a:latin typeface="+mj-lt"/>
                <a:ea typeface="+mn-ea"/>
                <a:cs typeface="+mn-cs"/>
              </a:defRPr>
            </a:lvl1pPr>
          </a:lstStyle>
          <a:p>
            <a:r>
              <a:rPr lang="en-US" smtClean="0"/>
              <a:t>Insert Title</a:t>
            </a:r>
            <a:endParaRPr lang="en-US" dirty="0"/>
          </a:p>
        </p:txBody>
      </p:sp>
      <p:sp>
        <p:nvSpPr>
          <p:cNvPr id="12" name="Text Placeholder 4"/>
          <p:cNvSpPr>
            <a:spLocks noGrp="1"/>
          </p:cNvSpPr>
          <p:nvPr>
            <p:ph type="body" sz="quarter" idx="17" hasCustomPrompt="1"/>
          </p:nvPr>
        </p:nvSpPr>
        <p:spPr>
          <a:xfrm>
            <a:off x="276225" y="4942943"/>
            <a:ext cx="11885613" cy="517065"/>
          </a:xfrm>
          <a:noFill/>
        </p:spPr>
        <p:txBody>
          <a:bodyPr/>
          <a:lstStyle>
            <a:lvl1pPr marL="0" indent="0">
              <a:buNone/>
              <a:defRPr sz="2400">
                <a:solidFill>
                  <a:schemeClr val="bg1"/>
                </a:solidFill>
                <a:latin typeface="+mn-lt"/>
              </a:defRPr>
            </a:lvl1pPr>
            <a:lvl2pPr marL="342900" indent="0">
              <a:buNone/>
              <a:defRPr>
                <a:solidFill>
                  <a:schemeClr val="accent1"/>
                </a:solidFill>
              </a:defRPr>
            </a:lvl2pPr>
            <a:lvl3pPr marL="571500" indent="0">
              <a:buNone/>
              <a:defRPr>
                <a:solidFill>
                  <a:schemeClr val="accent1"/>
                </a:solidFill>
              </a:defRPr>
            </a:lvl3pPr>
            <a:lvl4pPr marL="800100" indent="0">
              <a:buNone/>
              <a:defRPr>
                <a:solidFill>
                  <a:schemeClr val="accent1"/>
                </a:solidFill>
              </a:defRPr>
            </a:lvl4pPr>
            <a:lvl5pPr marL="1028700" indent="0">
              <a:buNone/>
              <a:defRPr>
                <a:solidFill>
                  <a:schemeClr val="accent1"/>
                </a:solidFill>
              </a:defRPr>
            </a:lvl5pPr>
          </a:lstStyle>
          <a:p>
            <a:pPr lvl="0"/>
            <a:r>
              <a:rPr lang="en-US" smtClean="0"/>
              <a:t>Presenter Name, Title</a:t>
            </a:r>
          </a:p>
        </p:txBody>
      </p:sp>
      <p:sp>
        <p:nvSpPr>
          <p:cNvPr id="4" name="Text Placeholder 3"/>
          <p:cNvSpPr>
            <a:spLocks noGrp="1"/>
          </p:cNvSpPr>
          <p:nvPr>
            <p:ph type="body" sz="quarter" idx="18" hasCustomPrompt="1"/>
          </p:nvPr>
        </p:nvSpPr>
        <p:spPr>
          <a:xfrm>
            <a:off x="276225" y="3058521"/>
            <a:ext cx="11885613" cy="452432"/>
          </a:xfrm>
        </p:spPr>
        <p:txBody>
          <a:bodyPr bIns="0" anchor="b"/>
          <a:lstStyle>
            <a:lvl1pPr marL="0" indent="0">
              <a:buNone/>
              <a:defRPr lang="en-US" sz="2600" b="0" kern="1200" cap="none" spc="-50" baseline="0" smtClean="0">
                <a:ln w="3175">
                  <a:noFill/>
                </a:ln>
                <a:solidFill>
                  <a:schemeClr val="bg1"/>
                </a:solidFill>
                <a:effectLst/>
                <a:latin typeface="+mj-lt"/>
                <a:ea typeface="+mn-ea"/>
                <a:cs typeface="Arial" charset="0"/>
              </a:defRPr>
            </a:lvl1pPr>
            <a:lvl2pPr marL="342900" indent="0">
              <a:buNone/>
              <a:defRPr/>
            </a:lvl2pPr>
            <a:lvl3pPr marL="571500" indent="0">
              <a:buNone/>
              <a:defRPr/>
            </a:lvl3pPr>
            <a:lvl4pPr marL="800100" indent="0">
              <a:buNone/>
              <a:defRPr/>
            </a:lvl4pPr>
            <a:lvl5pPr marL="1028700" indent="0">
              <a:buNone/>
              <a:defRPr/>
            </a:lvl5pPr>
          </a:lstStyle>
          <a:p>
            <a:pPr lvl="0"/>
            <a:r>
              <a:rPr lang="en-US" smtClean="0"/>
              <a:t>Insert subtitle</a:t>
            </a:r>
          </a:p>
        </p:txBody>
      </p:sp>
      <p:sp>
        <p:nvSpPr>
          <p:cNvPr id="15" name="Slide Number Placeholder 14"/>
          <p:cNvSpPr>
            <a:spLocks noGrp="1"/>
          </p:cNvSpPr>
          <p:nvPr>
            <p:ph type="sldNum" sz="quarter" idx="20"/>
          </p:nvPr>
        </p:nvSpPr>
        <p:spPr>
          <a:xfrm>
            <a:off x="5404840" y="6448625"/>
            <a:ext cx="356198" cy="371475"/>
          </a:xfrm>
        </p:spPr>
        <p:txBody>
          <a:bodyPr/>
          <a:lstStyle>
            <a:lvl1pPr>
              <a:defRPr>
                <a:solidFill>
                  <a:schemeClr val="bg1"/>
                </a:solidFill>
              </a:defRPr>
            </a:lvl1pPr>
          </a:lstStyle>
          <a:p>
            <a:fld id="{894E8EF0-91FF-4791-8529-F57CE0475C15}" type="slidenum">
              <a:rPr lang="en-US" smtClean="0"/>
              <a:pPr/>
              <a:t>‹#›</a:t>
            </a:fld>
            <a:endParaRPr lang="en-US" dirty="0"/>
          </a:p>
        </p:txBody>
      </p:sp>
      <p:sp>
        <p:nvSpPr>
          <p:cNvPr id="13" name="Text Placeholder 6"/>
          <p:cNvSpPr>
            <a:spLocks noGrp="1"/>
          </p:cNvSpPr>
          <p:nvPr>
            <p:ph type="body" sz="quarter" idx="21" hasCustomPrompt="1"/>
          </p:nvPr>
        </p:nvSpPr>
        <p:spPr>
          <a:xfrm>
            <a:off x="271463" y="300337"/>
            <a:ext cx="1828800" cy="1828201"/>
          </a:xfrm>
          <a:solidFill>
            <a:schemeClr val="accent2"/>
          </a:solidFill>
        </p:spPr>
        <p:txBody>
          <a:bodyPr lIns="91440" tIns="91440" rIns="45720" bIns="45720">
            <a:noAutofit/>
          </a:bodyPr>
          <a:lstStyle>
            <a:lvl1pPr marL="0" indent="0">
              <a:buNone/>
              <a:defRPr sz="3500" baseline="0">
                <a:solidFill>
                  <a:schemeClr val="bg1"/>
                </a:solidFill>
                <a:latin typeface="+mj-lt"/>
              </a:defRPr>
            </a:lvl1pPr>
            <a:lvl2pPr marL="342900" indent="0">
              <a:buNone/>
              <a:defRPr>
                <a:solidFill>
                  <a:schemeClr val="bg1"/>
                </a:solidFill>
              </a:defRPr>
            </a:lvl2pPr>
            <a:lvl3pPr marL="571500" indent="0">
              <a:buNone/>
              <a:defRPr>
                <a:solidFill>
                  <a:schemeClr val="bg1"/>
                </a:solidFill>
              </a:defRPr>
            </a:lvl3pPr>
            <a:lvl4pPr marL="800100" indent="0">
              <a:buNone/>
              <a:defRPr>
                <a:solidFill>
                  <a:schemeClr val="bg1"/>
                </a:solidFill>
              </a:defRPr>
            </a:lvl4pPr>
            <a:lvl5pPr marL="1028700" indent="0">
              <a:buNone/>
              <a:defRPr>
                <a:solidFill>
                  <a:schemeClr val="bg1"/>
                </a:solidFill>
              </a:defRPr>
            </a:lvl5pPr>
          </a:lstStyle>
          <a:p>
            <a:pPr lvl="0"/>
            <a:r>
              <a:rPr lang="en-US" smtClean="0"/>
              <a:t>Group Name</a:t>
            </a:r>
          </a:p>
        </p:txBody>
      </p:sp>
      <p:pic>
        <p:nvPicPr>
          <p:cNvPr id="11" name="Picture 2" descr="C:\Users\rsasaki\Desktop\MSFT_logo_c_C-W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8252" y="257877"/>
            <a:ext cx="1792815" cy="659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3946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smtClean="0"/>
              <a:t>Click to edit agenda</a:t>
            </a:r>
            <a:endParaRPr lang="en-US"/>
          </a:p>
        </p:txBody>
      </p:sp>
      <p:sp>
        <p:nvSpPr>
          <p:cNvPr id="4" name="Slide Number Placeholder 3"/>
          <p:cNvSpPr>
            <a:spLocks noGrp="1"/>
          </p:cNvSpPr>
          <p:nvPr>
            <p:ph type="sldNum" sz="quarter" idx="11"/>
          </p:nvPr>
        </p:nvSpPr>
        <p:spPr/>
        <p:txBody>
          <a:bodyPr/>
          <a:lstStyle/>
          <a:p>
            <a:fld id="{894E8EF0-91FF-4791-8529-F57CE0475C15}" type="slidenum">
              <a:rPr lang="en-US" smtClean="0"/>
              <a:pPr/>
              <a:t>‹#›</a:t>
            </a:fld>
            <a:endParaRPr lang="en-US" dirty="0"/>
          </a:p>
        </p:txBody>
      </p:sp>
      <p:sp>
        <p:nvSpPr>
          <p:cNvPr id="7" name="Text Placeholder 6"/>
          <p:cNvSpPr>
            <a:spLocks noGrp="1"/>
          </p:cNvSpPr>
          <p:nvPr>
            <p:ph type="body" sz="quarter" idx="12"/>
          </p:nvPr>
        </p:nvSpPr>
        <p:spPr>
          <a:xfrm>
            <a:off x="276225" y="2157413"/>
            <a:ext cx="11885613" cy="2172390"/>
          </a:xfrm>
        </p:spPr>
        <p:txBody>
          <a:bodyPr/>
          <a:lstStyle>
            <a:lvl1pPr marL="0" indent="0">
              <a:lnSpc>
                <a:spcPts val="2400"/>
              </a:lnSpc>
              <a:spcBef>
                <a:spcPts val="600"/>
              </a:spcBef>
              <a:buNone/>
              <a:tabLst/>
              <a:defRPr sz="2400" b="1">
                <a:latin typeface="+mn-lt"/>
              </a:defRPr>
            </a:lvl1pPr>
            <a:lvl2pPr marL="0" indent="0">
              <a:lnSpc>
                <a:spcPts val="2500"/>
              </a:lnSpc>
              <a:spcBef>
                <a:spcPts val="600"/>
              </a:spcBef>
              <a:spcAft>
                <a:spcPts val="2400"/>
              </a:spcAft>
              <a:buNone/>
              <a:defRPr sz="2350"/>
            </a:lvl2pPr>
            <a:lvl3pPr marL="169863" indent="-169863">
              <a:lnSpc>
                <a:spcPts val="2100"/>
              </a:lnSpc>
              <a:spcBef>
                <a:spcPts val="0"/>
              </a:spcBef>
              <a:spcAft>
                <a:spcPts val="600"/>
              </a:spcAft>
              <a:buSzPct val="70000"/>
              <a:buFont typeface="Wingdings 3" pitchFamily="18" charset="2"/>
              <a:buChar char="}"/>
              <a:defRPr sz="1800"/>
            </a:lvl3pPr>
            <a:lvl4pPr marL="169863" indent="-169863">
              <a:lnSpc>
                <a:spcPts val="2100"/>
              </a:lnSpc>
              <a:spcBef>
                <a:spcPts val="0"/>
              </a:spcBef>
              <a:spcAft>
                <a:spcPts val="600"/>
              </a:spcAft>
              <a:buSzPct val="70000"/>
              <a:buFont typeface="Wingdings 3" pitchFamily="18" charset="2"/>
              <a:buChar char="}"/>
              <a:defRPr sz="1800"/>
            </a:lvl4pPr>
            <a:lvl5pPr marL="169863" indent="-169863">
              <a:lnSpc>
                <a:spcPts val="2100"/>
              </a:lnSpc>
              <a:spcBef>
                <a:spcPts val="0"/>
              </a:spcBef>
              <a:spcAft>
                <a:spcPts val="600"/>
              </a:spcAft>
              <a:buSzPct val="70000"/>
              <a:buFont typeface="Wingdings 3" pitchFamily="18" charset="2"/>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402968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800"/>
            </a:lvl1pPr>
          </a:lstStyle>
          <a:p>
            <a:r>
              <a:rPr lang="en-US" smtClean="0"/>
              <a:t>Click to edit agenda</a:t>
            </a:r>
            <a:endParaRPr lang="en-US"/>
          </a:p>
        </p:txBody>
      </p:sp>
      <p:sp>
        <p:nvSpPr>
          <p:cNvPr id="4" name="Slide Number Placeholder 3"/>
          <p:cNvSpPr>
            <a:spLocks noGrp="1"/>
          </p:cNvSpPr>
          <p:nvPr>
            <p:ph type="sldNum" sz="quarter" idx="11"/>
          </p:nvPr>
        </p:nvSpPr>
        <p:spPr/>
        <p:txBody>
          <a:bodyPr/>
          <a:lstStyle/>
          <a:p>
            <a:fld id="{894E8EF0-91FF-4791-8529-F57CE0475C15}" type="slidenum">
              <a:rPr lang="en-US" smtClean="0"/>
              <a:pPr/>
              <a:t>‹#›</a:t>
            </a:fld>
            <a:endParaRPr lang="en-US" dirty="0"/>
          </a:p>
        </p:txBody>
      </p:sp>
      <p:sp>
        <p:nvSpPr>
          <p:cNvPr id="7" name="Text Placeholder 6"/>
          <p:cNvSpPr>
            <a:spLocks noGrp="1"/>
          </p:cNvSpPr>
          <p:nvPr>
            <p:ph type="body" sz="quarter" idx="12"/>
          </p:nvPr>
        </p:nvSpPr>
        <p:spPr>
          <a:xfrm>
            <a:off x="276225" y="2149321"/>
            <a:ext cx="11885613" cy="2086725"/>
          </a:xfrm>
        </p:spPr>
        <p:txBody>
          <a:bodyPr/>
          <a:lstStyle>
            <a:lvl1pPr marL="282575" indent="-282575">
              <a:spcBef>
                <a:spcPts val="400"/>
              </a:spcBef>
              <a:spcAft>
                <a:spcPts val="600"/>
              </a:spcAft>
              <a:defRPr sz="3400"/>
            </a:lvl1pPr>
            <a:lvl2pPr marL="461963" indent="-234950">
              <a:buSzPct val="70000"/>
              <a:buFont typeface="Wingdings 3" pitchFamily="18" charset="2"/>
              <a:buChar char="}"/>
              <a:defRPr/>
            </a:lvl2pPr>
            <a:lvl3pPr marL="687388" indent="-225425">
              <a:defRPr/>
            </a:lvl3pPr>
            <a:lvl4pPr marL="914400" indent="-227013">
              <a:defRPr/>
            </a:lvl4pPr>
            <a:lvl5pPr marL="1141413" indent="-227013">
              <a:tabLst>
                <a:tab pos="1141413" algn="l"/>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183844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Slide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800">
                <a:solidFill>
                  <a:schemeClr val="bg1"/>
                </a:solidFill>
              </a:defRPr>
            </a:lvl1pPr>
          </a:lstStyle>
          <a:p>
            <a:r>
              <a:rPr lang="en-US" smtClean="0"/>
              <a:t>Click to edit agenda</a:t>
            </a:r>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894E8EF0-91FF-4791-8529-F57CE0475C15}" type="slidenum">
              <a:rPr lang="en-US" smtClean="0"/>
              <a:pPr/>
              <a:t>‹#›</a:t>
            </a:fld>
            <a:endParaRPr lang="en-US" dirty="0"/>
          </a:p>
        </p:txBody>
      </p:sp>
      <p:sp>
        <p:nvSpPr>
          <p:cNvPr id="6" name="Text Placeholder 6"/>
          <p:cNvSpPr>
            <a:spLocks noGrp="1"/>
          </p:cNvSpPr>
          <p:nvPr>
            <p:ph type="body" sz="quarter" idx="12"/>
          </p:nvPr>
        </p:nvSpPr>
        <p:spPr>
          <a:xfrm>
            <a:off x="276225" y="2149321"/>
            <a:ext cx="11885613" cy="2086725"/>
          </a:xfrm>
        </p:spPr>
        <p:txBody>
          <a:bodyPr/>
          <a:lstStyle>
            <a:lvl1pPr marL="282575" indent="-282575">
              <a:spcBef>
                <a:spcPts val="400"/>
              </a:spcBef>
              <a:spcAft>
                <a:spcPts val="600"/>
              </a:spcAft>
              <a:buClr>
                <a:schemeClr val="bg1"/>
              </a:buClr>
              <a:defRPr sz="3400">
                <a:solidFill>
                  <a:schemeClr val="bg1"/>
                </a:solidFill>
              </a:defRPr>
            </a:lvl1pPr>
            <a:lvl2pPr marL="461963" indent="-234950">
              <a:buClr>
                <a:schemeClr val="bg1"/>
              </a:buClr>
              <a:buSzPct val="70000"/>
              <a:buFont typeface="Wingdings 3" pitchFamily="18" charset="2"/>
              <a:buChar char="}"/>
              <a:defRPr>
                <a:solidFill>
                  <a:schemeClr val="bg1"/>
                </a:solidFill>
              </a:defRPr>
            </a:lvl2pPr>
            <a:lvl3pPr marL="687388" indent="-225425">
              <a:buClr>
                <a:schemeClr val="bg1"/>
              </a:buClr>
              <a:defRPr>
                <a:solidFill>
                  <a:schemeClr val="bg1"/>
                </a:solidFill>
              </a:defRPr>
            </a:lvl3pPr>
            <a:lvl4pPr marL="914400" indent="-227013">
              <a:buClr>
                <a:schemeClr val="bg1"/>
              </a:buClr>
              <a:defRPr>
                <a:solidFill>
                  <a:schemeClr val="bg1"/>
                </a:solidFill>
              </a:defRPr>
            </a:lvl4pPr>
            <a:lvl5pPr marL="1141413" indent="-227013">
              <a:buClr>
                <a:schemeClr val="bg1"/>
              </a:buClr>
              <a:tabLst>
                <a:tab pos="1141413" algn="l"/>
              </a:tabLst>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999067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4"/>
          </p:nvPr>
        </p:nvSpPr>
        <p:spPr>
          <a:xfrm>
            <a:off x="316662" y="6448625"/>
            <a:ext cx="356198" cy="371475"/>
          </a:xfrm>
          <a:prstGeom prst="rect">
            <a:avLst/>
          </a:prstGeom>
        </p:spPr>
        <p:txBody>
          <a:bodyPr vert="horz" lIns="91440" tIns="45720" rIns="91440" bIns="45720" rtlCol="0" anchor="ctr"/>
          <a:lstStyle>
            <a:lvl1pPr>
              <a:defRPr lang="en-US" sz="1000" smtClean="0">
                <a:solidFill>
                  <a:schemeClr val="accent1"/>
                </a:solidFill>
              </a:defRPr>
            </a:lvl1p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1351444740"/>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59" r:id="rId14"/>
    <p:sldLayoutId id="2147484260" r:id="rId15"/>
    <p:sldLayoutId id="2147484261" r:id="rId16"/>
    <p:sldLayoutId id="2147484262" r:id="rId17"/>
    <p:sldLayoutId id="2147484263" r:id="rId18"/>
    <p:sldLayoutId id="2147484264" r:id="rId19"/>
    <p:sldLayoutId id="2147484265" r:id="rId20"/>
    <p:sldLayoutId id="2147484266" r:id="rId21"/>
    <p:sldLayoutId id="2147484267" r:id="rId22"/>
    <p:sldLayoutId id="2147484268" r:id="rId23"/>
    <p:sldLayoutId id="2147484269" r:id="rId24"/>
    <p:sldLayoutId id="2147484270" r:id="rId25"/>
    <p:sldLayoutId id="2147484271" r:id="rId26"/>
    <p:sldLayoutId id="2147484272" r:id="rId27"/>
    <p:sldLayoutId id="2147484273" r:id="rId28"/>
    <p:sldLayoutId id="2147484274" r:id="rId29"/>
    <p:sldLayoutId id="2147484275" r:id="rId30"/>
    <p:sldLayoutId id="2147484276" r:id="rId31"/>
    <p:sldLayoutId id="2147484277" r:id="rId32"/>
    <p:sldLayoutId id="2147484278" r:id="rId33"/>
    <p:sldLayoutId id="2147484279" r:id="rId34"/>
    <p:sldLayoutId id="2147484280" r:id="rId35"/>
    <p:sldLayoutId id="2147484281" r:id="rId36"/>
    <p:sldLayoutId id="2147484282" r:id="rId37"/>
    <p:sldLayoutId id="2147484283" r:id="rId38"/>
    <p:sldLayoutId id="2147484284" r:id="rId39"/>
    <p:sldLayoutId id="2147484285" r:id="rId40"/>
    <p:sldLayoutId id="2147484286" r:id="rId41"/>
    <p:sldLayoutId id="2147484287" r:id="rId42"/>
    <p:sldLayoutId id="2147484242" r:id="rId43"/>
    <p:sldLayoutId id="2147484288" r:id="rId44"/>
  </p:sldLayoutIdLst>
  <p:transition>
    <p:fade/>
  </p:transition>
  <p:timing>
    <p:tnLst>
      <p:par>
        <p:cTn id="1" dur="indefinite" restart="never" nodeType="tmRoot"/>
      </p:par>
    </p:tnLst>
  </p:timing>
  <p:hf hdr="0" dt="0"/>
  <p:txStyles>
    <p:titleStyle>
      <a:lvl1pPr algn="l" defTabSz="932742" rtl="0" eaLnBrk="1" latinLnBrk="0" hangingPunct="1">
        <a:lnSpc>
          <a:spcPct val="90000"/>
        </a:lnSpc>
        <a:spcBef>
          <a:spcPct val="0"/>
        </a:spcBef>
        <a:buNone/>
        <a:defRPr lang="en-US" sz="4800" b="0" kern="1200" cap="none" spc="-102" baseline="0" dirty="0" smtClean="0">
          <a:ln w="3175">
            <a:noFill/>
          </a:ln>
          <a:solidFill>
            <a:schemeClr val="accent1"/>
          </a:solidFill>
          <a:effectLst/>
          <a:latin typeface="+mj-lt"/>
          <a:ea typeface="+mn-ea"/>
          <a:cs typeface="Arial" charset="0"/>
        </a:defRPr>
      </a:lvl1pPr>
    </p:titleStyle>
    <p:bodyStyle>
      <a:lvl1pPr marL="344488" marR="0" indent="-344488" algn="l" defTabSz="932742" rtl="0" eaLnBrk="1" fontAlgn="auto" latinLnBrk="0" hangingPunct="1">
        <a:lnSpc>
          <a:spcPct val="90000"/>
        </a:lnSpc>
        <a:spcBef>
          <a:spcPct val="20000"/>
        </a:spcBef>
        <a:spcAft>
          <a:spcPts val="0"/>
        </a:spcAft>
        <a:buClr>
          <a:schemeClr val="accent2"/>
        </a:buClr>
        <a:buSzPct val="70000"/>
        <a:buFont typeface="Wingdings 3" pitchFamily="18" charset="2"/>
        <a:buChar char=""/>
        <a:tabLst/>
        <a:defRPr sz="4000" kern="1200" spc="0" baseline="0">
          <a:solidFill>
            <a:schemeClr val="tx1"/>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accent2"/>
        </a:buClr>
        <a:buSzPct val="90000"/>
        <a:buFont typeface="Arial" pitchFamily="34" charset="0"/>
        <a:buChar char="•"/>
        <a:tabLst/>
        <a:defRPr sz="2400" kern="1200" spc="0" baseline="0">
          <a:solidFill>
            <a:schemeClr val="tx1"/>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accent2"/>
        </a:buClr>
        <a:buSzPct val="90000"/>
        <a:buFont typeface="Arial" pitchFamily="34" charset="0"/>
        <a:buChar char="•"/>
        <a:tabLst/>
        <a:defRPr sz="2000" kern="1200" spc="0" baseline="0">
          <a:solidFill>
            <a:schemeClr val="tx1"/>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accent2"/>
        </a:buClr>
        <a:buSzPct val="90000"/>
        <a:buFont typeface="Arial" pitchFamily="34" charset="0"/>
        <a:buChar char="•"/>
        <a:tabLst/>
        <a:defRPr sz="1800" kern="1200" spc="0" baseline="0">
          <a:solidFill>
            <a:schemeClr val="tx1"/>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accent2"/>
        </a:buClr>
        <a:buSzPct val="90000"/>
        <a:buFont typeface="Arial" pitchFamily="34" charset="0"/>
        <a:buChar char="•"/>
        <a:tabLst/>
        <a:defRPr sz="18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hyperlink" Target="http://www.microsoftvolumelicensing.com/userights/PL.aspx" TargetMode="Externa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42.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jpe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13" Type="http://schemas.microsoft.com/office/2007/relationships/hdphoto" Target="../media/hdphoto5.wdp"/><Relationship Id="rId3" Type="http://schemas.openxmlformats.org/officeDocument/2006/relationships/image" Target="../media/image40.png"/><Relationship Id="rId7" Type="http://schemas.openxmlformats.org/officeDocument/2006/relationships/image" Target="../media/image43.png"/><Relationship Id="rId12"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44.xml"/><Relationship Id="rId6" Type="http://schemas.openxmlformats.org/officeDocument/2006/relationships/image" Target="../media/image42.png"/><Relationship Id="rId11" Type="http://schemas.microsoft.com/office/2007/relationships/hdphoto" Target="../media/hdphoto4.wdp"/><Relationship Id="rId5" Type="http://schemas.openxmlformats.org/officeDocument/2006/relationships/image" Target="../media/image41.png"/><Relationship Id="rId15" Type="http://schemas.microsoft.com/office/2007/relationships/hdphoto" Target="../media/hdphoto6.wdp"/><Relationship Id="rId10" Type="http://schemas.openxmlformats.org/officeDocument/2006/relationships/image" Target="../media/image46.png"/><Relationship Id="rId4" Type="http://schemas.microsoft.com/office/2007/relationships/hdphoto" Target="../media/hdphoto3.wdp"/><Relationship Id="rId9" Type="http://schemas.openxmlformats.org/officeDocument/2006/relationships/image" Target="../media/image45.png"/><Relationship Id="rId14" Type="http://schemas.openxmlformats.org/officeDocument/2006/relationships/image" Target="../media/image4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hyperlink" Target="http://www.office365.com/" TargetMode="Externa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56.png"/><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wmf"/><Relationship Id="rId1" Type="http://schemas.openxmlformats.org/officeDocument/2006/relationships/slideLayout" Target="../slideLayouts/slideLayout11.xml"/><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9.png"/><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30.png"/><Relationship Id="rId3" Type="http://schemas.openxmlformats.org/officeDocument/2006/relationships/image" Target="../media/image29.png"/><Relationship Id="rId7" Type="http://schemas.openxmlformats.org/officeDocument/2006/relationships/image" Target="../media/image67.png"/><Relationship Id="rId12" Type="http://schemas.openxmlformats.org/officeDocument/2006/relationships/image" Target="../media/image70.png"/><Relationship Id="rId2" Type="http://schemas.openxmlformats.org/officeDocument/2006/relationships/image" Target="../media/image63.png"/><Relationship Id="rId1" Type="http://schemas.openxmlformats.org/officeDocument/2006/relationships/slideLayout" Target="../slideLayouts/slideLayout12.xml"/><Relationship Id="rId6" Type="http://schemas.openxmlformats.org/officeDocument/2006/relationships/image" Target="../media/image66.jpeg"/><Relationship Id="rId11" Type="http://schemas.microsoft.com/office/2007/relationships/hdphoto" Target="../media/hdphoto8.wdp"/><Relationship Id="rId5" Type="http://schemas.openxmlformats.org/officeDocument/2006/relationships/image" Target="../media/image65.png"/><Relationship Id="rId10" Type="http://schemas.openxmlformats.org/officeDocument/2006/relationships/image" Target="../media/image69.png"/><Relationship Id="rId4" Type="http://schemas.openxmlformats.org/officeDocument/2006/relationships/image" Target="../media/image64.png"/><Relationship Id="rId9" Type="http://schemas.openxmlformats.org/officeDocument/2006/relationships/image" Target="../media/image68.png"/></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hyperlink" Target="http://www.microsoftitacademy.com/"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1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 Id="rId9" Type="http://schemas.openxmlformats.org/officeDocument/2006/relationships/image" Target="../media/image8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www.microsoftvolumelicensing.com/userights/DocumentSearch.aspx?Mode=3&amp;DocumentTypeId=7"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Overview</a:t>
            </a:r>
            <a:endParaRPr lang="en-US" dirty="0"/>
          </a:p>
        </p:txBody>
      </p:sp>
      <p:sp>
        <p:nvSpPr>
          <p:cNvPr id="4" name="Text Placeholder 3"/>
          <p:cNvSpPr>
            <a:spLocks noGrp="1"/>
          </p:cNvSpPr>
          <p:nvPr>
            <p:ph type="body" sz="quarter" idx="14"/>
          </p:nvPr>
        </p:nvSpPr>
        <p:spPr>
          <a:xfrm>
            <a:off x="4842669" y="2492689"/>
            <a:ext cx="7316788" cy="2012859"/>
          </a:xfrm>
        </p:spPr>
        <p:txBody>
          <a:bodyPr/>
          <a:lstStyle/>
          <a:p>
            <a:r>
              <a:rPr lang="en-US" sz="6600" dirty="0" smtClean="0"/>
              <a:t>Enrollment for Education Solutions</a:t>
            </a:r>
            <a:endParaRPr lang="en-US" sz="6600" i="1" dirty="0"/>
          </a:p>
        </p:txBody>
      </p:sp>
      <p:sp>
        <p:nvSpPr>
          <p:cNvPr id="2" name="Text Placeholder 1"/>
          <p:cNvSpPr>
            <a:spLocks noGrp="1"/>
          </p:cNvSpPr>
          <p:nvPr>
            <p:ph type="body" sz="quarter" idx="19"/>
          </p:nvPr>
        </p:nvSpPr>
        <p:spPr/>
        <p:txBody>
          <a:bodyPr/>
          <a:lstStyle/>
          <a:p>
            <a:r>
              <a:rPr lang="en-US" dirty="0" err="1" smtClean="0"/>
              <a:t>Distis</a:t>
            </a:r>
            <a:r>
              <a:rPr lang="en-US" dirty="0" smtClean="0"/>
              <a:t> and AERs</a:t>
            </a:r>
            <a:endParaRPr lang="en-US" dirty="0"/>
          </a:p>
        </p:txBody>
      </p:sp>
    </p:spTree>
    <p:extLst>
      <p:ext uri="{BB962C8B-B14F-4D97-AF65-F5344CB8AC3E}">
        <p14:creationId xmlns:p14="http://schemas.microsoft.com/office/powerpoint/2010/main" val="340149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9800" dirty="0" smtClean="0"/>
              <a:t>Contract Options</a:t>
            </a:r>
            <a:endParaRPr lang="en-US" sz="9800" dirty="0"/>
          </a:p>
        </p:txBody>
      </p:sp>
    </p:spTree>
    <p:extLst>
      <p:ext uri="{BB962C8B-B14F-4D97-AF65-F5344CB8AC3E}">
        <p14:creationId xmlns:p14="http://schemas.microsoft.com/office/powerpoint/2010/main" val="210229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Rectangle 335"/>
          <p:cNvSpPr/>
          <p:nvPr/>
        </p:nvSpPr>
        <p:spPr bwMode="auto">
          <a:xfrm>
            <a:off x="1833562" y="4421553"/>
            <a:ext cx="6343186" cy="355659"/>
          </a:xfrm>
          <a:prstGeom prst="rect">
            <a:avLst/>
          </a:prstGeom>
          <a:solidFill>
            <a:schemeClr val="tx1"/>
          </a:soli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3256" tIns="46628" rIns="93256" bIns="46628" numCol="1" rtlCol="0" anchor="t" anchorCtr="0" compatLnSpc="1">
            <a:prstTxWarp prst="textNoShape">
              <a:avLst/>
            </a:prstTxWarp>
          </a:bodyPr>
          <a:lstStyle/>
          <a:p>
            <a:pPr defTabSz="932290" fontAlgn="base">
              <a:spcBef>
                <a:spcPct val="0"/>
              </a:spcBef>
              <a:spcAft>
                <a:spcPct val="0"/>
              </a:spcAft>
            </a:pPr>
            <a:r>
              <a:rPr lang="en-US" sz="1600" dirty="0" smtClean="0">
                <a:solidFill>
                  <a:schemeClr val="bg1"/>
                </a:solidFill>
                <a:latin typeface="Segoe" pitchFamily="34" charset="0"/>
              </a:rPr>
              <a:t>Open Value Subscription – Education Solutions (OVS-ES)</a:t>
            </a:r>
            <a:endParaRPr lang="en-US" sz="1600" dirty="0">
              <a:solidFill>
                <a:schemeClr val="bg1"/>
              </a:solidFill>
              <a:latin typeface="Segoe" pitchFamily="34" charset="0"/>
            </a:endParaRPr>
          </a:p>
        </p:txBody>
      </p:sp>
      <p:sp>
        <p:nvSpPr>
          <p:cNvPr id="334" name="Rectangle 333"/>
          <p:cNvSpPr/>
          <p:nvPr/>
        </p:nvSpPr>
        <p:spPr bwMode="auto">
          <a:xfrm>
            <a:off x="1833561" y="2081068"/>
            <a:ext cx="8600379" cy="339544"/>
          </a:xfrm>
          <a:prstGeom prst="rect">
            <a:avLst/>
          </a:prstGeom>
          <a:solidFill>
            <a:schemeClr val="tx1"/>
          </a:solidFill>
          <a:ln cmpd="sng">
            <a:noFill/>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3256" tIns="46628" rIns="93256" bIns="46628" numCol="1" rtlCol="0" anchor="t" anchorCtr="0" compatLnSpc="1">
            <a:prstTxWarp prst="textNoShape">
              <a:avLst/>
            </a:prstTxWarp>
          </a:bodyPr>
          <a:lstStyle/>
          <a:p>
            <a:pPr defTabSz="932290" fontAlgn="base">
              <a:spcBef>
                <a:spcPct val="0"/>
              </a:spcBef>
              <a:spcAft>
                <a:spcPct val="0"/>
              </a:spcAft>
            </a:pPr>
            <a:r>
              <a:rPr lang="en-US" sz="1600" dirty="0" smtClean="0">
                <a:solidFill>
                  <a:schemeClr val="bg1"/>
                </a:solidFill>
                <a:latin typeface="Segoe" pitchFamily="34" charset="0"/>
              </a:rPr>
              <a:t>Campus and School Agreement + Enrollment for Education Solutions (CASA+EES)</a:t>
            </a:r>
            <a:endParaRPr lang="en-US" sz="1600" dirty="0">
              <a:solidFill>
                <a:schemeClr val="bg1"/>
              </a:solidFill>
              <a:latin typeface="Segoe" pitchFamily="34" charset="0"/>
            </a:endParaRPr>
          </a:p>
        </p:txBody>
      </p:sp>
      <p:sp>
        <p:nvSpPr>
          <p:cNvPr id="10" name="Text Placeholder 9"/>
          <p:cNvSpPr>
            <a:spLocks noGrp="1"/>
          </p:cNvSpPr>
          <p:nvPr>
            <p:ph type="body" sz="quarter" idx="12"/>
          </p:nvPr>
        </p:nvSpPr>
        <p:spPr/>
        <p:txBody>
          <a:bodyPr/>
          <a:lstStyle/>
          <a:p>
            <a:r>
              <a:rPr lang="en-US" dirty="0" smtClean="0">
                <a:latin typeface="Segoe Black" pitchFamily="34" charset="0"/>
              </a:rPr>
              <a:t>2</a:t>
            </a:r>
            <a:r>
              <a:rPr lang="en-US" dirty="0" smtClean="0"/>
              <a:t> </a:t>
            </a:r>
            <a:r>
              <a:rPr lang="en-US" dirty="0"/>
              <a:t>ways to buy through the EES program, depending upon the </a:t>
            </a:r>
            <a:r>
              <a:rPr lang="en-US" dirty="0">
                <a:latin typeface="Segoe Black" pitchFamily="34" charset="0"/>
              </a:rPr>
              <a:t>size</a:t>
            </a:r>
            <a:r>
              <a:rPr lang="en-US" dirty="0"/>
              <a:t> of </a:t>
            </a:r>
            <a:r>
              <a:rPr lang="en-US" dirty="0" smtClean="0"/>
              <a:t>the organization</a:t>
            </a:r>
            <a:endParaRPr lang="en-US" dirty="0"/>
          </a:p>
        </p:txBody>
      </p:sp>
      <p:sp>
        <p:nvSpPr>
          <p:cNvPr id="2" name="Title 1"/>
          <p:cNvSpPr>
            <a:spLocks noGrp="1"/>
          </p:cNvSpPr>
          <p:nvPr>
            <p:ph type="title"/>
          </p:nvPr>
        </p:nvSpPr>
        <p:spPr/>
        <p:txBody>
          <a:bodyPr/>
          <a:lstStyle/>
          <a:p>
            <a:r>
              <a:rPr lang="en-US" dirty="0" smtClean="0"/>
              <a:t>How to Buy</a:t>
            </a:r>
            <a:endParaRPr lang="en-US" sz="2200" dirty="0">
              <a:solidFill>
                <a:schemeClr val="accent2"/>
              </a:solidFill>
            </a:endParaRPr>
          </a:p>
        </p:txBody>
      </p:sp>
      <p:sp>
        <p:nvSpPr>
          <p:cNvPr id="22" name="Up Arrow 21"/>
          <p:cNvSpPr/>
          <p:nvPr/>
        </p:nvSpPr>
        <p:spPr bwMode="auto">
          <a:xfrm>
            <a:off x="379539" y="2751976"/>
            <a:ext cx="1207744" cy="3287973"/>
          </a:xfrm>
          <a:prstGeom prst="upArrow">
            <a:avLst>
              <a:gd name="adj1" fmla="val 69288"/>
              <a:gd name="adj2" fmla="val 65098"/>
            </a:avLst>
          </a:prstGeom>
          <a:gradFill>
            <a:gsLst>
              <a:gs pos="68000">
                <a:schemeClr val="accent1"/>
              </a:gs>
              <a:gs pos="100000">
                <a:schemeClr val="accent5"/>
              </a:gs>
            </a:gsLst>
            <a:path path="circle">
              <a:fillToRect l="50000" t="-80000" r="50000" b="180000"/>
            </a:path>
          </a:gra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endParaRPr>
          </a:p>
        </p:txBody>
      </p:sp>
      <p:sp>
        <p:nvSpPr>
          <p:cNvPr id="155" name="Rounded Rectangle 154"/>
          <p:cNvSpPr/>
          <p:nvPr/>
        </p:nvSpPr>
        <p:spPr bwMode="auto">
          <a:xfrm>
            <a:off x="1828606" y="4774869"/>
            <a:ext cx="1828800" cy="1828800"/>
          </a:xfrm>
          <a:prstGeom prst="roundRect">
            <a:avLst>
              <a:gd name="adj" fmla="val 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lvl="0" algn="r"/>
            <a:r>
              <a:rPr lang="en-US" altLang="zh-CN" sz="2400" dirty="0">
                <a:solidFill>
                  <a:srgbClr val="FFFFFF">
                    <a:alpha val="99000"/>
                  </a:srgbClr>
                </a:solidFill>
                <a:latin typeface="Segoe Black" pitchFamily="34" charset="0"/>
              </a:rPr>
              <a:t>5+</a:t>
            </a:r>
            <a:r>
              <a:rPr lang="en-US" altLang="zh-CN" sz="2000" dirty="0">
                <a:solidFill>
                  <a:srgbClr val="FFFFFF">
                    <a:alpha val="99000"/>
                  </a:srgbClr>
                </a:solidFill>
                <a:latin typeface="Segoe Black" pitchFamily="34" charset="0"/>
              </a:rPr>
              <a:t> </a:t>
            </a:r>
            <a:r>
              <a:rPr lang="en-US" altLang="zh-CN" sz="1600" dirty="0">
                <a:solidFill>
                  <a:srgbClr val="FFFFFF">
                    <a:alpha val="99000"/>
                  </a:srgbClr>
                </a:solidFill>
              </a:rPr>
              <a:t>FTE employees or students</a:t>
            </a:r>
          </a:p>
        </p:txBody>
      </p:sp>
      <p:grpSp>
        <p:nvGrpSpPr>
          <p:cNvPr id="56" name="Group 55"/>
          <p:cNvGrpSpPr/>
          <p:nvPr/>
        </p:nvGrpSpPr>
        <p:grpSpPr>
          <a:xfrm>
            <a:off x="2435818" y="4990081"/>
            <a:ext cx="597596" cy="548772"/>
            <a:chOff x="4490407" y="1116679"/>
            <a:chExt cx="1008300" cy="925922"/>
          </a:xfrm>
          <a:solidFill>
            <a:schemeClr val="bg1"/>
          </a:solidFill>
        </p:grpSpPr>
        <p:grpSp>
          <p:nvGrpSpPr>
            <p:cNvPr id="58" name="Group 57"/>
            <p:cNvGrpSpPr/>
            <p:nvPr/>
          </p:nvGrpSpPr>
          <p:grpSpPr>
            <a:xfrm>
              <a:off x="4694717" y="1116679"/>
              <a:ext cx="602566" cy="521678"/>
              <a:chOff x="4503739" y="1530143"/>
              <a:chExt cx="590435" cy="511175"/>
            </a:xfrm>
            <a:grpFill/>
          </p:grpSpPr>
          <p:grpSp>
            <p:nvGrpSpPr>
              <p:cNvPr id="69" name="Group 68"/>
              <p:cNvGrpSpPr/>
              <p:nvPr/>
            </p:nvGrpSpPr>
            <p:grpSpPr>
              <a:xfrm flipH="1">
                <a:off x="4503739" y="1530143"/>
                <a:ext cx="192870" cy="511175"/>
                <a:chOff x="3065462" y="-3960500"/>
                <a:chExt cx="1298576" cy="3441699"/>
              </a:xfrm>
              <a:grpFill/>
            </p:grpSpPr>
            <p:sp>
              <p:nvSpPr>
                <p:cNvPr id="77" name="Oval 41"/>
                <p:cNvSpPr>
                  <a:spLocks noChangeArrowheads="1"/>
                </p:cNvSpPr>
                <p:nvPr/>
              </p:nvSpPr>
              <p:spPr bwMode="auto">
                <a:xfrm>
                  <a:off x="3373432" y="-3960500"/>
                  <a:ext cx="682629" cy="677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8" name="Freeform 42"/>
                <p:cNvSpPr>
                  <a:spLocks/>
                </p:cNvSpPr>
                <p:nvPr/>
              </p:nvSpPr>
              <p:spPr bwMode="auto">
                <a:xfrm>
                  <a:off x="3065462" y="-3188976"/>
                  <a:ext cx="1298576"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nvGrpSpPr>
              <p:cNvPr id="70" name="Group 69"/>
              <p:cNvGrpSpPr/>
              <p:nvPr/>
            </p:nvGrpSpPr>
            <p:grpSpPr>
              <a:xfrm flipH="1">
                <a:off x="4901304" y="1530143"/>
                <a:ext cx="192870" cy="511175"/>
                <a:chOff x="3065462" y="-3960500"/>
                <a:chExt cx="1298576" cy="3441699"/>
              </a:xfrm>
              <a:grpFill/>
            </p:grpSpPr>
            <p:sp>
              <p:nvSpPr>
                <p:cNvPr id="73" name="Oval 41"/>
                <p:cNvSpPr>
                  <a:spLocks noChangeArrowheads="1"/>
                </p:cNvSpPr>
                <p:nvPr/>
              </p:nvSpPr>
              <p:spPr bwMode="auto">
                <a:xfrm>
                  <a:off x="3373430" y="-3960500"/>
                  <a:ext cx="682632" cy="677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4" name="Freeform 42"/>
                <p:cNvSpPr>
                  <a:spLocks/>
                </p:cNvSpPr>
                <p:nvPr/>
              </p:nvSpPr>
              <p:spPr bwMode="auto">
                <a:xfrm>
                  <a:off x="3065462" y="-3188976"/>
                  <a:ext cx="1298576"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grpSp>
          <p:nvGrpSpPr>
            <p:cNvPr id="59" name="Group 58"/>
            <p:cNvGrpSpPr/>
            <p:nvPr/>
          </p:nvGrpSpPr>
          <p:grpSpPr>
            <a:xfrm>
              <a:off x="4490407" y="1520923"/>
              <a:ext cx="1008300" cy="521678"/>
              <a:chOff x="4503738" y="2327275"/>
              <a:chExt cx="988000" cy="511175"/>
            </a:xfrm>
            <a:grpFill/>
          </p:grpSpPr>
          <p:grpSp>
            <p:nvGrpSpPr>
              <p:cNvPr id="60" name="Group 59"/>
              <p:cNvGrpSpPr/>
              <p:nvPr/>
            </p:nvGrpSpPr>
            <p:grpSpPr>
              <a:xfrm flipH="1">
                <a:off x="4503738" y="2327275"/>
                <a:ext cx="192870" cy="511175"/>
                <a:chOff x="3065463" y="1406525"/>
                <a:chExt cx="1298575" cy="3441700"/>
              </a:xfrm>
              <a:grpFill/>
            </p:grpSpPr>
            <p:sp>
              <p:nvSpPr>
                <p:cNvPr id="67" name="Oval 41"/>
                <p:cNvSpPr>
                  <a:spLocks noChangeArrowheads="1"/>
                </p:cNvSpPr>
                <p:nvPr/>
              </p:nvSpPr>
              <p:spPr bwMode="auto">
                <a:xfrm>
                  <a:off x="3373438" y="1406525"/>
                  <a:ext cx="682625" cy="677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8" name="Freeform 42"/>
                <p:cNvSpPr>
                  <a:spLocks/>
                </p:cNvSpPr>
                <p:nvPr/>
              </p:nvSpPr>
              <p:spPr bwMode="auto">
                <a:xfrm>
                  <a:off x="3065463" y="2178050"/>
                  <a:ext cx="1298575"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nvGrpSpPr>
              <p:cNvPr id="61" name="Group 60"/>
              <p:cNvGrpSpPr/>
              <p:nvPr/>
            </p:nvGrpSpPr>
            <p:grpSpPr>
              <a:xfrm flipH="1">
                <a:off x="4901303" y="2327275"/>
                <a:ext cx="192870" cy="511175"/>
                <a:chOff x="3065463" y="1406525"/>
                <a:chExt cx="1298575" cy="3441700"/>
              </a:xfrm>
              <a:grpFill/>
            </p:grpSpPr>
            <p:sp>
              <p:nvSpPr>
                <p:cNvPr id="65" name="Oval 41"/>
                <p:cNvSpPr>
                  <a:spLocks noChangeArrowheads="1"/>
                </p:cNvSpPr>
                <p:nvPr/>
              </p:nvSpPr>
              <p:spPr bwMode="auto">
                <a:xfrm>
                  <a:off x="3373438" y="1406525"/>
                  <a:ext cx="682625" cy="677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6" name="Freeform 42"/>
                <p:cNvSpPr>
                  <a:spLocks/>
                </p:cNvSpPr>
                <p:nvPr/>
              </p:nvSpPr>
              <p:spPr bwMode="auto">
                <a:xfrm>
                  <a:off x="3065463" y="2178050"/>
                  <a:ext cx="1298575"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nvGrpSpPr>
              <p:cNvPr id="62" name="Group 61"/>
              <p:cNvGrpSpPr/>
              <p:nvPr/>
            </p:nvGrpSpPr>
            <p:grpSpPr>
              <a:xfrm flipH="1">
                <a:off x="5298868" y="2327275"/>
                <a:ext cx="192870" cy="511175"/>
                <a:chOff x="3065463" y="1406525"/>
                <a:chExt cx="1298575" cy="3441700"/>
              </a:xfrm>
              <a:grpFill/>
            </p:grpSpPr>
            <p:sp>
              <p:nvSpPr>
                <p:cNvPr id="63" name="Oval 41"/>
                <p:cNvSpPr>
                  <a:spLocks noChangeArrowheads="1"/>
                </p:cNvSpPr>
                <p:nvPr/>
              </p:nvSpPr>
              <p:spPr bwMode="auto">
                <a:xfrm>
                  <a:off x="3373438" y="1406525"/>
                  <a:ext cx="682625" cy="677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4" name="Freeform 42"/>
                <p:cNvSpPr>
                  <a:spLocks/>
                </p:cNvSpPr>
                <p:nvPr/>
              </p:nvSpPr>
              <p:spPr bwMode="auto">
                <a:xfrm>
                  <a:off x="3065463" y="2178050"/>
                  <a:ext cx="1298575"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grpSp>
      <p:sp>
        <p:nvSpPr>
          <p:cNvPr id="259" name="Rounded Rectangle 258"/>
          <p:cNvSpPr/>
          <p:nvPr/>
        </p:nvSpPr>
        <p:spPr bwMode="auto">
          <a:xfrm>
            <a:off x="4090755" y="4776675"/>
            <a:ext cx="1828800" cy="1828800"/>
          </a:xfrm>
          <a:prstGeom prst="roundRect">
            <a:avLst>
              <a:gd name="adj" fmla="val 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lvl="0" algn="r"/>
            <a:r>
              <a:rPr lang="en-US" altLang="zh-CN" sz="1600" dirty="0">
                <a:solidFill>
                  <a:srgbClr val="FFFFFF">
                    <a:alpha val="99000"/>
                  </a:srgbClr>
                </a:solidFill>
              </a:rPr>
              <a:t>Buy through an Authorized Education Reseller (AER)</a:t>
            </a:r>
          </a:p>
        </p:txBody>
      </p:sp>
      <p:grpSp>
        <p:nvGrpSpPr>
          <p:cNvPr id="5" name="Group 4"/>
          <p:cNvGrpSpPr/>
          <p:nvPr/>
        </p:nvGrpSpPr>
        <p:grpSpPr>
          <a:xfrm>
            <a:off x="6347947" y="4777212"/>
            <a:ext cx="1828800" cy="1828800"/>
            <a:chOff x="5443001" y="4614435"/>
            <a:chExt cx="1828800" cy="1828800"/>
          </a:xfrm>
          <a:solidFill>
            <a:schemeClr val="accent5"/>
          </a:solidFill>
        </p:grpSpPr>
        <p:sp>
          <p:nvSpPr>
            <p:cNvPr id="282" name="Rounded Rectangle 281"/>
            <p:cNvSpPr/>
            <p:nvPr/>
          </p:nvSpPr>
          <p:spPr bwMode="auto">
            <a:xfrm>
              <a:off x="5443001" y="4614435"/>
              <a:ext cx="1828800" cy="1828800"/>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lvl="0" algn="r"/>
              <a:r>
                <a:rPr lang="en-US" altLang="zh-CN" sz="1200">
                  <a:solidFill>
                    <a:srgbClr val="FFFFFF">
                      <a:alpha val="99000"/>
                    </a:srgbClr>
                  </a:solidFill>
                </a:rPr>
                <a:t>Complete the Complete Open Value Subscription for Education Solutions (OVS-ES) eAgreement</a:t>
              </a:r>
              <a:endParaRPr lang="en-US" altLang="zh-CN" sz="1200" dirty="0">
                <a:solidFill>
                  <a:srgbClr val="FFFFFF">
                    <a:alpha val="99000"/>
                  </a:srgbClr>
                </a:solidFill>
              </a:endParaRPr>
            </a:p>
          </p:txBody>
        </p:sp>
        <p:grpSp>
          <p:nvGrpSpPr>
            <p:cNvPr id="4" name="Group 3"/>
            <p:cNvGrpSpPr/>
            <p:nvPr/>
          </p:nvGrpSpPr>
          <p:grpSpPr>
            <a:xfrm>
              <a:off x="6073672" y="4697737"/>
              <a:ext cx="594019" cy="645672"/>
              <a:chOff x="5809239" y="4564675"/>
              <a:chExt cx="594019" cy="645672"/>
            </a:xfrm>
            <a:grpFill/>
          </p:grpSpPr>
          <p:pic>
            <p:nvPicPr>
              <p:cNvPr id="291" name="Picture 2" descr="\\MAGNUM\Projects\Microsoft\Cloud Power FY12\Design\ICONS_PNG\Devices.png"/>
              <p:cNvPicPr>
                <a:picLocks noChangeAspect="1" noChangeArrowheads="1"/>
              </p:cNvPicPr>
              <p:nvPr/>
            </p:nvPicPr>
            <p:blipFill>
              <a:blip r:embed="rId2" cstate="print">
                <a:lum bright="100000"/>
              </a:blip>
              <a:srcRect r="54000" b="50000"/>
              <a:stretch>
                <a:fillRect/>
              </a:stretch>
            </p:blipFill>
            <p:spPr bwMode="auto">
              <a:xfrm>
                <a:off x="5809239" y="4564675"/>
                <a:ext cx="594019" cy="645672"/>
              </a:xfrm>
              <a:prstGeom prst="rect">
                <a:avLst/>
              </a:prstGeom>
              <a:grpFill/>
              <a:ln>
                <a:noFill/>
              </a:ln>
            </p:spPr>
          </p:pic>
          <p:pic>
            <p:nvPicPr>
              <p:cNvPr id="292" name="Picture 3" descr="C:\Users\mitchellg\Desktop\Simple_Licensing.png"/>
              <p:cNvPicPr>
                <a:picLocks noChangeAspect="1" noChangeArrowheads="1"/>
              </p:cNvPicPr>
              <p:nvPr/>
            </p:nvPicPr>
            <p:blipFill>
              <a:blip r:embed="rId3" cstate="print">
                <a:lum bright="100000"/>
              </a:blip>
              <a:srcRect/>
              <a:stretch>
                <a:fillRect/>
              </a:stretch>
            </p:blipFill>
            <p:spPr bwMode="auto">
              <a:xfrm rot="490481">
                <a:off x="5958423" y="4691436"/>
                <a:ext cx="295650" cy="295650"/>
              </a:xfrm>
              <a:prstGeom prst="rect">
                <a:avLst/>
              </a:prstGeom>
              <a:grpFill/>
            </p:spPr>
          </p:pic>
        </p:grpSp>
      </p:grpSp>
      <p:grpSp>
        <p:nvGrpSpPr>
          <p:cNvPr id="6" name="Group 5"/>
          <p:cNvGrpSpPr/>
          <p:nvPr/>
        </p:nvGrpSpPr>
        <p:grpSpPr>
          <a:xfrm>
            <a:off x="1828606" y="2418322"/>
            <a:ext cx="1828800" cy="1828800"/>
            <a:chOff x="1833562" y="2189169"/>
            <a:chExt cx="1828800" cy="1828800"/>
          </a:xfrm>
        </p:grpSpPr>
        <p:sp>
          <p:nvSpPr>
            <p:cNvPr id="12" name="Rounded Rectangle 11"/>
            <p:cNvSpPr/>
            <p:nvPr/>
          </p:nvSpPr>
          <p:spPr bwMode="auto">
            <a:xfrm>
              <a:off x="1833562" y="2189169"/>
              <a:ext cx="1828800" cy="182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lvl="0" algn="r"/>
              <a:r>
                <a:rPr lang="en-US" altLang="zh-CN" sz="2000" dirty="0">
                  <a:solidFill>
                    <a:srgbClr val="FFFFFF">
                      <a:alpha val="99000"/>
                    </a:srgbClr>
                  </a:solidFill>
                  <a:latin typeface="Segoe Black" pitchFamily="34" charset="0"/>
                </a:rPr>
                <a:t>1000+</a:t>
              </a:r>
              <a:r>
                <a:rPr lang="en-US" altLang="zh-CN" dirty="0">
                  <a:solidFill>
                    <a:srgbClr val="FFFFFF">
                      <a:alpha val="99000"/>
                    </a:srgbClr>
                  </a:solidFill>
                  <a:latin typeface="Segoe Black" pitchFamily="34" charset="0"/>
                </a:rPr>
                <a:t> </a:t>
              </a:r>
              <a:r>
                <a:rPr lang="en-US" altLang="zh-CN" sz="1600" dirty="0">
                  <a:solidFill>
                    <a:srgbClr val="FFFFFF">
                      <a:alpha val="99000"/>
                    </a:srgbClr>
                  </a:solidFill>
                </a:rPr>
                <a:t>FTE employees or students</a:t>
              </a:r>
            </a:p>
          </p:txBody>
        </p:sp>
        <p:grpSp>
          <p:nvGrpSpPr>
            <p:cNvPr id="254" name="Group 253"/>
            <p:cNvGrpSpPr/>
            <p:nvPr/>
          </p:nvGrpSpPr>
          <p:grpSpPr>
            <a:xfrm>
              <a:off x="2087717" y="2327357"/>
              <a:ext cx="1253175" cy="615086"/>
              <a:chOff x="2795839" y="3209243"/>
              <a:chExt cx="1080638" cy="530401"/>
            </a:xfrm>
          </p:grpSpPr>
          <p:grpSp>
            <p:nvGrpSpPr>
              <p:cNvPr id="23" name="Group 22"/>
              <p:cNvGrpSpPr/>
              <p:nvPr/>
            </p:nvGrpSpPr>
            <p:grpSpPr>
              <a:xfrm>
                <a:off x="3178237" y="3209243"/>
                <a:ext cx="305671" cy="530401"/>
                <a:chOff x="4490407" y="1116679"/>
                <a:chExt cx="1008300" cy="1749604"/>
              </a:xfrm>
              <a:solidFill>
                <a:schemeClr val="bg1"/>
              </a:solidFill>
            </p:grpSpPr>
            <p:grpSp>
              <p:nvGrpSpPr>
                <p:cNvPr id="24" name="Group 23"/>
                <p:cNvGrpSpPr/>
                <p:nvPr/>
              </p:nvGrpSpPr>
              <p:grpSpPr>
                <a:xfrm>
                  <a:off x="4490407" y="2344605"/>
                  <a:ext cx="1008300" cy="521678"/>
                  <a:chOff x="4503738" y="2327275"/>
                  <a:chExt cx="988000" cy="511175"/>
                </a:xfrm>
                <a:grpFill/>
              </p:grpSpPr>
              <p:grpSp>
                <p:nvGrpSpPr>
                  <p:cNvPr id="46" name="Group 45"/>
                  <p:cNvGrpSpPr/>
                  <p:nvPr/>
                </p:nvGrpSpPr>
                <p:grpSpPr>
                  <a:xfrm flipH="1">
                    <a:off x="4503738" y="2327275"/>
                    <a:ext cx="192870" cy="511175"/>
                    <a:chOff x="3065463" y="1406525"/>
                    <a:chExt cx="1298575" cy="3441700"/>
                  </a:xfrm>
                  <a:grpFill/>
                </p:grpSpPr>
                <p:sp>
                  <p:nvSpPr>
                    <p:cNvPr id="53" name="Oval 41"/>
                    <p:cNvSpPr>
                      <a:spLocks noChangeArrowheads="1"/>
                    </p:cNvSpPr>
                    <p:nvPr/>
                  </p:nvSpPr>
                  <p:spPr bwMode="auto">
                    <a:xfrm>
                      <a:off x="3373438" y="1406525"/>
                      <a:ext cx="682625" cy="677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54" name="Freeform 42"/>
                    <p:cNvSpPr>
                      <a:spLocks/>
                    </p:cNvSpPr>
                    <p:nvPr/>
                  </p:nvSpPr>
                  <p:spPr bwMode="auto">
                    <a:xfrm>
                      <a:off x="3065463" y="2178050"/>
                      <a:ext cx="1298575"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grpSp>
              <p:grpSp>
                <p:nvGrpSpPr>
                  <p:cNvPr id="47" name="Group 46"/>
                  <p:cNvGrpSpPr/>
                  <p:nvPr/>
                </p:nvGrpSpPr>
                <p:grpSpPr>
                  <a:xfrm flipH="1">
                    <a:off x="4901303" y="2327275"/>
                    <a:ext cx="192870" cy="511175"/>
                    <a:chOff x="3065463" y="1406525"/>
                    <a:chExt cx="1298575" cy="3441700"/>
                  </a:xfrm>
                  <a:grpFill/>
                </p:grpSpPr>
                <p:sp>
                  <p:nvSpPr>
                    <p:cNvPr id="51" name="Oval 41"/>
                    <p:cNvSpPr>
                      <a:spLocks noChangeArrowheads="1"/>
                    </p:cNvSpPr>
                    <p:nvPr/>
                  </p:nvSpPr>
                  <p:spPr bwMode="auto">
                    <a:xfrm>
                      <a:off x="3373438" y="1406525"/>
                      <a:ext cx="682625" cy="677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52" name="Freeform 42"/>
                    <p:cNvSpPr>
                      <a:spLocks/>
                    </p:cNvSpPr>
                    <p:nvPr/>
                  </p:nvSpPr>
                  <p:spPr bwMode="auto">
                    <a:xfrm>
                      <a:off x="3065463" y="2178050"/>
                      <a:ext cx="1298575"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grpSp>
              <p:grpSp>
                <p:nvGrpSpPr>
                  <p:cNvPr id="48" name="Group 47"/>
                  <p:cNvGrpSpPr/>
                  <p:nvPr/>
                </p:nvGrpSpPr>
                <p:grpSpPr>
                  <a:xfrm flipH="1">
                    <a:off x="5298868" y="2327275"/>
                    <a:ext cx="192870" cy="511175"/>
                    <a:chOff x="3065463" y="1406525"/>
                    <a:chExt cx="1298575" cy="3441700"/>
                  </a:xfrm>
                  <a:grpFill/>
                </p:grpSpPr>
                <p:sp>
                  <p:nvSpPr>
                    <p:cNvPr id="49" name="Oval 41"/>
                    <p:cNvSpPr>
                      <a:spLocks noChangeArrowheads="1"/>
                    </p:cNvSpPr>
                    <p:nvPr/>
                  </p:nvSpPr>
                  <p:spPr bwMode="auto">
                    <a:xfrm>
                      <a:off x="3373438" y="1406525"/>
                      <a:ext cx="682625" cy="677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50" name="Freeform 42"/>
                    <p:cNvSpPr>
                      <a:spLocks/>
                    </p:cNvSpPr>
                    <p:nvPr/>
                  </p:nvSpPr>
                  <p:spPr bwMode="auto">
                    <a:xfrm>
                      <a:off x="3065463" y="2178050"/>
                      <a:ext cx="1298575"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grpSp>
            </p:grpSp>
            <p:grpSp>
              <p:nvGrpSpPr>
                <p:cNvPr id="25" name="Group 24"/>
                <p:cNvGrpSpPr/>
                <p:nvPr/>
              </p:nvGrpSpPr>
              <p:grpSpPr>
                <a:xfrm>
                  <a:off x="4694717" y="1116679"/>
                  <a:ext cx="602567" cy="1335188"/>
                  <a:chOff x="4503739" y="1530143"/>
                  <a:chExt cx="590436" cy="1308307"/>
                </a:xfrm>
                <a:grpFill/>
              </p:grpSpPr>
              <p:grpSp>
                <p:nvGrpSpPr>
                  <p:cNvPr id="36" name="Group 35"/>
                  <p:cNvGrpSpPr/>
                  <p:nvPr/>
                </p:nvGrpSpPr>
                <p:grpSpPr>
                  <a:xfrm flipH="1">
                    <a:off x="4503739" y="1530143"/>
                    <a:ext cx="192870" cy="1308307"/>
                    <a:chOff x="3065462" y="-3960500"/>
                    <a:chExt cx="1298576" cy="8808725"/>
                  </a:xfrm>
                  <a:grpFill/>
                </p:grpSpPr>
                <p:sp>
                  <p:nvSpPr>
                    <p:cNvPr id="42" name="Oval 41"/>
                    <p:cNvSpPr>
                      <a:spLocks noChangeArrowheads="1"/>
                    </p:cNvSpPr>
                    <p:nvPr/>
                  </p:nvSpPr>
                  <p:spPr bwMode="auto">
                    <a:xfrm>
                      <a:off x="3373439" y="1406525"/>
                      <a:ext cx="682622" cy="677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43" name="Freeform 42"/>
                    <p:cNvSpPr>
                      <a:spLocks/>
                    </p:cNvSpPr>
                    <p:nvPr/>
                  </p:nvSpPr>
                  <p:spPr bwMode="auto">
                    <a:xfrm>
                      <a:off x="3065462" y="2178050"/>
                      <a:ext cx="1298576"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44" name="Oval 41"/>
                    <p:cNvSpPr>
                      <a:spLocks noChangeArrowheads="1"/>
                    </p:cNvSpPr>
                    <p:nvPr/>
                  </p:nvSpPr>
                  <p:spPr bwMode="auto">
                    <a:xfrm>
                      <a:off x="3373432" y="-3960500"/>
                      <a:ext cx="682629" cy="677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45" name="Freeform 42"/>
                    <p:cNvSpPr>
                      <a:spLocks/>
                    </p:cNvSpPr>
                    <p:nvPr/>
                  </p:nvSpPr>
                  <p:spPr bwMode="auto">
                    <a:xfrm>
                      <a:off x="3065462" y="-3188976"/>
                      <a:ext cx="1298576"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grpSp>
              <p:grpSp>
                <p:nvGrpSpPr>
                  <p:cNvPr id="37" name="Group 36"/>
                  <p:cNvGrpSpPr/>
                  <p:nvPr/>
                </p:nvGrpSpPr>
                <p:grpSpPr>
                  <a:xfrm flipH="1">
                    <a:off x="4901303" y="1530143"/>
                    <a:ext cx="192872" cy="1308307"/>
                    <a:chOff x="3065462" y="-3960500"/>
                    <a:chExt cx="1298591" cy="8808725"/>
                  </a:xfrm>
                  <a:grpFill/>
                </p:grpSpPr>
                <p:sp>
                  <p:nvSpPr>
                    <p:cNvPr id="38" name="Oval 41"/>
                    <p:cNvSpPr>
                      <a:spLocks noChangeArrowheads="1"/>
                    </p:cNvSpPr>
                    <p:nvPr/>
                  </p:nvSpPr>
                  <p:spPr bwMode="auto">
                    <a:xfrm>
                      <a:off x="3373438" y="1406525"/>
                      <a:ext cx="682625" cy="677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39" name="Freeform 42"/>
                    <p:cNvSpPr>
                      <a:spLocks/>
                    </p:cNvSpPr>
                    <p:nvPr/>
                  </p:nvSpPr>
                  <p:spPr bwMode="auto">
                    <a:xfrm>
                      <a:off x="3065477" y="2178050"/>
                      <a:ext cx="1298576"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40" name="Oval 41"/>
                    <p:cNvSpPr>
                      <a:spLocks noChangeArrowheads="1"/>
                    </p:cNvSpPr>
                    <p:nvPr/>
                  </p:nvSpPr>
                  <p:spPr bwMode="auto">
                    <a:xfrm>
                      <a:off x="3373430" y="-3960500"/>
                      <a:ext cx="682632" cy="677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41" name="Freeform 42"/>
                    <p:cNvSpPr>
                      <a:spLocks/>
                    </p:cNvSpPr>
                    <p:nvPr/>
                  </p:nvSpPr>
                  <p:spPr bwMode="auto">
                    <a:xfrm>
                      <a:off x="3065462" y="-3188976"/>
                      <a:ext cx="1298576"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grpSp>
            </p:grpSp>
            <p:grpSp>
              <p:nvGrpSpPr>
                <p:cNvPr id="26" name="Group 25"/>
                <p:cNvGrpSpPr/>
                <p:nvPr/>
              </p:nvGrpSpPr>
              <p:grpSpPr>
                <a:xfrm>
                  <a:off x="4490407" y="1520923"/>
                  <a:ext cx="1008300" cy="521678"/>
                  <a:chOff x="4503738" y="2327275"/>
                  <a:chExt cx="988000" cy="511175"/>
                </a:xfrm>
                <a:grpFill/>
              </p:grpSpPr>
              <p:grpSp>
                <p:nvGrpSpPr>
                  <p:cNvPr id="27" name="Group 26"/>
                  <p:cNvGrpSpPr/>
                  <p:nvPr/>
                </p:nvGrpSpPr>
                <p:grpSpPr>
                  <a:xfrm flipH="1">
                    <a:off x="4503738" y="2327275"/>
                    <a:ext cx="192870" cy="511175"/>
                    <a:chOff x="3065463" y="1406525"/>
                    <a:chExt cx="1298575" cy="3441700"/>
                  </a:xfrm>
                  <a:grpFill/>
                </p:grpSpPr>
                <p:sp>
                  <p:nvSpPr>
                    <p:cNvPr id="34" name="Oval 41"/>
                    <p:cNvSpPr>
                      <a:spLocks noChangeArrowheads="1"/>
                    </p:cNvSpPr>
                    <p:nvPr/>
                  </p:nvSpPr>
                  <p:spPr bwMode="auto">
                    <a:xfrm>
                      <a:off x="3373438" y="1406525"/>
                      <a:ext cx="682625" cy="677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35" name="Freeform 42"/>
                    <p:cNvSpPr>
                      <a:spLocks/>
                    </p:cNvSpPr>
                    <p:nvPr/>
                  </p:nvSpPr>
                  <p:spPr bwMode="auto">
                    <a:xfrm>
                      <a:off x="3065463" y="2178050"/>
                      <a:ext cx="1298575"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grpSp>
              <p:grpSp>
                <p:nvGrpSpPr>
                  <p:cNvPr id="28" name="Group 27"/>
                  <p:cNvGrpSpPr/>
                  <p:nvPr/>
                </p:nvGrpSpPr>
                <p:grpSpPr>
                  <a:xfrm flipH="1">
                    <a:off x="4901303" y="2327275"/>
                    <a:ext cx="192870" cy="511175"/>
                    <a:chOff x="3065463" y="1406525"/>
                    <a:chExt cx="1298575" cy="3441700"/>
                  </a:xfrm>
                  <a:grpFill/>
                </p:grpSpPr>
                <p:sp>
                  <p:nvSpPr>
                    <p:cNvPr id="32" name="Oval 41"/>
                    <p:cNvSpPr>
                      <a:spLocks noChangeArrowheads="1"/>
                    </p:cNvSpPr>
                    <p:nvPr/>
                  </p:nvSpPr>
                  <p:spPr bwMode="auto">
                    <a:xfrm>
                      <a:off x="3373438" y="1406525"/>
                      <a:ext cx="682625" cy="677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33" name="Freeform 42"/>
                    <p:cNvSpPr>
                      <a:spLocks/>
                    </p:cNvSpPr>
                    <p:nvPr/>
                  </p:nvSpPr>
                  <p:spPr bwMode="auto">
                    <a:xfrm>
                      <a:off x="3065463" y="2178050"/>
                      <a:ext cx="1298575"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grpSp>
              <p:grpSp>
                <p:nvGrpSpPr>
                  <p:cNvPr id="29" name="Group 28"/>
                  <p:cNvGrpSpPr/>
                  <p:nvPr/>
                </p:nvGrpSpPr>
                <p:grpSpPr>
                  <a:xfrm flipH="1">
                    <a:off x="5298868" y="2327275"/>
                    <a:ext cx="192870" cy="511175"/>
                    <a:chOff x="3065463" y="1406525"/>
                    <a:chExt cx="1298575" cy="3441700"/>
                  </a:xfrm>
                  <a:grpFill/>
                </p:grpSpPr>
                <p:sp>
                  <p:nvSpPr>
                    <p:cNvPr id="30" name="Oval 41"/>
                    <p:cNvSpPr>
                      <a:spLocks noChangeArrowheads="1"/>
                    </p:cNvSpPr>
                    <p:nvPr/>
                  </p:nvSpPr>
                  <p:spPr bwMode="auto">
                    <a:xfrm>
                      <a:off x="3373438" y="1406525"/>
                      <a:ext cx="682625" cy="677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31" name="Freeform 42"/>
                    <p:cNvSpPr>
                      <a:spLocks/>
                    </p:cNvSpPr>
                    <p:nvPr/>
                  </p:nvSpPr>
                  <p:spPr bwMode="auto">
                    <a:xfrm>
                      <a:off x="3065463" y="2178050"/>
                      <a:ext cx="1298575"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grpSp>
            </p:grpSp>
          </p:grpSp>
          <p:grpSp>
            <p:nvGrpSpPr>
              <p:cNvPr id="88" name="Group 87"/>
              <p:cNvGrpSpPr/>
              <p:nvPr/>
            </p:nvGrpSpPr>
            <p:grpSpPr>
              <a:xfrm>
                <a:off x="2795839" y="3209243"/>
                <a:ext cx="305671" cy="530401"/>
                <a:chOff x="4490407" y="1116679"/>
                <a:chExt cx="1008300" cy="1749604"/>
              </a:xfrm>
              <a:solidFill>
                <a:schemeClr val="bg1"/>
              </a:solidFill>
            </p:grpSpPr>
            <p:grpSp>
              <p:nvGrpSpPr>
                <p:cNvPr id="89" name="Group 88"/>
                <p:cNvGrpSpPr/>
                <p:nvPr/>
              </p:nvGrpSpPr>
              <p:grpSpPr>
                <a:xfrm>
                  <a:off x="4490407" y="2344605"/>
                  <a:ext cx="1008300" cy="521678"/>
                  <a:chOff x="4503738" y="2327275"/>
                  <a:chExt cx="988000" cy="511175"/>
                </a:xfrm>
                <a:grpFill/>
              </p:grpSpPr>
              <p:grpSp>
                <p:nvGrpSpPr>
                  <p:cNvPr id="111" name="Group 110"/>
                  <p:cNvGrpSpPr/>
                  <p:nvPr/>
                </p:nvGrpSpPr>
                <p:grpSpPr>
                  <a:xfrm flipH="1">
                    <a:off x="4503738" y="2327275"/>
                    <a:ext cx="192870" cy="511175"/>
                    <a:chOff x="3065463" y="1406525"/>
                    <a:chExt cx="1298575" cy="3441700"/>
                  </a:xfrm>
                  <a:grpFill/>
                </p:grpSpPr>
                <p:sp>
                  <p:nvSpPr>
                    <p:cNvPr id="118" name="Oval 41"/>
                    <p:cNvSpPr>
                      <a:spLocks noChangeArrowheads="1"/>
                    </p:cNvSpPr>
                    <p:nvPr/>
                  </p:nvSpPr>
                  <p:spPr bwMode="auto">
                    <a:xfrm>
                      <a:off x="3373438" y="1406525"/>
                      <a:ext cx="682625" cy="677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119" name="Freeform 42"/>
                    <p:cNvSpPr>
                      <a:spLocks/>
                    </p:cNvSpPr>
                    <p:nvPr/>
                  </p:nvSpPr>
                  <p:spPr bwMode="auto">
                    <a:xfrm>
                      <a:off x="3065463" y="2178050"/>
                      <a:ext cx="1298575"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grpSp>
              <p:grpSp>
                <p:nvGrpSpPr>
                  <p:cNvPr id="112" name="Group 111"/>
                  <p:cNvGrpSpPr/>
                  <p:nvPr/>
                </p:nvGrpSpPr>
                <p:grpSpPr>
                  <a:xfrm flipH="1">
                    <a:off x="4901303" y="2327275"/>
                    <a:ext cx="192870" cy="511175"/>
                    <a:chOff x="3065463" y="1406525"/>
                    <a:chExt cx="1298575" cy="3441700"/>
                  </a:xfrm>
                  <a:grpFill/>
                </p:grpSpPr>
                <p:sp>
                  <p:nvSpPr>
                    <p:cNvPr id="116" name="Oval 41"/>
                    <p:cNvSpPr>
                      <a:spLocks noChangeArrowheads="1"/>
                    </p:cNvSpPr>
                    <p:nvPr/>
                  </p:nvSpPr>
                  <p:spPr bwMode="auto">
                    <a:xfrm>
                      <a:off x="3373438" y="1406525"/>
                      <a:ext cx="682625" cy="677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117" name="Freeform 42"/>
                    <p:cNvSpPr>
                      <a:spLocks/>
                    </p:cNvSpPr>
                    <p:nvPr/>
                  </p:nvSpPr>
                  <p:spPr bwMode="auto">
                    <a:xfrm>
                      <a:off x="3065463" y="2178050"/>
                      <a:ext cx="1298575"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grpSp>
              <p:grpSp>
                <p:nvGrpSpPr>
                  <p:cNvPr id="113" name="Group 112"/>
                  <p:cNvGrpSpPr/>
                  <p:nvPr/>
                </p:nvGrpSpPr>
                <p:grpSpPr>
                  <a:xfrm flipH="1">
                    <a:off x="5298868" y="2327275"/>
                    <a:ext cx="192870" cy="511175"/>
                    <a:chOff x="3065463" y="1406525"/>
                    <a:chExt cx="1298575" cy="3441700"/>
                  </a:xfrm>
                  <a:grpFill/>
                </p:grpSpPr>
                <p:sp>
                  <p:nvSpPr>
                    <p:cNvPr id="114" name="Oval 41"/>
                    <p:cNvSpPr>
                      <a:spLocks noChangeArrowheads="1"/>
                    </p:cNvSpPr>
                    <p:nvPr/>
                  </p:nvSpPr>
                  <p:spPr bwMode="auto">
                    <a:xfrm>
                      <a:off x="3373438" y="1406525"/>
                      <a:ext cx="682625" cy="677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115" name="Freeform 42"/>
                    <p:cNvSpPr>
                      <a:spLocks/>
                    </p:cNvSpPr>
                    <p:nvPr/>
                  </p:nvSpPr>
                  <p:spPr bwMode="auto">
                    <a:xfrm>
                      <a:off x="3065463" y="2178050"/>
                      <a:ext cx="1298575"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grpSp>
            </p:grpSp>
            <p:grpSp>
              <p:nvGrpSpPr>
                <p:cNvPr id="90" name="Group 89"/>
                <p:cNvGrpSpPr/>
                <p:nvPr/>
              </p:nvGrpSpPr>
              <p:grpSpPr>
                <a:xfrm>
                  <a:off x="4694717" y="1116679"/>
                  <a:ext cx="602567" cy="1335188"/>
                  <a:chOff x="4503739" y="1530143"/>
                  <a:chExt cx="590436" cy="1308307"/>
                </a:xfrm>
                <a:grpFill/>
              </p:grpSpPr>
              <p:grpSp>
                <p:nvGrpSpPr>
                  <p:cNvPr id="101" name="Group 100"/>
                  <p:cNvGrpSpPr/>
                  <p:nvPr/>
                </p:nvGrpSpPr>
                <p:grpSpPr>
                  <a:xfrm flipH="1">
                    <a:off x="4503739" y="1530143"/>
                    <a:ext cx="192870" cy="1308307"/>
                    <a:chOff x="3065462" y="-3960500"/>
                    <a:chExt cx="1298576" cy="8808725"/>
                  </a:xfrm>
                  <a:grpFill/>
                </p:grpSpPr>
                <p:sp>
                  <p:nvSpPr>
                    <p:cNvPr id="107" name="Oval 106"/>
                    <p:cNvSpPr>
                      <a:spLocks noChangeArrowheads="1"/>
                    </p:cNvSpPr>
                    <p:nvPr/>
                  </p:nvSpPr>
                  <p:spPr bwMode="auto">
                    <a:xfrm>
                      <a:off x="3373439" y="1406525"/>
                      <a:ext cx="682622" cy="677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108" name="Freeform 107"/>
                    <p:cNvSpPr>
                      <a:spLocks/>
                    </p:cNvSpPr>
                    <p:nvPr/>
                  </p:nvSpPr>
                  <p:spPr bwMode="auto">
                    <a:xfrm>
                      <a:off x="3065462" y="2178050"/>
                      <a:ext cx="1298576"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109" name="Oval 41"/>
                    <p:cNvSpPr>
                      <a:spLocks noChangeArrowheads="1"/>
                    </p:cNvSpPr>
                    <p:nvPr/>
                  </p:nvSpPr>
                  <p:spPr bwMode="auto">
                    <a:xfrm>
                      <a:off x="3373432" y="-3960500"/>
                      <a:ext cx="682629" cy="677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110" name="Freeform 42"/>
                    <p:cNvSpPr>
                      <a:spLocks/>
                    </p:cNvSpPr>
                    <p:nvPr/>
                  </p:nvSpPr>
                  <p:spPr bwMode="auto">
                    <a:xfrm>
                      <a:off x="3065462" y="-3188976"/>
                      <a:ext cx="1298576"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grpSp>
              <p:grpSp>
                <p:nvGrpSpPr>
                  <p:cNvPr id="102" name="Group 101"/>
                  <p:cNvGrpSpPr/>
                  <p:nvPr/>
                </p:nvGrpSpPr>
                <p:grpSpPr>
                  <a:xfrm flipH="1">
                    <a:off x="4901303" y="1530143"/>
                    <a:ext cx="192872" cy="1308307"/>
                    <a:chOff x="3065462" y="-3960500"/>
                    <a:chExt cx="1298591" cy="8808725"/>
                  </a:xfrm>
                  <a:grpFill/>
                </p:grpSpPr>
                <p:sp>
                  <p:nvSpPr>
                    <p:cNvPr id="103" name="Oval 41"/>
                    <p:cNvSpPr>
                      <a:spLocks noChangeArrowheads="1"/>
                    </p:cNvSpPr>
                    <p:nvPr/>
                  </p:nvSpPr>
                  <p:spPr bwMode="auto">
                    <a:xfrm>
                      <a:off x="3373438" y="1406525"/>
                      <a:ext cx="682625" cy="677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104" name="Freeform 42"/>
                    <p:cNvSpPr>
                      <a:spLocks/>
                    </p:cNvSpPr>
                    <p:nvPr/>
                  </p:nvSpPr>
                  <p:spPr bwMode="auto">
                    <a:xfrm>
                      <a:off x="3065477" y="2178050"/>
                      <a:ext cx="1298576"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105" name="Oval 41"/>
                    <p:cNvSpPr>
                      <a:spLocks noChangeArrowheads="1"/>
                    </p:cNvSpPr>
                    <p:nvPr/>
                  </p:nvSpPr>
                  <p:spPr bwMode="auto">
                    <a:xfrm>
                      <a:off x="3373430" y="-3960500"/>
                      <a:ext cx="682632" cy="677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106" name="Freeform 42"/>
                    <p:cNvSpPr>
                      <a:spLocks/>
                    </p:cNvSpPr>
                    <p:nvPr/>
                  </p:nvSpPr>
                  <p:spPr bwMode="auto">
                    <a:xfrm>
                      <a:off x="3065462" y="-3188976"/>
                      <a:ext cx="1298576"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grpSp>
            </p:grpSp>
            <p:grpSp>
              <p:nvGrpSpPr>
                <p:cNvPr id="91" name="Group 90"/>
                <p:cNvGrpSpPr/>
                <p:nvPr/>
              </p:nvGrpSpPr>
              <p:grpSpPr>
                <a:xfrm>
                  <a:off x="4490407" y="1520923"/>
                  <a:ext cx="1008300" cy="521678"/>
                  <a:chOff x="4503738" y="2327275"/>
                  <a:chExt cx="988000" cy="511175"/>
                </a:xfrm>
                <a:grpFill/>
              </p:grpSpPr>
              <p:grpSp>
                <p:nvGrpSpPr>
                  <p:cNvPr id="92" name="Group 91"/>
                  <p:cNvGrpSpPr/>
                  <p:nvPr/>
                </p:nvGrpSpPr>
                <p:grpSpPr>
                  <a:xfrm flipH="1">
                    <a:off x="4503738" y="2327275"/>
                    <a:ext cx="192870" cy="511175"/>
                    <a:chOff x="3065463" y="1406525"/>
                    <a:chExt cx="1298575" cy="3441700"/>
                  </a:xfrm>
                  <a:grpFill/>
                </p:grpSpPr>
                <p:sp>
                  <p:nvSpPr>
                    <p:cNvPr id="99" name="Oval 41"/>
                    <p:cNvSpPr>
                      <a:spLocks noChangeArrowheads="1"/>
                    </p:cNvSpPr>
                    <p:nvPr/>
                  </p:nvSpPr>
                  <p:spPr bwMode="auto">
                    <a:xfrm>
                      <a:off x="3373438" y="1406525"/>
                      <a:ext cx="682625" cy="677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100" name="Freeform 42"/>
                    <p:cNvSpPr>
                      <a:spLocks/>
                    </p:cNvSpPr>
                    <p:nvPr/>
                  </p:nvSpPr>
                  <p:spPr bwMode="auto">
                    <a:xfrm>
                      <a:off x="3065463" y="2178050"/>
                      <a:ext cx="1298575"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grpSp>
              <p:grpSp>
                <p:nvGrpSpPr>
                  <p:cNvPr id="93" name="Group 92"/>
                  <p:cNvGrpSpPr/>
                  <p:nvPr/>
                </p:nvGrpSpPr>
                <p:grpSpPr>
                  <a:xfrm flipH="1">
                    <a:off x="4901303" y="2327275"/>
                    <a:ext cx="192870" cy="511175"/>
                    <a:chOff x="3065463" y="1406525"/>
                    <a:chExt cx="1298575" cy="3441700"/>
                  </a:xfrm>
                  <a:grpFill/>
                </p:grpSpPr>
                <p:sp>
                  <p:nvSpPr>
                    <p:cNvPr id="97" name="Oval 41"/>
                    <p:cNvSpPr>
                      <a:spLocks noChangeArrowheads="1"/>
                    </p:cNvSpPr>
                    <p:nvPr/>
                  </p:nvSpPr>
                  <p:spPr bwMode="auto">
                    <a:xfrm>
                      <a:off x="3373438" y="1406525"/>
                      <a:ext cx="682625" cy="677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98" name="Freeform 42"/>
                    <p:cNvSpPr>
                      <a:spLocks/>
                    </p:cNvSpPr>
                    <p:nvPr/>
                  </p:nvSpPr>
                  <p:spPr bwMode="auto">
                    <a:xfrm>
                      <a:off x="3065463" y="2178050"/>
                      <a:ext cx="1298575"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grpSp>
              <p:grpSp>
                <p:nvGrpSpPr>
                  <p:cNvPr id="94" name="Group 93"/>
                  <p:cNvGrpSpPr/>
                  <p:nvPr/>
                </p:nvGrpSpPr>
                <p:grpSpPr>
                  <a:xfrm flipH="1">
                    <a:off x="5298868" y="2327275"/>
                    <a:ext cx="192870" cy="511175"/>
                    <a:chOff x="3065463" y="1406525"/>
                    <a:chExt cx="1298575" cy="3441700"/>
                  </a:xfrm>
                  <a:grpFill/>
                </p:grpSpPr>
                <p:sp>
                  <p:nvSpPr>
                    <p:cNvPr id="95" name="Oval 41"/>
                    <p:cNvSpPr>
                      <a:spLocks noChangeArrowheads="1"/>
                    </p:cNvSpPr>
                    <p:nvPr/>
                  </p:nvSpPr>
                  <p:spPr bwMode="auto">
                    <a:xfrm>
                      <a:off x="3373438" y="1406525"/>
                      <a:ext cx="682625" cy="677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96" name="Freeform 42"/>
                    <p:cNvSpPr>
                      <a:spLocks/>
                    </p:cNvSpPr>
                    <p:nvPr/>
                  </p:nvSpPr>
                  <p:spPr bwMode="auto">
                    <a:xfrm>
                      <a:off x="3065463" y="2178050"/>
                      <a:ext cx="1298575"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grpSp>
            </p:grpSp>
          </p:grpSp>
          <p:grpSp>
            <p:nvGrpSpPr>
              <p:cNvPr id="120" name="Group 119"/>
              <p:cNvGrpSpPr/>
              <p:nvPr/>
            </p:nvGrpSpPr>
            <p:grpSpPr>
              <a:xfrm>
                <a:off x="3570806" y="3209243"/>
                <a:ext cx="305671" cy="530401"/>
                <a:chOff x="4490407" y="1116679"/>
                <a:chExt cx="1008300" cy="1749604"/>
              </a:xfrm>
              <a:solidFill>
                <a:schemeClr val="bg1"/>
              </a:solidFill>
            </p:grpSpPr>
            <p:grpSp>
              <p:nvGrpSpPr>
                <p:cNvPr id="121" name="Group 120"/>
                <p:cNvGrpSpPr/>
                <p:nvPr/>
              </p:nvGrpSpPr>
              <p:grpSpPr>
                <a:xfrm>
                  <a:off x="4490407" y="2344605"/>
                  <a:ext cx="1008300" cy="521678"/>
                  <a:chOff x="4503738" y="2327275"/>
                  <a:chExt cx="988000" cy="511175"/>
                </a:xfrm>
                <a:grpFill/>
              </p:grpSpPr>
              <p:grpSp>
                <p:nvGrpSpPr>
                  <p:cNvPr id="143" name="Group 142"/>
                  <p:cNvGrpSpPr/>
                  <p:nvPr/>
                </p:nvGrpSpPr>
                <p:grpSpPr>
                  <a:xfrm flipH="1">
                    <a:off x="4503738" y="2327275"/>
                    <a:ext cx="192870" cy="511175"/>
                    <a:chOff x="3065463" y="1406525"/>
                    <a:chExt cx="1298575" cy="3441700"/>
                  </a:xfrm>
                  <a:grpFill/>
                </p:grpSpPr>
                <p:sp>
                  <p:nvSpPr>
                    <p:cNvPr id="150" name="Oval 41"/>
                    <p:cNvSpPr>
                      <a:spLocks noChangeArrowheads="1"/>
                    </p:cNvSpPr>
                    <p:nvPr/>
                  </p:nvSpPr>
                  <p:spPr bwMode="auto">
                    <a:xfrm>
                      <a:off x="3373438" y="1406525"/>
                      <a:ext cx="682625" cy="677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151" name="Freeform 42"/>
                    <p:cNvSpPr>
                      <a:spLocks/>
                    </p:cNvSpPr>
                    <p:nvPr/>
                  </p:nvSpPr>
                  <p:spPr bwMode="auto">
                    <a:xfrm>
                      <a:off x="3065463" y="2178050"/>
                      <a:ext cx="1298575"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grpSp>
              <p:grpSp>
                <p:nvGrpSpPr>
                  <p:cNvPr id="144" name="Group 143"/>
                  <p:cNvGrpSpPr/>
                  <p:nvPr/>
                </p:nvGrpSpPr>
                <p:grpSpPr>
                  <a:xfrm flipH="1">
                    <a:off x="4901303" y="2327275"/>
                    <a:ext cx="192870" cy="511175"/>
                    <a:chOff x="3065463" y="1406525"/>
                    <a:chExt cx="1298575" cy="3441700"/>
                  </a:xfrm>
                  <a:grpFill/>
                </p:grpSpPr>
                <p:sp>
                  <p:nvSpPr>
                    <p:cNvPr id="148" name="Oval 41"/>
                    <p:cNvSpPr>
                      <a:spLocks noChangeArrowheads="1"/>
                    </p:cNvSpPr>
                    <p:nvPr/>
                  </p:nvSpPr>
                  <p:spPr bwMode="auto">
                    <a:xfrm>
                      <a:off x="3373438" y="1406525"/>
                      <a:ext cx="682625" cy="677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149" name="Freeform 42"/>
                    <p:cNvSpPr>
                      <a:spLocks/>
                    </p:cNvSpPr>
                    <p:nvPr/>
                  </p:nvSpPr>
                  <p:spPr bwMode="auto">
                    <a:xfrm>
                      <a:off x="3065463" y="2178050"/>
                      <a:ext cx="1298575"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grpSp>
              <p:grpSp>
                <p:nvGrpSpPr>
                  <p:cNvPr id="145" name="Group 144"/>
                  <p:cNvGrpSpPr/>
                  <p:nvPr/>
                </p:nvGrpSpPr>
                <p:grpSpPr>
                  <a:xfrm flipH="1">
                    <a:off x="5298868" y="2327275"/>
                    <a:ext cx="192870" cy="511175"/>
                    <a:chOff x="3065463" y="1406525"/>
                    <a:chExt cx="1298575" cy="3441700"/>
                  </a:xfrm>
                  <a:grpFill/>
                </p:grpSpPr>
                <p:sp>
                  <p:nvSpPr>
                    <p:cNvPr id="146" name="Oval 41"/>
                    <p:cNvSpPr>
                      <a:spLocks noChangeArrowheads="1"/>
                    </p:cNvSpPr>
                    <p:nvPr/>
                  </p:nvSpPr>
                  <p:spPr bwMode="auto">
                    <a:xfrm>
                      <a:off x="3373438" y="1406525"/>
                      <a:ext cx="682625" cy="677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147" name="Freeform 42"/>
                    <p:cNvSpPr>
                      <a:spLocks/>
                    </p:cNvSpPr>
                    <p:nvPr/>
                  </p:nvSpPr>
                  <p:spPr bwMode="auto">
                    <a:xfrm>
                      <a:off x="3065463" y="2178050"/>
                      <a:ext cx="1298575"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grpSp>
            </p:grpSp>
            <p:grpSp>
              <p:nvGrpSpPr>
                <p:cNvPr id="122" name="Group 121"/>
                <p:cNvGrpSpPr/>
                <p:nvPr/>
              </p:nvGrpSpPr>
              <p:grpSpPr>
                <a:xfrm>
                  <a:off x="4694717" y="1116679"/>
                  <a:ext cx="602567" cy="1335188"/>
                  <a:chOff x="4503739" y="1530143"/>
                  <a:chExt cx="590436" cy="1308307"/>
                </a:xfrm>
                <a:grpFill/>
              </p:grpSpPr>
              <p:grpSp>
                <p:nvGrpSpPr>
                  <p:cNvPr id="133" name="Group 132"/>
                  <p:cNvGrpSpPr/>
                  <p:nvPr/>
                </p:nvGrpSpPr>
                <p:grpSpPr>
                  <a:xfrm flipH="1">
                    <a:off x="4503739" y="1530143"/>
                    <a:ext cx="192870" cy="1308307"/>
                    <a:chOff x="3065462" y="-3960500"/>
                    <a:chExt cx="1298576" cy="8808725"/>
                  </a:xfrm>
                  <a:grpFill/>
                </p:grpSpPr>
                <p:sp>
                  <p:nvSpPr>
                    <p:cNvPr id="139" name="Oval 138"/>
                    <p:cNvSpPr>
                      <a:spLocks noChangeArrowheads="1"/>
                    </p:cNvSpPr>
                    <p:nvPr/>
                  </p:nvSpPr>
                  <p:spPr bwMode="auto">
                    <a:xfrm>
                      <a:off x="3373439" y="1406525"/>
                      <a:ext cx="682622" cy="677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140" name="Freeform 139"/>
                    <p:cNvSpPr>
                      <a:spLocks/>
                    </p:cNvSpPr>
                    <p:nvPr/>
                  </p:nvSpPr>
                  <p:spPr bwMode="auto">
                    <a:xfrm>
                      <a:off x="3065462" y="2178050"/>
                      <a:ext cx="1298576"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141" name="Oval 41"/>
                    <p:cNvSpPr>
                      <a:spLocks noChangeArrowheads="1"/>
                    </p:cNvSpPr>
                    <p:nvPr/>
                  </p:nvSpPr>
                  <p:spPr bwMode="auto">
                    <a:xfrm>
                      <a:off x="3373432" y="-3960500"/>
                      <a:ext cx="682629" cy="677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142" name="Freeform 42"/>
                    <p:cNvSpPr>
                      <a:spLocks/>
                    </p:cNvSpPr>
                    <p:nvPr/>
                  </p:nvSpPr>
                  <p:spPr bwMode="auto">
                    <a:xfrm>
                      <a:off x="3065462" y="-3188976"/>
                      <a:ext cx="1298576"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grpSp>
              <p:grpSp>
                <p:nvGrpSpPr>
                  <p:cNvPr id="134" name="Group 133"/>
                  <p:cNvGrpSpPr/>
                  <p:nvPr/>
                </p:nvGrpSpPr>
                <p:grpSpPr>
                  <a:xfrm flipH="1">
                    <a:off x="4901303" y="1530143"/>
                    <a:ext cx="192872" cy="1308307"/>
                    <a:chOff x="3065462" y="-3960500"/>
                    <a:chExt cx="1298591" cy="8808725"/>
                  </a:xfrm>
                  <a:grpFill/>
                </p:grpSpPr>
                <p:sp>
                  <p:nvSpPr>
                    <p:cNvPr id="135" name="Oval 41"/>
                    <p:cNvSpPr>
                      <a:spLocks noChangeArrowheads="1"/>
                    </p:cNvSpPr>
                    <p:nvPr/>
                  </p:nvSpPr>
                  <p:spPr bwMode="auto">
                    <a:xfrm>
                      <a:off x="3373438" y="1406525"/>
                      <a:ext cx="682625" cy="677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136" name="Freeform 42"/>
                    <p:cNvSpPr>
                      <a:spLocks/>
                    </p:cNvSpPr>
                    <p:nvPr/>
                  </p:nvSpPr>
                  <p:spPr bwMode="auto">
                    <a:xfrm>
                      <a:off x="3065477" y="2178050"/>
                      <a:ext cx="1298576"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137" name="Oval 41"/>
                    <p:cNvSpPr>
                      <a:spLocks noChangeArrowheads="1"/>
                    </p:cNvSpPr>
                    <p:nvPr/>
                  </p:nvSpPr>
                  <p:spPr bwMode="auto">
                    <a:xfrm>
                      <a:off x="3373430" y="-3960500"/>
                      <a:ext cx="682632" cy="677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138" name="Freeform 42"/>
                    <p:cNvSpPr>
                      <a:spLocks/>
                    </p:cNvSpPr>
                    <p:nvPr/>
                  </p:nvSpPr>
                  <p:spPr bwMode="auto">
                    <a:xfrm>
                      <a:off x="3065462" y="-3188976"/>
                      <a:ext cx="1298576"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grpSp>
            </p:grpSp>
            <p:grpSp>
              <p:nvGrpSpPr>
                <p:cNvPr id="123" name="Group 122"/>
                <p:cNvGrpSpPr/>
                <p:nvPr/>
              </p:nvGrpSpPr>
              <p:grpSpPr>
                <a:xfrm>
                  <a:off x="4490407" y="1520923"/>
                  <a:ext cx="1008300" cy="521678"/>
                  <a:chOff x="4503738" y="2327275"/>
                  <a:chExt cx="988000" cy="511175"/>
                </a:xfrm>
                <a:grpFill/>
              </p:grpSpPr>
              <p:grpSp>
                <p:nvGrpSpPr>
                  <p:cNvPr id="124" name="Group 123"/>
                  <p:cNvGrpSpPr/>
                  <p:nvPr/>
                </p:nvGrpSpPr>
                <p:grpSpPr>
                  <a:xfrm flipH="1">
                    <a:off x="4503738" y="2327275"/>
                    <a:ext cx="192870" cy="511175"/>
                    <a:chOff x="3065463" y="1406525"/>
                    <a:chExt cx="1298575" cy="3441700"/>
                  </a:xfrm>
                  <a:grpFill/>
                </p:grpSpPr>
                <p:sp>
                  <p:nvSpPr>
                    <p:cNvPr id="131" name="Oval 41"/>
                    <p:cNvSpPr>
                      <a:spLocks noChangeArrowheads="1"/>
                    </p:cNvSpPr>
                    <p:nvPr/>
                  </p:nvSpPr>
                  <p:spPr bwMode="auto">
                    <a:xfrm>
                      <a:off x="3373438" y="1406525"/>
                      <a:ext cx="682625" cy="677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132" name="Freeform 42"/>
                    <p:cNvSpPr>
                      <a:spLocks/>
                    </p:cNvSpPr>
                    <p:nvPr/>
                  </p:nvSpPr>
                  <p:spPr bwMode="auto">
                    <a:xfrm>
                      <a:off x="3065463" y="2178050"/>
                      <a:ext cx="1298575"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grpSp>
              <p:grpSp>
                <p:nvGrpSpPr>
                  <p:cNvPr id="125" name="Group 124"/>
                  <p:cNvGrpSpPr/>
                  <p:nvPr/>
                </p:nvGrpSpPr>
                <p:grpSpPr>
                  <a:xfrm flipH="1">
                    <a:off x="4901303" y="2327275"/>
                    <a:ext cx="192870" cy="511175"/>
                    <a:chOff x="3065463" y="1406525"/>
                    <a:chExt cx="1298575" cy="3441700"/>
                  </a:xfrm>
                  <a:grpFill/>
                </p:grpSpPr>
                <p:sp>
                  <p:nvSpPr>
                    <p:cNvPr id="129" name="Oval 41"/>
                    <p:cNvSpPr>
                      <a:spLocks noChangeArrowheads="1"/>
                    </p:cNvSpPr>
                    <p:nvPr/>
                  </p:nvSpPr>
                  <p:spPr bwMode="auto">
                    <a:xfrm>
                      <a:off x="3373438" y="1406525"/>
                      <a:ext cx="682625" cy="677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130" name="Freeform 42"/>
                    <p:cNvSpPr>
                      <a:spLocks/>
                    </p:cNvSpPr>
                    <p:nvPr/>
                  </p:nvSpPr>
                  <p:spPr bwMode="auto">
                    <a:xfrm>
                      <a:off x="3065463" y="2178050"/>
                      <a:ext cx="1298575"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grpSp>
              <p:grpSp>
                <p:nvGrpSpPr>
                  <p:cNvPr id="126" name="Group 125"/>
                  <p:cNvGrpSpPr/>
                  <p:nvPr/>
                </p:nvGrpSpPr>
                <p:grpSpPr>
                  <a:xfrm flipH="1">
                    <a:off x="5298868" y="2327275"/>
                    <a:ext cx="192870" cy="511175"/>
                    <a:chOff x="3065463" y="1406525"/>
                    <a:chExt cx="1298575" cy="3441700"/>
                  </a:xfrm>
                  <a:grpFill/>
                </p:grpSpPr>
                <p:sp>
                  <p:nvSpPr>
                    <p:cNvPr id="127" name="Oval 41"/>
                    <p:cNvSpPr>
                      <a:spLocks noChangeArrowheads="1"/>
                    </p:cNvSpPr>
                    <p:nvPr/>
                  </p:nvSpPr>
                  <p:spPr bwMode="auto">
                    <a:xfrm>
                      <a:off x="3373438" y="1406525"/>
                      <a:ext cx="682625" cy="677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sp>
                  <p:nvSpPr>
                    <p:cNvPr id="128" name="Freeform 42"/>
                    <p:cNvSpPr>
                      <a:spLocks/>
                    </p:cNvSpPr>
                    <p:nvPr/>
                  </p:nvSpPr>
                  <p:spPr bwMode="auto">
                    <a:xfrm>
                      <a:off x="3065463" y="2178050"/>
                      <a:ext cx="1298575"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p>
                  </p:txBody>
                </p:sp>
              </p:grpSp>
            </p:grpSp>
          </p:grpSp>
        </p:grpSp>
      </p:grpSp>
      <p:grpSp>
        <p:nvGrpSpPr>
          <p:cNvPr id="7" name="Group 6"/>
          <p:cNvGrpSpPr/>
          <p:nvPr/>
        </p:nvGrpSpPr>
        <p:grpSpPr>
          <a:xfrm>
            <a:off x="4090755" y="2427217"/>
            <a:ext cx="1828800" cy="1828800"/>
            <a:chOff x="4090755" y="2185751"/>
            <a:chExt cx="1828800" cy="1828800"/>
          </a:xfrm>
        </p:grpSpPr>
        <p:sp>
          <p:nvSpPr>
            <p:cNvPr id="286" name="Rounded Rectangle 285"/>
            <p:cNvSpPr/>
            <p:nvPr/>
          </p:nvSpPr>
          <p:spPr bwMode="auto">
            <a:xfrm>
              <a:off x="4090755" y="2185751"/>
              <a:ext cx="1828800" cy="182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lvl="0" algn="r"/>
              <a:r>
                <a:rPr lang="en-US" altLang="zh-CN" sz="1600" dirty="0">
                  <a:solidFill>
                    <a:srgbClr val="FFFFFF">
                      <a:alpha val="99000"/>
                    </a:srgbClr>
                  </a:solidFill>
                </a:rPr>
                <a:t>Buy through a </a:t>
              </a:r>
              <a:r>
                <a:rPr lang="en-US" altLang="zh-CN" sz="1600" dirty="0" smtClean="0">
                  <a:solidFill>
                    <a:srgbClr val="FFFFFF">
                      <a:alpha val="99000"/>
                    </a:srgbClr>
                  </a:solidFill>
                </a:rPr>
                <a:t>Licensing Solution Provider (LSP)</a:t>
              </a:r>
              <a:endParaRPr lang="en-US" altLang="zh-CN" sz="1600" dirty="0">
                <a:solidFill>
                  <a:srgbClr val="FFFFFF">
                    <a:alpha val="99000"/>
                  </a:srgbClr>
                </a:solidFill>
              </a:endParaRPr>
            </a:p>
          </p:txBody>
        </p:sp>
        <p:pic>
          <p:nvPicPr>
            <p:cNvPr id="289" name="Picture 8" descr="\\MAGNUM\Projects\Microsoft\Cloud Power FY12\Design\Icons\PNGs\Partner.png"/>
            <p:cNvPicPr>
              <a:picLocks noChangeAspect="1" noChangeArrowheads="1"/>
            </p:cNvPicPr>
            <p:nvPr/>
          </p:nvPicPr>
          <p:blipFill>
            <a:blip r:embed="rId4" cstate="print">
              <a:lum bright="100000"/>
            </a:blip>
            <a:srcRect/>
            <a:stretch>
              <a:fillRect/>
            </a:stretch>
          </p:blipFill>
          <p:spPr bwMode="auto">
            <a:xfrm>
              <a:off x="4704539" y="2239934"/>
              <a:ext cx="627696" cy="627696"/>
            </a:xfrm>
            <a:prstGeom prst="rect">
              <a:avLst/>
            </a:prstGeom>
            <a:noFill/>
          </p:spPr>
        </p:pic>
      </p:grpSp>
      <p:grpSp>
        <p:nvGrpSpPr>
          <p:cNvPr id="8" name="Group 7"/>
          <p:cNvGrpSpPr/>
          <p:nvPr/>
        </p:nvGrpSpPr>
        <p:grpSpPr>
          <a:xfrm>
            <a:off x="6347948" y="2426124"/>
            <a:ext cx="1828800" cy="1828800"/>
            <a:chOff x="6347948" y="2184658"/>
            <a:chExt cx="1828800" cy="1828800"/>
          </a:xfrm>
        </p:grpSpPr>
        <p:sp>
          <p:nvSpPr>
            <p:cNvPr id="295" name="Rounded Rectangle 294"/>
            <p:cNvSpPr/>
            <p:nvPr/>
          </p:nvSpPr>
          <p:spPr bwMode="auto">
            <a:xfrm>
              <a:off x="6347948" y="2184658"/>
              <a:ext cx="1828800" cy="182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Ins="45720" rtlCol="0" anchor="b"/>
            <a:lstStyle/>
            <a:p>
              <a:pPr lvl="0" algn="r"/>
              <a:r>
                <a:rPr lang="en-US" altLang="zh-CN" sz="1400" dirty="0">
                  <a:solidFill>
                    <a:srgbClr val="FFFFFF">
                      <a:alpha val="99000"/>
                    </a:srgbClr>
                  </a:solidFill>
                </a:rPr>
                <a:t>Complete the Campus </a:t>
              </a:r>
              <a:r>
                <a:rPr lang="en-US" altLang="zh-CN" sz="1400" dirty="0" smtClean="0">
                  <a:solidFill>
                    <a:srgbClr val="FFFFFF">
                      <a:alpha val="99000"/>
                    </a:srgbClr>
                  </a:solidFill>
                </a:rPr>
                <a:t>and School </a:t>
              </a:r>
              <a:r>
                <a:rPr lang="en-US" altLang="zh-CN" sz="1400" dirty="0">
                  <a:solidFill>
                    <a:srgbClr val="FFFFFF">
                      <a:alpha val="99000"/>
                    </a:srgbClr>
                  </a:solidFill>
                </a:rPr>
                <a:t>Agreement (CASA</a:t>
              </a:r>
              <a:r>
                <a:rPr lang="en-US" altLang="zh-CN" sz="1400" dirty="0" smtClean="0">
                  <a:solidFill>
                    <a:srgbClr val="FFFFFF">
                      <a:alpha val="99000"/>
                    </a:srgbClr>
                  </a:solidFill>
                </a:rPr>
                <a:t>)*</a:t>
              </a:r>
            </a:p>
            <a:p>
              <a:pPr algn="r"/>
              <a:r>
                <a:rPr lang="en-US" altLang="zh-CN" sz="1100" dirty="0">
                  <a:solidFill>
                    <a:schemeClr val="bg1">
                      <a:alpha val="99000"/>
                    </a:schemeClr>
                  </a:solidFill>
                </a:rPr>
                <a:t>*Unless already in </a:t>
              </a:r>
              <a:r>
                <a:rPr lang="en-US" altLang="zh-CN" sz="1100" dirty="0" smtClean="0">
                  <a:solidFill>
                    <a:schemeClr val="bg1">
                      <a:alpha val="99000"/>
                    </a:schemeClr>
                  </a:solidFill>
                </a:rPr>
                <a:t>place</a:t>
              </a:r>
              <a:endParaRPr lang="en-US" altLang="zh-CN" sz="1100" dirty="0">
                <a:solidFill>
                  <a:schemeClr val="bg1">
                    <a:alpha val="99000"/>
                  </a:schemeClr>
                </a:solidFill>
              </a:endParaRPr>
            </a:p>
          </p:txBody>
        </p:sp>
        <p:pic>
          <p:nvPicPr>
            <p:cNvPr id="293" name="Picture 3" descr="C:\Users\mitchellg\Desktop\Simple_Licensing.png"/>
            <p:cNvPicPr>
              <a:picLocks noChangeAspect="1" noChangeArrowheads="1"/>
            </p:cNvPicPr>
            <p:nvPr/>
          </p:nvPicPr>
          <p:blipFill>
            <a:blip r:embed="rId3" cstate="print">
              <a:lum bright="100000"/>
            </a:blip>
            <a:srcRect/>
            <a:stretch>
              <a:fillRect/>
            </a:stretch>
          </p:blipFill>
          <p:spPr bwMode="auto">
            <a:xfrm>
              <a:off x="6964156" y="2193462"/>
              <a:ext cx="665014" cy="665014"/>
            </a:xfrm>
            <a:prstGeom prst="rect">
              <a:avLst/>
            </a:prstGeom>
            <a:noFill/>
          </p:spPr>
        </p:pic>
      </p:grpSp>
      <p:sp>
        <p:nvSpPr>
          <p:cNvPr id="301" name="Rectangle 300"/>
          <p:cNvSpPr/>
          <p:nvPr/>
        </p:nvSpPr>
        <p:spPr>
          <a:xfrm>
            <a:off x="6906490" y="4509603"/>
            <a:ext cx="1526377" cy="206261"/>
          </a:xfrm>
          <a:prstGeom prst="rect">
            <a:avLst/>
          </a:prstGeom>
        </p:spPr>
        <p:txBody>
          <a:bodyPr wrap="square">
            <a:spAutoFit/>
          </a:bodyPr>
          <a:lstStyle/>
          <a:p>
            <a:pPr algn="r"/>
            <a:endParaRPr lang="en-US" altLang="zh-CN" sz="714" dirty="0">
              <a:solidFill>
                <a:schemeClr val="bg1">
                  <a:alpha val="99000"/>
                </a:schemeClr>
              </a:solidFill>
            </a:endParaRPr>
          </a:p>
        </p:txBody>
      </p:sp>
      <p:grpSp>
        <p:nvGrpSpPr>
          <p:cNvPr id="9" name="Group 8"/>
          <p:cNvGrpSpPr/>
          <p:nvPr/>
        </p:nvGrpSpPr>
        <p:grpSpPr>
          <a:xfrm>
            <a:off x="8605140" y="2427558"/>
            <a:ext cx="1828800" cy="1828800"/>
            <a:chOff x="8605140" y="2225281"/>
            <a:chExt cx="1828800" cy="1828800"/>
          </a:xfrm>
        </p:grpSpPr>
        <p:sp>
          <p:nvSpPr>
            <p:cNvPr id="297" name="Rounded Rectangle 296"/>
            <p:cNvSpPr/>
            <p:nvPr/>
          </p:nvSpPr>
          <p:spPr bwMode="auto">
            <a:xfrm>
              <a:off x="8605140" y="2225281"/>
              <a:ext cx="1828800" cy="182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lvl="0" algn="r"/>
              <a:r>
                <a:rPr lang="en-US" altLang="zh-CN" sz="1600" dirty="0">
                  <a:solidFill>
                    <a:srgbClr val="FFFFFF">
                      <a:alpha val="99000"/>
                    </a:srgbClr>
                  </a:solidFill>
                </a:rPr>
                <a:t>Complete the Enrollment for Education Solutions (ESS)</a:t>
              </a:r>
            </a:p>
          </p:txBody>
        </p:sp>
        <p:pic>
          <p:nvPicPr>
            <p:cNvPr id="299" name="Picture 3" descr="C:\Users\mitchellg\Desktop\Simple_Licensing.png"/>
            <p:cNvPicPr>
              <a:picLocks noChangeAspect="1" noChangeArrowheads="1"/>
            </p:cNvPicPr>
            <p:nvPr/>
          </p:nvPicPr>
          <p:blipFill>
            <a:blip r:embed="rId3" cstate="print">
              <a:lum bright="100000"/>
            </a:blip>
            <a:srcRect/>
            <a:stretch>
              <a:fillRect/>
            </a:stretch>
          </p:blipFill>
          <p:spPr bwMode="auto">
            <a:xfrm>
              <a:off x="9187033" y="2245579"/>
              <a:ext cx="665014" cy="665014"/>
            </a:xfrm>
            <a:prstGeom prst="rect">
              <a:avLst/>
            </a:prstGeom>
            <a:noFill/>
            <a:ln>
              <a:noFill/>
            </a:ln>
          </p:spPr>
        </p:pic>
      </p:grpSp>
      <p:sp>
        <p:nvSpPr>
          <p:cNvPr id="321" name="Right Arrow 320"/>
          <p:cNvSpPr/>
          <p:nvPr/>
        </p:nvSpPr>
        <p:spPr bwMode="auto">
          <a:xfrm>
            <a:off x="3740452" y="3138357"/>
            <a:ext cx="323418" cy="273687"/>
          </a:xfrm>
          <a:prstGeom prst="rightArrow">
            <a:avLst/>
          </a:prstGeom>
          <a:solidFill>
            <a:schemeClr val="tx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endParaRPr>
          </a:p>
        </p:txBody>
      </p:sp>
      <p:sp>
        <p:nvSpPr>
          <p:cNvPr id="322" name="Right Arrow 321"/>
          <p:cNvSpPr/>
          <p:nvPr/>
        </p:nvSpPr>
        <p:spPr bwMode="auto">
          <a:xfrm>
            <a:off x="5972041" y="3138357"/>
            <a:ext cx="323418" cy="273687"/>
          </a:xfrm>
          <a:prstGeom prst="rightArrow">
            <a:avLst/>
          </a:prstGeom>
          <a:solidFill>
            <a:schemeClr val="tx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endParaRPr>
          </a:p>
        </p:txBody>
      </p:sp>
      <p:pic>
        <p:nvPicPr>
          <p:cNvPr id="337" name="Picture 3" descr="\\MAGNUM\Projects\Microsoft\Cloud Power FY12\Design\Icons\PNGs\Storefront.png"/>
          <p:cNvPicPr>
            <a:picLocks noChangeAspect="1" noChangeArrowheads="1"/>
          </p:cNvPicPr>
          <p:nvPr/>
        </p:nvPicPr>
        <p:blipFill>
          <a:blip r:embed="rId5" cstate="print">
            <a:lum bright="100000"/>
          </a:blip>
          <a:srcRect/>
          <a:stretch>
            <a:fillRect/>
          </a:stretch>
        </p:blipFill>
        <p:spPr bwMode="auto">
          <a:xfrm>
            <a:off x="4579627" y="4792685"/>
            <a:ext cx="851056" cy="851056"/>
          </a:xfrm>
          <a:prstGeom prst="rect">
            <a:avLst/>
          </a:prstGeom>
          <a:noFill/>
        </p:spPr>
      </p:pic>
      <p:pic>
        <p:nvPicPr>
          <p:cNvPr id="339" name="Picture 338"/>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2505" y="1933805"/>
            <a:ext cx="1107156" cy="654746"/>
          </a:xfrm>
          <a:prstGeom prst="rect">
            <a:avLst/>
          </a:prstGeom>
        </p:spPr>
      </p:pic>
      <p:pic>
        <p:nvPicPr>
          <p:cNvPr id="342" name="Picture 341"/>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tretch>
            <a:fillRect/>
          </a:stretch>
        </p:blipFill>
        <p:spPr>
          <a:xfrm flipH="1">
            <a:off x="733286" y="6102972"/>
            <a:ext cx="518513" cy="518513"/>
          </a:xfrm>
          <a:prstGeom prst="rect">
            <a:avLst/>
          </a:prstGeom>
        </p:spPr>
      </p:pic>
      <p:sp>
        <p:nvSpPr>
          <p:cNvPr id="184" name="Right Arrow 183"/>
          <p:cNvSpPr/>
          <p:nvPr/>
        </p:nvSpPr>
        <p:spPr bwMode="auto">
          <a:xfrm>
            <a:off x="8244034" y="3138357"/>
            <a:ext cx="323418" cy="273687"/>
          </a:xfrm>
          <a:prstGeom prst="rightArrow">
            <a:avLst/>
          </a:prstGeom>
          <a:solidFill>
            <a:schemeClr val="tx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endParaRPr>
          </a:p>
        </p:txBody>
      </p:sp>
      <p:sp>
        <p:nvSpPr>
          <p:cNvPr id="185" name="Right Arrow 184"/>
          <p:cNvSpPr/>
          <p:nvPr/>
        </p:nvSpPr>
        <p:spPr bwMode="auto">
          <a:xfrm>
            <a:off x="3739614" y="5521258"/>
            <a:ext cx="323418" cy="273687"/>
          </a:xfrm>
          <a:prstGeom prst="rightArrow">
            <a:avLst/>
          </a:prstGeom>
          <a:solidFill>
            <a:schemeClr val="tx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endParaRPr>
          </a:p>
        </p:txBody>
      </p:sp>
      <p:sp>
        <p:nvSpPr>
          <p:cNvPr id="186" name="Right Arrow 185"/>
          <p:cNvSpPr/>
          <p:nvPr/>
        </p:nvSpPr>
        <p:spPr bwMode="auto">
          <a:xfrm>
            <a:off x="5971203" y="5521258"/>
            <a:ext cx="323418" cy="273687"/>
          </a:xfrm>
          <a:prstGeom prst="rightArrow">
            <a:avLst/>
          </a:prstGeom>
          <a:solidFill>
            <a:schemeClr val="tx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endParaRPr>
          </a:p>
        </p:txBody>
      </p:sp>
      <p:sp>
        <p:nvSpPr>
          <p:cNvPr id="11" name="Slide Number Placeholder 10"/>
          <p:cNvSpPr>
            <a:spLocks noGrp="1"/>
          </p:cNvSpPr>
          <p:nvPr>
            <p:ph type="sldNum" sz="quarter" idx="11"/>
          </p:nvPr>
        </p:nvSpPr>
        <p:spPr>
          <a:xfrm>
            <a:off x="316662" y="6626048"/>
            <a:ext cx="356198" cy="371475"/>
          </a:xfrm>
        </p:spPr>
        <p:txBody>
          <a:bodyPr/>
          <a:lstStyle/>
          <a:p>
            <a:fld id="{894E8EF0-91FF-4791-8529-F57CE0475C15}" type="slidenum">
              <a:rPr lang="en-US" smtClean="0"/>
              <a:pPr/>
              <a:t>11</a:t>
            </a:fld>
            <a:endParaRPr lang="en-US" dirty="0"/>
          </a:p>
        </p:txBody>
      </p:sp>
      <p:cxnSp>
        <p:nvCxnSpPr>
          <p:cNvPr id="14" name="Straight Arrow Connector 13"/>
          <p:cNvCxnSpPr/>
          <p:nvPr/>
        </p:nvCxnSpPr>
        <p:spPr>
          <a:xfrm>
            <a:off x="8432867" y="5506186"/>
            <a:ext cx="418056" cy="0"/>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bwMode="auto">
          <a:xfrm>
            <a:off x="8807418" y="5229667"/>
            <a:ext cx="1679698" cy="442305"/>
          </a:xfrm>
          <a:prstGeom prst="rect">
            <a:avLst/>
          </a:prstGeom>
          <a:no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3256" tIns="46628" rIns="93256" bIns="46628" numCol="1" rtlCol="0" anchor="t" anchorCtr="0" compatLnSpc="1">
            <a:prstTxWarp prst="textNoShape">
              <a:avLst/>
            </a:prstTxWarp>
          </a:bodyPr>
          <a:lstStyle/>
          <a:p>
            <a:pPr defTabSz="932290" fontAlgn="base">
              <a:spcBef>
                <a:spcPct val="0"/>
              </a:spcBef>
              <a:spcAft>
                <a:spcPct val="0"/>
              </a:spcAft>
            </a:pPr>
            <a:r>
              <a:rPr lang="en-US" sz="1600" dirty="0" smtClean="0">
                <a:solidFill>
                  <a:schemeClr val="tx1"/>
                </a:solidFill>
                <a:latin typeface="Segoe" pitchFamily="34" charset="0"/>
              </a:rPr>
              <a:t>Focus of this presentation</a:t>
            </a:r>
            <a:endParaRPr lang="en-US" sz="1600" dirty="0">
              <a:solidFill>
                <a:schemeClr val="tx1"/>
              </a:solidFill>
              <a:latin typeface="Segoe" pitchFamily="34" charset="0"/>
            </a:endParaRPr>
          </a:p>
        </p:txBody>
      </p:sp>
    </p:spTree>
    <p:extLst>
      <p:ext uri="{BB962C8B-B14F-4D97-AF65-F5344CB8AC3E}">
        <p14:creationId xmlns:p14="http://schemas.microsoft.com/office/powerpoint/2010/main" val="152354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76225" y="1113377"/>
            <a:ext cx="11885613" cy="849463"/>
          </a:xfrm>
        </p:spPr>
        <p:txBody>
          <a:bodyPr/>
          <a:lstStyle/>
          <a:p>
            <a:r>
              <a:rPr lang="en-US" dirty="0"/>
              <a:t>The Open Volume Subscription for Education Solutions (OVS-ES) is a single </a:t>
            </a:r>
            <a:r>
              <a:rPr lang="en-US" dirty="0" err="1"/>
              <a:t>eAgreement</a:t>
            </a:r>
            <a:r>
              <a:rPr lang="en-US" dirty="0"/>
              <a:t> for enrolling in </a:t>
            </a:r>
            <a:r>
              <a:rPr lang="en-US" dirty="0" smtClean="0"/>
              <a:t>EES</a:t>
            </a:r>
            <a:endParaRPr lang="en-US" dirty="0"/>
          </a:p>
        </p:txBody>
      </p:sp>
      <p:sp>
        <p:nvSpPr>
          <p:cNvPr id="2" name="Title 1"/>
          <p:cNvSpPr>
            <a:spLocks noGrp="1"/>
          </p:cNvSpPr>
          <p:nvPr>
            <p:ph type="title"/>
          </p:nvPr>
        </p:nvSpPr>
        <p:spPr/>
        <p:txBody>
          <a:bodyPr/>
          <a:lstStyle/>
          <a:p>
            <a:r>
              <a:rPr lang="en-US" dirty="0" smtClean="0"/>
              <a:t>OVS-ES Contract Options</a:t>
            </a:r>
            <a:r>
              <a:rPr lang="en-US" sz="1800" dirty="0">
                <a:solidFill>
                  <a:schemeClr val="tx1">
                    <a:lumMod val="65000"/>
                    <a:lumOff val="35000"/>
                    <a:alpha val="99000"/>
                  </a:schemeClr>
                </a:solidFill>
              </a:rPr>
              <a:t/>
            </a:r>
            <a:br>
              <a:rPr lang="en-US" sz="1800" dirty="0">
                <a:solidFill>
                  <a:schemeClr val="tx1">
                    <a:lumMod val="65000"/>
                    <a:lumOff val="35000"/>
                    <a:alpha val="99000"/>
                  </a:schemeClr>
                </a:solidFill>
              </a:rPr>
            </a:br>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3600091498"/>
              </p:ext>
            </p:extLst>
          </p:nvPr>
        </p:nvGraphicFramePr>
        <p:xfrm>
          <a:off x="450029" y="2204473"/>
          <a:ext cx="11126085" cy="3585180"/>
        </p:xfrm>
        <a:graphic>
          <a:graphicData uri="http://schemas.openxmlformats.org/drawingml/2006/table">
            <a:tbl>
              <a:tblPr firstRow="1" bandRow="1">
                <a:tableStyleId>{5C22544A-7EE6-4342-B048-85BDC9FD1C3A}</a:tableStyleId>
              </a:tblPr>
              <a:tblGrid>
                <a:gridCol w="11126085"/>
              </a:tblGrid>
              <a:tr h="3585180">
                <a:tc>
                  <a:txBody>
                    <a:bodyPr/>
                    <a:lstStyle/>
                    <a:p>
                      <a:pPr algn="l">
                        <a:spcAft>
                          <a:spcPts val="1200"/>
                        </a:spcAft>
                      </a:pPr>
                      <a:r>
                        <a:rPr lang="en-US" sz="3200" b="0" dirty="0" smtClean="0">
                          <a:latin typeface="+mj-lt"/>
                        </a:rPr>
                        <a:t>OVS-ES</a:t>
                      </a:r>
                      <a:r>
                        <a:rPr lang="en-US" sz="3200" b="0" baseline="0" dirty="0" smtClean="0">
                          <a:latin typeface="+mj-lt"/>
                        </a:rPr>
                        <a:t> includes:</a:t>
                      </a:r>
                      <a:endParaRPr lang="en-US" sz="3200" b="0" dirty="0">
                        <a:latin typeface="+mj-lt"/>
                      </a:endParaRPr>
                    </a:p>
                    <a:p>
                      <a:pPr marL="342900" indent="-342900">
                        <a:spcAft>
                          <a:spcPts val="1200"/>
                        </a:spcAft>
                        <a:buClr>
                          <a:schemeClr val="bg1"/>
                        </a:buClr>
                        <a:buSzPct val="75000"/>
                        <a:buFont typeface="Wingdings 3" panose="05040102010807070707" pitchFamily="18" charset="2"/>
                        <a:buChar char="}"/>
                      </a:pPr>
                      <a:r>
                        <a:rPr lang="en-US" sz="2400" b="0" dirty="0" smtClean="0">
                          <a:solidFill>
                            <a:schemeClr val="bg1"/>
                          </a:solidFill>
                        </a:rPr>
                        <a:t>An overview of the program and general terms and conditions</a:t>
                      </a:r>
                      <a:endParaRPr lang="en-US" sz="2400" b="0" dirty="0">
                        <a:solidFill>
                          <a:schemeClr val="bg1"/>
                        </a:solidFill>
                      </a:endParaRPr>
                    </a:p>
                    <a:p>
                      <a:pPr marL="342900" indent="-342900">
                        <a:spcAft>
                          <a:spcPts val="1200"/>
                        </a:spcAft>
                        <a:buClr>
                          <a:schemeClr val="bg1"/>
                        </a:buClr>
                        <a:buSzPct val="75000"/>
                        <a:buFont typeface="Wingdings 3" panose="05040102010807070707" pitchFamily="18" charset="2"/>
                        <a:buChar char="}"/>
                      </a:pPr>
                      <a:r>
                        <a:rPr lang="en-US" sz="2400" b="0" dirty="0" smtClean="0">
                          <a:solidFill>
                            <a:schemeClr val="bg1"/>
                          </a:solidFill>
                        </a:rPr>
                        <a:t>Details on topics such as distributing software to licensed users and Work at Home rights</a:t>
                      </a:r>
                      <a:endParaRPr lang="en-US" sz="2400" b="0" dirty="0">
                        <a:solidFill>
                          <a:schemeClr val="bg1"/>
                        </a:solidFill>
                      </a:endParaRPr>
                    </a:p>
                    <a:p>
                      <a:pPr marL="342900" indent="-342900">
                        <a:spcAft>
                          <a:spcPts val="1200"/>
                        </a:spcAft>
                        <a:buClr>
                          <a:schemeClr val="bg1"/>
                        </a:buClr>
                        <a:buSzPct val="75000"/>
                        <a:buFont typeface="Wingdings 3" panose="05040102010807070707" pitchFamily="18" charset="2"/>
                        <a:buChar char="}"/>
                      </a:pPr>
                      <a:r>
                        <a:rPr lang="en-US" sz="2400" b="0" dirty="0" smtClean="0"/>
                        <a:t>Desktop platform product selections</a:t>
                      </a:r>
                      <a:endParaRPr lang="en-US" sz="2400" b="0" dirty="0"/>
                    </a:p>
                    <a:p>
                      <a:pPr marL="342900" indent="-342900">
                        <a:buClr>
                          <a:schemeClr val="bg1"/>
                        </a:buClr>
                        <a:buSzPct val="75000"/>
                        <a:buFont typeface="Wingdings 3" panose="05040102010807070707" pitchFamily="18" charset="2"/>
                        <a:buChar char="}"/>
                      </a:pPr>
                      <a:r>
                        <a:rPr lang="en-US" sz="2400" b="0" dirty="0" smtClean="0">
                          <a:solidFill>
                            <a:schemeClr val="bg1"/>
                          </a:solidFill>
                        </a:rPr>
                        <a:t>Subscription term (one or three years)</a:t>
                      </a:r>
                    </a:p>
                  </a:txBody>
                  <a:tcPr/>
                </a:tc>
              </a:tr>
            </a:tbl>
          </a:graphicData>
        </a:graphic>
      </p:graphicFrame>
      <p:sp>
        <p:nvSpPr>
          <p:cNvPr id="6" name="Slide Number Placeholder 5"/>
          <p:cNvSpPr>
            <a:spLocks noGrp="1"/>
          </p:cNvSpPr>
          <p:nvPr>
            <p:ph type="sldNum" sz="quarter" idx="11"/>
          </p:nvPr>
        </p:nvSpPr>
        <p:spPr/>
        <p:txBody>
          <a:bodyPr/>
          <a:lstStyle/>
          <a:p>
            <a:fld id="{894E8EF0-91FF-4791-8529-F57CE0475C15}" type="slidenum">
              <a:rPr lang="en-US" smtClean="0"/>
              <a:pPr/>
              <a:t>12</a:t>
            </a:fld>
            <a:endParaRPr lang="en-US" dirty="0"/>
          </a:p>
        </p:txBody>
      </p:sp>
    </p:spTree>
    <p:extLst>
      <p:ext uri="{BB962C8B-B14F-4D97-AF65-F5344CB8AC3E}">
        <p14:creationId xmlns:p14="http://schemas.microsoft.com/office/powerpoint/2010/main" val="60031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r>
              <a:rPr lang="en-US" dirty="0" smtClean="0"/>
              <a:t>Customers choose </a:t>
            </a:r>
            <a:r>
              <a:rPr lang="en-US" dirty="0"/>
              <a:t>a one-year or three-year subscription term</a:t>
            </a:r>
          </a:p>
        </p:txBody>
      </p:sp>
      <p:sp>
        <p:nvSpPr>
          <p:cNvPr id="2" name="Title 1"/>
          <p:cNvSpPr>
            <a:spLocks noGrp="1"/>
          </p:cNvSpPr>
          <p:nvPr>
            <p:ph type="title"/>
          </p:nvPr>
        </p:nvSpPr>
        <p:spPr/>
        <p:txBody>
          <a:bodyPr/>
          <a:lstStyle/>
          <a:p>
            <a:r>
              <a:rPr lang="en-US" dirty="0" smtClean="0"/>
              <a:t>OVS-ES Subscription Term</a:t>
            </a:r>
            <a:endParaRPr lang="en-US" sz="1800" dirty="0"/>
          </a:p>
        </p:txBody>
      </p:sp>
      <p:sp>
        <p:nvSpPr>
          <p:cNvPr id="3" name="TextBox 2"/>
          <p:cNvSpPr txBox="1"/>
          <p:nvPr/>
        </p:nvSpPr>
        <p:spPr>
          <a:xfrm>
            <a:off x="452900" y="1930947"/>
            <a:ext cx="5430129" cy="1096538"/>
          </a:xfrm>
          <a:prstGeom prst="rect">
            <a:avLst/>
          </a:prstGeom>
          <a:solidFill>
            <a:schemeClr val="accent1"/>
          </a:solidFill>
          <a:ln>
            <a:solidFill>
              <a:srgbClr val="FFFFFF"/>
            </a:solidFill>
          </a:ln>
        </p:spPr>
        <p:txBody>
          <a:bodyPr wrap="square" lIns="182880" tIns="146304" rIns="182880" bIns="146304" rtlCol="0" anchor="ctr">
            <a:noAutofit/>
          </a:bodyPr>
          <a:lstStyle/>
          <a:p>
            <a:r>
              <a:rPr lang="en-US" spc="-70" dirty="0">
                <a:solidFill>
                  <a:schemeClr val="bg1"/>
                </a:solidFill>
              </a:rPr>
              <a:t>C</a:t>
            </a:r>
            <a:r>
              <a:rPr lang="en-US" spc="-70" dirty="0" smtClean="0">
                <a:solidFill>
                  <a:schemeClr val="bg1"/>
                </a:solidFill>
              </a:rPr>
              <a:t>hoice of 12 or 36 months of subscription licenses</a:t>
            </a:r>
          </a:p>
        </p:txBody>
      </p:sp>
      <p:sp>
        <p:nvSpPr>
          <p:cNvPr id="4" name="TextBox 3"/>
          <p:cNvSpPr txBox="1"/>
          <p:nvPr/>
        </p:nvSpPr>
        <p:spPr>
          <a:xfrm>
            <a:off x="452900" y="3027485"/>
            <a:ext cx="7835706" cy="1096538"/>
          </a:xfrm>
          <a:prstGeom prst="rect">
            <a:avLst/>
          </a:prstGeom>
          <a:solidFill>
            <a:schemeClr val="accent2"/>
          </a:solidFill>
          <a:ln>
            <a:solidFill>
              <a:srgbClr val="FFFFFF"/>
            </a:solidFill>
          </a:ln>
        </p:spPr>
        <p:txBody>
          <a:bodyPr wrap="square" lIns="182880" tIns="146304" rIns="182880" bIns="146304" rtlCol="0" anchor="ctr">
            <a:noAutofit/>
          </a:bodyPr>
          <a:lstStyle/>
          <a:p>
            <a:r>
              <a:rPr lang="en-US" spc="-70" dirty="0" smtClean="0">
                <a:solidFill>
                  <a:schemeClr val="bg1"/>
                </a:solidFill>
              </a:rPr>
              <a:t>Optional one-time 36-month extension at end of term</a:t>
            </a:r>
          </a:p>
          <a:p>
            <a:pPr marL="153988" indent="-153988">
              <a:spcAft>
                <a:spcPts val="1200"/>
              </a:spcAft>
              <a:buClr>
                <a:srgbClr val="FFFFFF"/>
              </a:buClr>
              <a:buSzPct val="90000"/>
              <a:buFont typeface="Wingdings 3" pitchFamily="18" charset="2"/>
              <a:buChar char="}"/>
            </a:pPr>
            <a:r>
              <a:rPr lang="en-US" sz="1400" spc="-70" dirty="0" smtClean="0">
                <a:solidFill>
                  <a:schemeClr val="bg1"/>
                </a:solidFill>
              </a:rPr>
              <a:t>Updated </a:t>
            </a:r>
            <a:r>
              <a:rPr lang="en-US" sz="1400" spc="-70" dirty="0">
                <a:solidFill>
                  <a:schemeClr val="bg1"/>
                </a:solidFill>
              </a:rPr>
              <a:t>FTE count and product </a:t>
            </a:r>
            <a:r>
              <a:rPr lang="en-US" sz="1400" spc="-70" dirty="0" smtClean="0">
                <a:solidFill>
                  <a:schemeClr val="bg1"/>
                </a:solidFill>
              </a:rPr>
              <a:t>selections</a:t>
            </a:r>
            <a:endParaRPr lang="en-US" spc="-70" dirty="0" smtClean="0">
              <a:solidFill>
                <a:schemeClr val="bg1"/>
              </a:solidFill>
            </a:endParaRPr>
          </a:p>
        </p:txBody>
      </p:sp>
      <p:sp>
        <p:nvSpPr>
          <p:cNvPr id="5" name="TextBox 4"/>
          <p:cNvSpPr txBox="1"/>
          <p:nvPr/>
        </p:nvSpPr>
        <p:spPr>
          <a:xfrm>
            <a:off x="452900" y="4122539"/>
            <a:ext cx="10986869" cy="1096538"/>
          </a:xfrm>
          <a:prstGeom prst="rect">
            <a:avLst/>
          </a:prstGeom>
          <a:solidFill>
            <a:schemeClr val="accent5"/>
          </a:solidFill>
          <a:ln>
            <a:solidFill>
              <a:srgbClr val="FFFFFF"/>
            </a:solidFill>
          </a:ln>
        </p:spPr>
        <p:txBody>
          <a:bodyPr wrap="square" lIns="182880" tIns="146304" rIns="182880" bIns="146304" rtlCol="0" anchor="ctr">
            <a:noAutofit/>
          </a:bodyPr>
          <a:lstStyle/>
          <a:p>
            <a:r>
              <a:rPr lang="en-US" spc="-70" dirty="0" smtClean="0">
                <a:solidFill>
                  <a:schemeClr val="bg1"/>
                </a:solidFill>
              </a:rPr>
              <a:t>To continue subscription after the 36-month extension (or to subscribe for one year at a time) submit a new OVS-ES</a:t>
            </a:r>
          </a:p>
        </p:txBody>
      </p:sp>
      <p:sp>
        <p:nvSpPr>
          <p:cNvPr id="8" name="Slide Number Placeholder 7"/>
          <p:cNvSpPr>
            <a:spLocks noGrp="1"/>
          </p:cNvSpPr>
          <p:nvPr>
            <p:ph type="sldNum" sz="quarter" idx="11"/>
          </p:nvPr>
        </p:nvSpPr>
        <p:spPr/>
        <p:txBody>
          <a:bodyPr/>
          <a:lstStyle/>
          <a:p>
            <a:fld id="{894E8EF0-91FF-4791-8529-F57CE0475C15}" type="slidenum">
              <a:rPr lang="en-US" smtClean="0"/>
              <a:pPr/>
              <a:t>13</a:t>
            </a:fld>
            <a:endParaRPr lang="en-US" dirty="0"/>
          </a:p>
        </p:txBody>
      </p:sp>
    </p:spTree>
    <p:extLst>
      <p:ext uri="{BB962C8B-B14F-4D97-AF65-F5344CB8AC3E}">
        <p14:creationId xmlns:p14="http://schemas.microsoft.com/office/powerpoint/2010/main" val="71847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bwMode="auto">
          <a:xfrm>
            <a:off x="6013525" y="3268362"/>
            <a:ext cx="924563" cy="971342"/>
          </a:xfrm>
          <a:prstGeom prst="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3"/>
          <p:cNvSpPr>
            <a:spLocks noGrp="1"/>
          </p:cNvSpPr>
          <p:nvPr>
            <p:ph type="body" sz="quarter" idx="12"/>
          </p:nvPr>
        </p:nvSpPr>
        <p:spPr>
          <a:xfrm>
            <a:off x="276225" y="1113377"/>
            <a:ext cx="11885613" cy="849463"/>
          </a:xfrm>
        </p:spPr>
        <p:txBody>
          <a:bodyPr/>
          <a:lstStyle/>
          <a:p>
            <a:r>
              <a:rPr lang="en-US" dirty="0" smtClean="0"/>
              <a:t>Customers receive </a:t>
            </a:r>
            <a:r>
              <a:rPr lang="en-US" dirty="0"/>
              <a:t>up to a 50% discount on the first year price of the eligible quantity of platform products the first time </a:t>
            </a:r>
            <a:r>
              <a:rPr lang="en-US" dirty="0" smtClean="0"/>
              <a:t>they start </a:t>
            </a:r>
            <a:r>
              <a:rPr lang="en-US" dirty="0"/>
              <a:t>a new 3-year OVS-ES</a:t>
            </a:r>
          </a:p>
        </p:txBody>
      </p:sp>
      <p:sp>
        <p:nvSpPr>
          <p:cNvPr id="3" name="Title 2"/>
          <p:cNvSpPr>
            <a:spLocks noGrp="1"/>
          </p:cNvSpPr>
          <p:nvPr>
            <p:ph type="title"/>
          </p:nvPr>
        </p:nvSpPr>
        <p:spPr/>
        <p:txBody>
          <a:bodyPr>
            <a:normAutofit/>
          </a:bodyPr>
          <a:lstStyle/>
          <a:p>
            <a:pPr>
              <a:spcBef>
                <a:spcPct val="20000"/>
              </a:spcBef>
              <a:buClr>
                <a:schemeClr val="tx2"/>
              </a:buClr>
              <a:buSzPct val="75000"/>
            </a:pPr>
            <a:r>
              <a:rPr lang="en-US" sz="5300" dirty="0" smtClean="0"/>
              <a:t>Up-To-Date (UTD) Discount for OVS-ES*</a:t>
            </a:r>
            <a:endParaRPr lang="en-US" sz="4400" dirty="0">
              <a:latin typeface="+mn-lt"/>
              <a:cs typeface="Segoe"/>
            </a:endParaRPr>
          </a:p>
        </p:txBody>
      </p:sp>
      <p:sp>
        <p:nvSpPr>
          <p:cNvPr id="45" name="Rectangle 44"/>
          <p:cNvSpPr/>
          <p:nvPr/>
        </p:nvSpPr>
        <p:spPr bwMode="auto">
          <a:xfrm rot="16200000">
            <a:off x="6439539" y="3480014"/>
            <a:ext cx="3314120" cy="160819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6556" tIns="146304" rIns="186556" bIns="146304" numCol="1" spcCol="0" rtlCol="0" fromWordArt="0" anchor="t" anchorCtr="0" forceAA="0" compatLnSpc="1">
            <a:prstTxWarp prst="textNoShape">
              <a:avLst/>
            </a:prstTxWarp>
            <a:noAutofit/>
          </a:bodyPr>
          <a:lstStyle/>
          <a:p>
            <a:pPr defTabSz="932290"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Y2 payment</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p:cNvSpPr/>
          <p:nvPr/>
        </p:nvSpPr>
        <p:spPr bwMode="auto">
          <a:xfrm rot="16200000">
            <a:off x="8047739" y="3480013"/>
            <a:ext cx="3314121" cy="1608201"/>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6556" tIns="146304" rIns="186556" bIns="146304" numCol="1" spcCol="0" rtlCol="0" fromWordArt="0" anchor="t" anchorCtr="0" forceAA="0" compatLnSpc="1">
            <a:prstTxWarp prst="textNoShape">
              <a:avLst/>
            </a:prstTxWarp>
            <a:noAutofit/>
          </a:bodyPr>
          <a:lstStyle/>
          <a:p>
            <a:pPr defTabSz="932290"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Y3 payment</a:t>
            </a:r>
            <a:endParaRPr lang="en-US" dirty="0">
              <a:gradFill>
                <a:gsLst>
                  <a:gs pos="0">
                    <a:srgbClr val="FFFFFF"/>
                  </a:gs>
                  <a:gs pos="100000">
                    <a:srgbClr val="FFFFFF"/>
                  </a:gs>
                </a:gsLst>
                <a:lin ang="5400000" scaled="0"/>
              </a:gradFill>
              <a:ea typeface="Segoe UI" pitchFamily="34" charset="0"/>
              <a:cs typeface="Segoe UI" pitchFamily="34" charset="0"/>
            </a:endParaRPr>
          </a:p>
          <a:p>
            <a:pPr algn="ctr" defTabSz="932290" fontAlgn="base">
              <a:lnSpc>
                <a:spcPct val="8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rot="16200000">
            <a:off x="5628848" y="4277521"/>
            <a:ext cx="1693918" cy="16333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6556" tIns="146304" rIns="186556" bIns="146304" numCol="1" spcCol="0" rtlCol="0" fromWordArt="0" anchor="t" anchorCtr="0" forceAA="0" compatLnSpc="1">
            <a:prstTxWarp prst="textNoShape">
              <a:avLst/>
            </a:prstTxWarp>
            <a:noAutofit/>
          </a:bodyPr>
          <a:lstStyle/>
          <a:p>
            <a:pPr defTabSz="932290" fontAlgn="base">
              <a:lnSpc>
                <a:spcPct val="90000"/>
              </a:lnSpc>
              <a:spcBef>
                <a:spcPct val="0"/>
              </a:spcBef>
              <a:spcAft>
                <a:spcPct val="0"/>
              </a:spcAft>
            </a:pPr>
            <a:r>
              <a:rPr lang="en-US" spc="-51" dirty="0" smtClean="0">
                <a:gradFill>
                  <a:gsLst>
                    <a:gs pos="0">
                      <a:srgbClr val="FFFFFF"/>
                    </a:gs>
                    <a:gs pos="100000">
                      <a:srgbClr val="FFFFFF"/>
                    </a:gs>
                  </a:gsLst>
                  <a:lin ang="5400000" scaled="0"/>
                </a:gradFill>
                <a:ea typeface="Segoe UI" pitchFamily="34" charset="0"/>
                <a:cs typeface="Segoe UI" pitchFamily="34" charset="0"/>
              </a:rPr>
              <a:t>Y1 payment	</a:t>
            </a:r>
            <a:endParaRPr lang="en-US" spc="-51" dirty="0">
              <a:gradFill>
                <a:gsLst>
                  <a:gs pos="0">
                    <a:srgbClr val="FFFFFF"/>
                  </a:gs>
                  <a:gs pos="100000">
                    <a:srgbClr val="FFFFFF"/>
                  </a:gs>
                </a:gsLst>
                <a:lin ang="5400000" scaled="0"/>
              </a:gradFill>
              <a:ea typeface="Segoe UI" pitchFamily="34" charset="0"/>
              <a:cs typeface="Segoe UI" pitchFamily="34" charset="0"/>
            </a:endParaRPr>
          </a:p>
        </p:txBody>
      </p:sp>
      <p:sp>
        <p:nvSpPr>
          <p:cNvPr id="51" name="Rectangle 50"/>
          <p:cNvSpPr/>
          <p:nvPr/>
        </p:nvSpPr>
        <p:spPr>
          <a:xfrm>
            <a:off x="6639173" y="4752898"/>
            <a:ext cx="223948" cy="371172"/>
          </a:xfrm>
          <a:prstGeom prst="rect">
            <a:avLst/>
          </a:prstGeom>
        </p:spPr>
        <p:txBody>
          <a:bodyPr wrap="none" lIns="93260" tIns="46631" rIns="93260" bIns="46631">
            <a:spAutoFit/>
          </a:bodyPr>
          <a:lstStyle/>
          <a:p>
            <a:pPr algn="ctr" defTabSz="932290" fontAlgn="base">
              <a:spcBef>
                <a:spcPct val="0"/>
              </a:spcBef>
              <a:spcAft>
                <a:spcPct val="0"/>
              </a:spcAft>
            </a:pPr>
            <a:endParaRPr lang="en-US" spc="51" dirty="0">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p:cNvSpPr txBox="1"/>
          <p:nvPr/>
        </p:nvSpPr>
        <p:spPr>
          <a:xfrm>
            <a:off x="391052" y="2493225"/>
            <a:ext cx="4722254" cy="826348"/>
          </a:xfrm>
          <a:prstGeom prst="rect">
            <a:avLst/>
          </a:prstGeom>
          <a:solidFill>
            <a:schemeClr val="tx1"/>
          </a:solidFill>
          <a:ln>
            <a:solidFill>
              <a:schemeClr val="bg1"/>
            </a:solidFill>
          </a:ln>
        </p:spPr>
        <p:txBody>
          <a:bodyPr wrap="square" lIns="182880" tIns="146304" rIns="182880" bIns="146304" rtlCol="0">
            <a:noAutofit/>
          </a:bodyPr>
          <a:lstStyle/>
          <a:p>
            <a:r>
              <a:rPr lang="en-US" dirty="0" smtClean="0">
                <a:solidFill>
                  <a:schemeClr val="bg1"/>
                </a:solidFill>
                <a:latin typeface="+mj-lt"/>
              </a:rPr>
              <a:t>Available for existing licenses of the latest (N) or previous version (N-1)</a:t>
            </a:r>
            <a:endParaRPr lang="en-US" spc="-70" dirty="0" smtClean="0">
              <a:solidFill>
                <a:schemeClr val="bg1"/>
              </a:solidFill>
            </a:endParaRPr>
          </a:p>
        </p:txBody>
      </p:sp>
      <p:sp>
        <p:nvSpPr>
          <p:cNvPr id="7" name="TextBox 6"/>
          <p:cNvSpPr txBox="1"/>
          <p:nvPr/>
        </p:nvSpPr>
        <p:spPr>
          <a:xfrm>
            <a:off x="391053" y="3306729"/>
            <a:ext cx="4722253" cy="2634446"/>
          </a:xfrm>
          <a:prstGeom prst="rect">
            <a:avLst/>
          </a:prstGeom>
          <a:solidFill>
            <a:schemeClr val="accent5"/>
          </a:solidFill>
          <a:ln>
            <a:solidFill>
              <a:schemeClr val="bg1"/>
            </a:solidFill>
          </a:ln>
        </p:spPr>
        <p:txBody>
          <a:bodyPr wrap="square" lIns="182880" tIns="146304" rIns="182880" bIns="146304" rtlCol="0">
            <a:noAutofit/>
          </a:bodyPr>
          <a:lstStyle/>
          <a:p>
            <a:pPr marL="153988" lvl="0" indent="-153988">
              <a:spcAft>
                <a:spcPts val="1200"/>
              </a:spcAft>
              <a:buClr>
                <a:srgbClr val="FFFFFF"/>
              </a:buClr>
              <a:buSzPct val="90000"/>
              <a:buFont typeface="Wingdings 3" pitchFamily="18" charset="2"/>
              <a:buChar char="}"/>
            </a:pPr>
            <a:r>
              <a:rPr lang="en-US" dirty="0" smtClean="0">
                <a:ln>
                  <a:solidFill>
                    <a:schemeClr val="bg1">
                      <a:alpha val="0"/>
                    </a:schemeClr>
                  </a:solidFill>
                </a:ln>
                <a:solidFill>
                  <a:schemeClr val="bg1"/>
                </a:solidFill>
              </a:rPr>
              <a:t>Windows 8 </a:t>
            </a:r>
            <a:r>
              <a:rPr lang="en-US" dirty="0">
                <a:ln>
                  <a:solidFill>
                    <a:schemeClr val="bg1">
                      <a:alpha val="0"/>
                    </a:schemeClr>
                  </a:solidFill>
                </a:ln>
                <a:solidFill>
                  <a:schemeClr val="bg1"/>
                </a:solidFill>
              </a:rPr>
              <a:t>(</a:t>
            </a:r>
            <a:r>
              <a:rPr lang="en-US" dirty="0" smtClean="0">
                <a:ln>
                  <a:solidFill>
                    <a:schemeClr val="bg1">
                      <a:alpha val="0"/>
                    </a:schemeClr>
                  </a:solidFill>
                </a:ln>
                <a:solidFill>
                  <a:schemeClr val="bg1"/>
                </a:solidFill>
              </a:rPr>
              <a:t>n)</a:t>
            </a:r>
          </a:p>
          <a:p>
            <a:pPr marL="153988" lvl="0" indent="-153988">
              <a:spcAft>
                <a:spcPts val="1200"/>
              </a:spcAft>
              <a:buClr>
                <a:srgbClr val="FFFFFF"/>
              </a:buClr>
              <a:buSzPct val="90000"/>
              <a:buFont typeface="Wingdings 3" pitchFamily="18" charset="2"/>
              <a:buChar char="}"/>
            </a:pPr>
            <a:r>
              <a:rPr lang="en-US" dirty="0" smtClean="0">
                <a:ln>
                  <a:solidFill>
                    <a:schemeClr val="bg1">
                      <a:alpha val="0"/>
                    </a:schemeClr>
                  </a:solidFill>
                </a:ln>
                <a:solidFill>
                  <a:schemeClr val="bg1"/>
                </a:solidFill>
              </a:rPr>
              <a:t>Windows 7 </a:t>
            </a:r>
            <a:r>
              <a:rPr lang="en-US" dirty="0">
                <a:ln>
                  <a:solidFill>
                    <a:schemeClr val="bg1">
                      <a:alpha val="0"/>
                    </a:schemeClr>
                  </a:solidFill>
                </a:ln>
                <a:solidFill>
                  <a:schemeClr val="bg1"/>
                </a:solidFill>
              </a:rPr>
              <a:t>(</a:t>
            </a:r>
            <a:r>
              <a:rPr lang="en-US" dirty="0" smtClean="0">
                <a:ln>
                  <a:solidFill>
                    <a:schemeClr val="bg1">
                      <a:alpha val="0"/>
                    </a:schemeClr>
                  </a:solidFill>
                </a:ln>
                <a:solidFill>
                  <a:schemeClr val="bg1"/>
                </a:solidFill>
              </a:rPr>
              <a:t>n-1)</a:t>
            </a:r>
          </a:p>
          <a:p>
            <a:pPr marL="153988" lvl="0" indent="-153988">
              <a:spcAft>
                <a:spcPts val="1200"/>
              </a:spcAft>
              <a:buClr>
                <a:srgbClr val="FFFFFF"/>
              </a:buClr>
              <a:buSzPct val="90000"/>
              <a:buFont typeface="Wingdings 3" pitchFamily="18" charset="2"/>
              <a:buChar char="}"/>
            </a:pPr>
            <a:r>
              <a:rPr lang="en-US" dirty="0" smtClean="0">
                <a:ln>
                  <a:solidFill>
                    <a:schemeClr val="bg1">
                      <a:alpha val="0"/>
                    </a:schemeClr>
                  </a:solidFill>
                </a:ln>
                <a:solidFill>
                  <a:schemeClr val="bg1"/>
                </a:solidFill>
              </a:rPr>
              <a:t>Office </a:t>
            </a:r>
            <a:r>
              <a:rPr lang="en-US" dirty="0">
                <a:ln>
                  <a:solidFill>
                    <a:schemeClr val="bg1">
                      <a:alpha val="0"/>
                    </a:schemeClr>
                  </a:solidFill>
                </a:ln>
                <a:solidFill>
                  <a:schemeClr val="bg1"/>
                </a:solidFill>
              </a:rPr>
              <a:t>Professional Plus </a:t>
            </a:r>
            <a:r>
              <a:rPr lang="en-US" dirty="0" smtClean="0">
                <a:ln>
                  <a:solidFill>
                    <a:schemeClr val="bg1">
                      <a:alpha val="0"/>
                    </a:schemeClr>
                  </a:solidFill>
                </a:ln>
                <a:solidFill>
                  <a:schemeClr val="bg1"/>
                </a:solidFill>
              </a:rPr>
              <a:t>2013 </a:t>
            </a:r>
            <a:r>
              <a:rPr lang="en-US" dirty="0">
                <a:ln>
                  <a:solidFill>
                    <a:schemeClr val="bg1">
                      <a:alpha val="0"/>
                    </a:schemeClr>
                  </a:solidFill>
                </a:ln>
                <a:solidFill>
                  <a:schemeClr val="bg1"/>
                </a:solidFill>
              </a:rPr>
              <a:t>(</a:t>
            </a:r>
            <a:r>
              <a:rPr lang="en-US" dirty="0" smtClean="0">
                <a:ln>
                  <a:solidFill>
                    <a:schemeClr val="bg1">
                      <a:alpha val="0"/>
                    </a:schemeClr>
                  </a:solidFill>
                </a:ln>
                <a:solidFill>
                  <a:schemeClr val="bg1"/>
                </a:solidFill>
              </a:rPr>
              <a:t>n)</a:t>
            </a:r>
          </a:p>
          <a:p>
            <a:pPr marL="153988" lvl="0" indent="-153988">
              <a:spcAft>
                <a:spcPts val="1200"/>
              </a:spcAft>
              <a:buClr>
                <a:srgbClr val="FFFFFF"/>
              </a:buClr>
              <a:buSzPct val="90000"/>
              <a:buFont typeface="Wingdings 3" pitchFamily="18" charset="2"/>
              <a:buChar char="}"/>
            </a:pPr>
            <a:r>
              <a:rPr lang="en-US" dirty="0" smtClean="0">
                <a:ln>
                  <a:solidFill>
                    <a:schemeClr val="bg1">
                      <a:alpha val="0"/>
                    </a:schemeClr>
                  </a:solidFill>
                </a:ln>
                <a:solidFill>
                  <a:schemeClr val="bg1"/>
                </a:solidFill>
              </a:rPr>
              <a:t>Office </a:t>
            </a:r>
            <a:r>
              <a:rPr lang="en-US" dirty="0">
                <a:ln>
                  <a:solidFill>
                    <a:schemeClr val="bg1">
                      <a:alpha val="0"/>
                    </a:schemeClr>
                  </a:solidFill>
                </a:ln>
                <a:solidFill>
                  <a:schemeClr val="bg1"/>
                </a:solidFill>
              </a:rPr>
              <a:t>Professional </a:t>
            </a:r>
            <a:r>
              <a:rPr lang="en-US" dirty="0" smtClean="0">
                <a:ln>
                  <a:solidFill>
                    <a:schemeClr val="bg1">
                      <a:alpha val="0"/>
                    </a:schemeClr>
                  </a:solidFill>
                </a:ln>
                <a:solidFill>
                  <a:schemeClr val="bg1"/>
                </a:solidFill>
              </a:rPr>
              <a:t>2010 </a:t>
            </a:r>
            <a:r>
              <a:rPr lang="en-US" dirty="0">
                <a:ln>
                  <a:solidFill>
                    <a:schemeClr val="bg1">
                      <a:alpha val="0"/>
                    </a:schemeClr>
                  </a:solidFill>
                </a:ln>
                <a:solidFill>
                  <a:schemeClr val="bg1"/>
                </a:solidFill>
              </a:rPr>
              <a:t>(n-1)   </a:t>
            </a:r>
            <a:endParaRPr lang="en-US" dirty="0" smtClean="0">
              <a:ln>
                <a:solidFill>
                  <a:schemeClr val="bg1">
                    <a:alpha val="0"/>
                  </a:schemeClr>
                </a:solidFill>
              </a:ln>
              <a:solidFill>
                <a:schemeClr val="bg1"/>
              </a:solidFill>
            </a:endParaRPr>
          </a:p>
          <a:p>
            <a:pPr marL="153988" lvl="0" indent="-153988">
              <a:spcAft>
                <a:spcPts val="1200"/>
              </a:spcAft>
              <a:buClr>
                <a:srgbClr val="FFFFFF"/>
              </a:buClr>
              <a:buSzPct val="90000"/>
              <a:buFont typeface="Wingdings 3" pitchFamily="18" charset="2"/>
              <a:buChar char="}"/>
            </a:pPr>
            <a:r>
              <a:rPr lang="en-US" dirty="0" smtClean="0">
                <a:ln>
                  <a:solidFill>
                    <a:schemeClr val="bg1">
                      <a:alpha val="0"/>
                    </a:schemeClr>
                  </a:solidFill>
                </a:ln>
                <a:solidFill>
                  <a:schemeClr val="bg1"/>
                </a:solidFill>
              </a:rPr>
              <a:t>Core </a:t>
            </a:r>
            <a:r>
              <a:rPr lang="en-US" dirty="0">
                <a:ln>
                  <a:solidFill>
                    <a:schemeClr val="bg1">
                      <a:alpha val="0"/>
                    </a:schemeClr>
                  </a:solidFill>
                </a:ln>
                <a:solidFill>
                  <a:schemeClr val="bg1"/>
                </a:solidFill>
              </a:rPr>
              <a:t>CAL Suite</a:t>
            </a:r>
          </a:p>
          <a:p>
            <a:endParaRPr lang="en-US" sz="2400" spc="-70" dirty="0" err="1" smtClean="0">
              <a:gradFill>
                <a:gsLst>
                  <a:gs pos="2917">
                    <a:schemeClr val="tx1"/>
                  </a:gs>
                  <a:gs pos="30000">
                    <a:schemeClr val="tx1"/>
                  </a:gs>
                </a:gsLst>
                <a:lin ang="5400000" scaled="0"/>
              </a:gradFill>
            </a:endParaRPr>
          </a:p>
        </p:txBody>
      </p:sp>
      <p:sp>
        <p:nvSpPr>
          <p:cNvPr id="8" name="TextBox 7"/>
          <p:cNvSpPr txBox="1"/>
          <p:nvPr/>
        </p:nvSpPr>
        <p:spPr>
          <a:xfrm>
            <a:off x="274639" y="5859906"/>
            <a:ext cx="6364534" cy="459462"/>
          </a:xfrm>
          <a:prstGeom prst="rect">
            <a:avLst/>
          </a:prstGeom>
          <a:noFill/>
        </p:spPr>
        <p:txBody>
          <a:bodyPr wrap="square" lIns="182880" tIns="146304" rIns="182880" bIns="146304" rtlCol="0">
            <a:noAutofit/>
          </a:bodyPr>
          <a:lstStyle/>
          <a:p>
            <a:pPr marL="0" lvl="1" defTabSz="457200">
              <a:buSzPct val="100000"/>
            </a:pPr>
            <a:r>
              <a:rPr lang="en-US" sz="1050" i="1" dirty="0" smtClean="0">
                <a:ln>
                  <a:solidFill>
                    <a:prstClr val="white">
                      <a:alpha val="0"/>
                    </a:prstClr>
                  </a:solidFill>
                </a:ln>
                <a:solidFill>
                  <a:prstClr val="black">
                    <a:lumMod val="75000"/>
                    <a:lumOff val="25000"/>
                  </a:prstClr>
                </a:solidFill>
              </a:rPr>
              <a:t>*Only </a:t>
            </a:r>
            <a:r>
              <a:rPr lang="en-US" sz="1050" i="1" dirty="0">
                <a:ln>
                  <a:solidFill>
                    <a:prstClr val="white">
                      <a:alpha val="0"/>
                    </a:prstClr>
                  </a:solidFill>
                </a:ln>
                <a:solidFill>
                  <a:prstClr val="black">
                    <a:lumMod val="75000"/>
                    <a:lumOff val="25000"/>
                  </a:prstClr>
                </a:solidFill>
              </a:rPr>
              <a:t>available to net new subscription customers</a:t>
            </a:r>
            <a:r>
              <a:rPr lang="en-US" sz="2000" i="1" dirty="0">
                <a:ln>
                  <a:solidFill>
                    <a:prstClr val="white">
                      <a:alpha val="0"/>
                    </a:prstClr>
                  </a:solidFill>
                </a:ln>
                <a:solidFill>
                  <a:prstClr val="black">
                    <a:lumMod val="75000"/>
                    <a:lumOff val="25000"/>
                  </a:prstClr>
                </a:solidFill>
              </a:rPr>
              <a:t>.</a:t>
            </a:r>
          </a:p>
          <a:p>
            <a:endParaRPr lang="en-US" sz="2400" spc="-70" dirty="0" err="1" smtClean="0">
              <a:gradFill>
                <a:gsLst>
                  <a:gs pos="2917">
                    <a:schemeClr val="tx1"/>
                  </a:gs>
                  <a:gs pos="30000">
                    <a:schemeClr val="tx1"/>
                  </a:gs>
                </a:gsLst>
                <a:lin ang="5400000" scaled="0"/>
              </a:gradFill>
            </a:endParaRPr>
          </a:p>
        </p:txBody>
      </p:sp>
      <p:pic>
        <p:nvPicPr>
          <p:cNvPr id="16" name="Picture 7" descr="\\MAGNUM\Projects\Microsoft\Cloud Power FY12\Design\ICONS_PNG\Within_Your_Reach.png"/>
          <p:cNvPicPr>
            <a:picLocks noChangeAspect="1" noChangeArrowheads="1"/>
          </p:cNvPicPr>
          <p:nvPr/>
        </p:nvPicPr>
        <p:blipFill>
          <a:blip r:embed="rId3" cstate="print">
            <a:biLevel thresh="25000"/>
          </a:blip>
          <a:stretch>
            <a:fillRect/>
          </a:stretch>
        </p:blipFill>
        <p:spPr bwMode="auto">
          <a:xfrm>
            <a:off x="6149056" y="3389204"/>
            <a:ext cx="678690" cy="678690"/>
          </a:xfrm>
          <a:prstGeom prst="rect">
            <a:avLst/>
          </a:prstGeom>
          <a:noFill/>
        </p:spPr>
      </p:pic>
      <p:sp>
        <p:nvSpPr>
          <p:cNvPr id="18" name="TextBox 17"/>
          <p:cNvSpPr txBox="1"/>
          <p:nvPr/>
        </p:nvSpPr>
        <p:spPr>
          <a:xfrm>
            <a:off x="6039206" y="2495776"/>
            <a:ext cx="881159" cy="579156"/>
          </a:xfrm>
          <a:prstGeom prst="rect">
            <a:avLst/>
          </a:prstGeom>
          <a:noFill/>
          <a:ln>
            <a:solidFill>
              <a:schemeClr val="bg1"/>
            </a:solidFill>
          </a:ln>
        </p:spPr>
        <p:txBody>
          <a:bodyPr wrap="square" lIns="182880" tIns="146304" rIns="182880" bIns="146304" rtlCol="0">
            <a:noAutofit/>
          </a:bodyPr>
          <a:lstStyle/>
          <a:p>
            <a:r>
              <a:rPr lang="en-US" dirty="0" smtClean="0">
                <a:latin typeface="+mj-lt"/>
              </a:rPr>
              <a:t>Save 50%</a:t>
            </a:r>
            <a:endParaRPr lang="en-US" spc="-70" dirty="0" smtClean="0"/>
          </a:p>
        </p:txBody>
      </p:sp>
      <p:sp>
        <p:nvSpPr>
          <p:cNvPr id="9" name="Slide Number Placeholder 8"/>
          <p:cNvSpPr>
            <a:spLocks noGrp="1"/>
          </p:cNvSpPr>
          <p:nvPr>
            <p:ph type="sldNum" sz="quarter" idx="11"/>
          </p:nvPr>
        </p:nvSpPr>
        <p:spPr/>
        <p:txBody>
          <a:bodyPr/>
          <a:lstStyle/>
          <a:p>
            <a:fld id="{894E8EF0-91FF-4791-8529-F57CE0475C15}" type="slidenum">
              <a:rPr lang="en-US" smtClean="0"/>
              <a:pPr/>
              <a:t>14</a:t>
            </a:fld>
            <a:endParaRPr lang="en-US" dirty="0"/>
          </a:p>
        </p:txBody>
      </p:sp>
    </p:spTree>
    <p:extLst>
      <p:ext uri="{BB962C8B-B14F-4D97-AF65-F5344CB8AC3E}">
        <p14:creationId xmlns:p14="http://schemas.microsoft.com/office/powerpoint/2010/main" val="395540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800" dirty="0" smtClean="0"/>
              <a:t>Licensing </a:t>
            </a:r>
            <a:r>
              <a:rPr lang="en-US" sz="9800" dirty="0"/>
              <a:t>On-Premises Software through EES</a:t>
            </a:r>
          </a:p>
        </p:txBody>
      </p:sp>
    </p:spTree>
    <p:extLst>
      <p:ext uri="{BB962C8B-B14F-4D97-AF65-F5344CB8AC3E}">
        <p14:creationId xmlns:p14="http://schemas.microsoft.com/office/powerpoint/2010/main" val="103157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76225" y="1113377"/>
            <a:ext cx="11885613" cy="849463"/>
          </a:xfrm>
        </p:spPr>
        <p:txBody>
          <a:bodyPr/>
          <a:lstStyle/>
          <a:p>
            <a:r>
              <a:rPr lang="en-US" dirty="0"/>
              <a:t>EES offers the convenience of licensing products based on the number of faculty/staff (FTE) employees in the organization</a:t>
            </a:r>
          </a:p>
        </p:txBody>
      </p:sp>
      <p:sp>
        <p:nvSpPr>
          <p:cNvPr id="2" name="Title 1"/>
          <p:cNvSpPr>
            <a:spLocks noGrp="1"/>
          </p:cNvSpPr>
          <p:nvPr>
            <p:ph type="title"/>
          </p:nvPr>
        </p:nvSpPr>
        <p:spPr/>
        <p:txBody>
          <a:bodyPr>
            <a:noAutofit/>
          </a:bodyPr>
          <a:lstStyle/>
          <a:p>
            <a:r>
              <a:rPr lang="en-US" dirty="0"/>
              <a:t>Counting Faculty/Staff FTE Employees</a:t>
            </a:r>
            <a:r>
              <a:rPr lang="en-US" sz="1400" dirty="0"/>
              <a:t/>
            </a:r>
            <a:br>
              <a:rPr lang="en-US" sz="1400" dirty="0"/>
            </a:br>
            <a:r>
              <a:rPr lang="en-US" sz="5400" dirty="0">
                <a:solidFill>
                  <a:schemeClr val="accent2"/>
                </a:solidFill>
              </a:rPr>
              <a:t/>
            </a:r>
            <a:br>
              <a:rPr lang="en-US" sz="5400" dirty="0">
                <a:solidFill>
                  <a:schemeClr val="accent2"/>
                </a:solidFill>
              </a:rPr>
            </a:br>
            <a:endParaRPr lang="en-US" sz="5400" dirty="0">
              <a:solidFill>
                <a:schemeClr val="accent2"/>
              </a:solidFill>
            </a:endParaRPr>
          </a:p>
        </p:txBody>
      </p:sp>
      <p:sp>
        <p:nvSpPr>
          <p:cNvPr id="89097" name="Rectangle 9"/>
          <p:cNvSpPr>
            <a:spLocks noChangeArrowheads="1"/>
          </p:cNvSpPr>
          <p:nvPr/>
        </p:nvSpPr>
        <p:spPr bwMode="auto">
          <a:xfrm>
            <a:off x="1555221" y="41996"/>
            <a:ext cx="188409" cy="382308"/>
          </a:xfrm>
          <a:prstGeom prst="rect">
            <a:avLst/>
          </a:prstGeom>
          <a:noFill/>
          <a:ln w="9525">
            <a:noFill/>
            <a:miter lim="800000"/>
            <a:headEnd/>
            <a:tailEnd/>
          </a:ln>
          <a:effectLst/>
        </p:spPr>
        <p:txBody>
          <a:bodyPr vert="horz" wrap="none" lIns="93260" tIns="46630" rIns="93260" bIns="46630" numCol="1" anchor="ctr" anchorCtr="0" compatLnSpc="1">
            <a:prstTxWarp prst="textNoShape">
              <a:avLst/>
            </a:prstTxWarp>
            <a:spAutoFit/>
          </a:bodyPr>
          <a:lstStyle/>
          <a:p>
            <a:endParaRPr lang="en-US" sz="1836"/>
          </a:p>
        </p:txBody>
      </p:sp>
      <p:sp>
        <p:nvSpPr>
          <p:cNvPr id="4" name="Rectangle 13"/>
          <p:cNvSpPr>
            <a:spLocks noChangeArrowheads="1"/>
          </p:cNvSpPr>
          <p:nvPr/>
        </p:nvSpPr>
        <p:spPr bwMode="auto">
          <a:xfrm>
            <a:off x="1555221" y="41996"/>
            <a:ext cx="188409" cy="38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60" tIns="46630" rIns="93260" bIns="46630" numCol="1" anchor="ctr" anchorCtr="0" compatLnSpc="1">
            <a:prstTxWarp prst="textNoShape">
              <a:avLst/>
            </a:prstTxWarp>
            <a:spAutoFit/>
          </a:bodyPr>
          <a:lstStyle/>
          <a:p>
            <a:endParaRPr lang="en-US" sz="1836"/>
          </a:p>
        </p:txBody>
      </p:sp>
      <p:sp>
        <p:nvSpPr>
          <p:cNvPr id="43" name="TextBox 42"/>
          <p:cNvSpPr txBox="1"/>
          <p:nvPr/>
        </p:nvSpPr>
        <p:spPr>
          <a:xfrm>
            <a:off x="457199" y="4915057"/>
            <a:ext cx="10326015" cy="1222386"/>
          </a:xfrm>
          <a:prstGeom prst="rect">
            <a:avLst/>
          </a:prstGeom>
          <a:solidFill>
            <a:schemeClr val="accent5"/>
          </a:solidFill>
        </p:spPr>
        <p:txBody>
          <a:bodyPr wrap="square" rtlCol="0">
            <a:spAutoFit/>
          </a:bodyPr>
          <a:lstStyle/>
          <a:p>
            <a:pPr defTabSz="932597" eaLnBrk="0" fontAlgn="base" hangingPunct="0">
              <a:spcBef>
                <a:spcPct val="0"/>
              </a:spcBef>
              <a:spcAft>
                <a:spcPct val="0"/>
              </a:spcAft>
            </a:pPr>
            <a:r>
              <a:rPr lang="en-US" sz="1836" dirty="0">
                <a:solidFill>
                  <a:schemeClr val="bg1"/>
                </a:solidFill>
                <a:ea typeface="Times New Roman" pitchFamily="18" charset="0"/>
                <a:cs typeface="Calibri" pitchFamily="34" charset="0"/>
              </a:rPr>
              <a:t>For example, </a:t>
            </a:r>
            <a:r>
              <a:rPr lang="en-US" sz="1836" dirty="0" smtClean="0">
                <a:solidFill>
                  <a:schemeClr val="bg1"/>
                </a:solidFill>
                <a:ea typeface="Times New Roman" pitchFamily="18" charset="0"/>
                <a:cs typeface="Calibri" pitchFamily="34" charset="0"/>
              </a:rPr>
              <a:t>the customer has 200 </a:t>
            </a:r>
            <a:r>
              <a:rPr lang="en-US" sz="1836" dirty="0">
                <a:solidFill>
                  <a:schemeClr val="bg1"/>
                </a:solidFill>
                <a:ea typeface="Times New Roman" pitchFamily="18" charset="0"/>
                <a:cs typeface="Calibri" pitchFamily="34" charset="0"/>
              </a:rPr>
              <a:t>full-time faculty, </a:t>
            </a:r>
            <a:r>
              <a:rPr lang="en-US" sz="1836" dirty="0" smtClean="0">
                <a:solidFill>
                  <a:schemeClr val="bg1"/>
                </a:solidFill>
                <a:ea typeface="Times New Roman" pitchFamily="18" charset="0"/>
                <a:cs typeface="Calibri" pitchFamily="34" charset="0"/>
              </a:rPr>
              <a:t>300 </a:t>
            </a:r>
            <a:r>
              <a:rPr lang="en-US" sz="1836" dirty="0">
                <a:solidFill>
                  <a:schemeClr val="bg1"/>
                </a:solidFill>
                <a:ea typeface="Times New Roman" pitchFamily="18" charset="0"/>
                <a:cs typeface="Calibri" pitchFamily="34" charset="0"/>
              </a:rPr>
              <a:t>part-time faculty, </a:t>
            </a:r>
            <a:r>
              <a:rPr lang="en-US" sz="1836" dirty="0" smtClean="0">
                <a:solidFill>
                  <a:schemeClr val="bg1"/>
                </a:solidFill>
                <a:ea typeface="Times New Roman" pitchFamily="18" charset="0"/>
                <a:cs typeface="Calibri" pitchFamily="34" charset="0"/>
              </a:rPr>
              <a:t>100 </a:t>
            </a:r>
            <a:r>
              <a:rPr lang="en-US" sz="1836" dirty="0">
                <a:solidFill>
                  <a:schemeClr val="bg1"/>
                </a:solidFill>
                <a:ea typeface="Times New Roman" pitchFamily="18" charset="0"/>
                <a:cs typeface="Calibri" pitchFamily="34" charset="0"/>
              </a:rPr>
              <a:t>full-time staff, and </a:t>
            </a:r>
            <a:r>
              <a:rPr lang="en-US" sz="1836" dirty="0" smtClean="0">
                <a:solidFill>
                  <a:schemeClr val="bg1"/>
                </a:solidFill>
                <a:ea typeface="Times New Roman" pitchFamily="18" charset="0"/>
                <a:cs typeface="Calibri" pitchFamily="34" charset="0"/>
              </a:rPr>
              <a:t>100 </a:t>
            </a:r>
            <a:r>
              <a:rPr lang="en-US" sz="1836" dirty="0">
                <a:solidFill>
                  <a:schemeClr val="bg1"/>
                </a:solidFill>
                <a:ea typeface="Times New Roman" pitchFamily="18" charset="0"/>
                <a:cs typeface="Calibri" pitchFamily="34" charset="0"/>
              </a:rPr>
              <a:t>part-time staff. The FTE employee count is calculated as follows: </a:t>
            </a:r>
            <a:endParaRPr lang="en-US" sz="1836" dirty="0" smtClean="0">
              <a:solidFill>
                <a:schemeClr val="bg1"/>
              </a:solidFill>
              <a:ea typeface="Times New Roman" pitchFamily="18" charset="0"/>
              <a:cs typeface="Calibri" pitchFamily="34" charset="0"/>
            </a:endParaRPr>
          </a:p>
          <a:p>
            <a:pPr defTabSz="932597" eaLnBrk="0" fontAlgn="base" hangingPunct="0">
              <a:spcBef>
                <a:spcPct val="0"/>
              </a:spcBef>
              <a:spcAft>
                <a:spcPct val="0"/>
              </a:spcAft>
            </a:pPr>
            <a:endParaRPr lang="en-US" sz="1836" dirty="0">
              <a:solidFill>
                <a:schemeClr val="bg1"/>
              </a:solidFill>
              <a:cs typeface="Arial" pitchFamily="34" charset="0"/>
            </a:endParaRPr>
          </a:p>
          <a:p>
            <a:pPr algn="ctr" defTabSz="932597" eaLnBrk="0" fontAlgn="base" hangingPunct="0">
              <a:spcBef>
                <a:spcPct val="0"/>
              </a:spcBef>
              <a:spcAft>
                <a:spcPct val="0"/>
              </a:spcAft>
            </a:pPr>
            <a:r>
              <a:rPr lang="en-US" sz="1836" dirty="0" smtClean="0">
                <a:solidFill>
                  <a:schemeClr val="bg1"/>
                </a:solidFill>
                <a:ea typeface="Times New Roman" pitchFamily="18" charset="0"/>
                <a:cs typeface="Calibri" pitchFamily="34" charset="0"/>
              </a:rPr>
              <a:t>200 </a:t>
            </a:r>
            <a:r>
              <a:rPr lang="en-US" sz="1836" dirty="0">
                <a:solidFill>
                  <a:schemeClr val="bg1"/>
                </a:solidFill>
                <a:ea typeface="Times New Roman" pitchFamily="18" charset="0"/>
                <a:cs typeface="Calibri" pitchFamily="34" charset="0"/>
              </a:rPr>
              <a:t>+ (</a:t>
            </a:r>
            <a:r>
              <a:rPr lang="en-US" sz="1836" dirty="0" smtClean="0">
                <a:solidFill>
                  <a:schemeClr val="bg1"/>
                </a:solidFill>
                <a:ea typeface="Times New Roman" pitchFamily="18" charset="0"/>
                <a:cs typeface="Calibri" pitchFamily="34" charset="0"/>
              </a:rPr>
              <a:t>300 </a:t>
            </a:r>
            <a:r>
              <a:rPr lang="en-US" sz="1836" dirty="0">
                <a:solidFill>
                  <a:schemeClr val="bg1"/>
                </a:solidFill>
                <a:ea typeface="Times New Roman" pitchFamily="18" charset="0"/>
                <a:cs typeface="Calibri" pitchFamily="34" charset="0"/>
                <a:sym typeface="Symbol" pitchFamily="18" charset="2"/>
              </a:rPr>
              <a:t></a:t>
            </a:r>
            <a:r>
              <a:rPr lang="en-US" sz="1836" dirty="0">
                <a:solidFill>
                  <a:schemeClr val="bg1"/>
                </a:solidFill>
                <a:ea typeface="Times New Roman" pitchFamily="18" charset="0"/>
                <a:cs typeface="Calibri" pitchFamily="34" charset="0"/>
              </a:rPr>
              <a:t> 3) + </a:t>
            </a:r>
            <a:r>
              <a:rPr lang="en-US" sz="1836" dirty="0" smtClean="0">
                <a:solidFill>
                  <a:schemeClr val="bg1"/>
                </a:solidFill>
                <a:ea typeface="Times New Roman" pitchFamily="18" charset="0"/>
                <a:cs typeface="Calibri" pitchFamily="34" charset="0"/>
              </a:rPr>
              <a:t>1,000 </a:t>
            </a:r>
            <a:r>
              <a:rPr lang="en-US" sz="1836" dirty="0">
                <a:solidFill>
                  <a:schemeClr val="bg1"/>
                </a:solidFill>
                <a:ea typeface="Times New Roman" pitchFamily="18" charset="0"/>
                <a:cs typeface="Calibri" pitchFamily="34" charset="0"/>
              </a:rPr>
              <a:t>+ (</a:t>
            </a:r>
            <a:r>
              <a:rPr lang="en-US" sz="1836" dirty="0" smtClean="0">
                <a:solidFill>
                  <a:schemeClr val="bg1"/>
                </a:solidFill>
                <a:ea typeface="Times New Roman" pitchFamily="18" charset="0"/>
                <a:cs typeface="Calibri" pitchFamily="34" charset="0"/>
              </a:rPr>
              <a:t>100 </a:t>
            </a:r>
            <a:r>
              <a:rPr lang="en-US" sz="1836" dirty="0">
                <a:solidFill>
                  <a:schemeClr val="bg1"/>
                </a:solidFill>
                <a:ea typeface="Times New Roman" pitchFamily="18" charset="0"/>
                <a:cs typeface="Calibri" pitchFamily="34" charset="0"/>
                <a:sym typeface="Symbol" pitchFamily="18" charset="2"/>
              </a:rPr>
              <a:t></a:t>
            </a:r>
            <a:r>
              <a:rPr lang="en-US" sz="1836" dirty="0">
                <a:solidFill>
                  <a:schemeClr val="bg1"/>
                </a:solidFill>
                <a:ea typeface="Times New Roman" pitchFamily="18" charset="0"/>
                <a:cs typeface="Calibri" pitchFamily="34" charset="0"/>
              </a:rPr>
              <a:t> 2) = </a:t>
            </a:r>
            <a:r>
              <a:rPr lang="en-US" sz="1836" dirty="0" smtClean="0">
                <a:solidFill>
                  <a:schemeClr val="bg1"/>
                </a:solidFill>
                <a:ea typeface="Times New Roman" pitchFamily="18" charset="0"/>
                <a:cs typeface="Calibri" pitchFamily="34" charset="0"/>
              </a:rPr>
              <a:t>450 </a:t>
            </a:r>
            <a:r>
              <a:rPr lang="en-US" sz="1836" dirty="0">
                <a:solidFill>
                  <a:schemeClr val="bg1"/>
                </a:solidFill>
                <a:ea typeface="Times New Roman" pitchFamily="18" charset="0"/>
                <a:cs typeface="Calibri" pitchFamily="34" charset="0"/>
              </a:rPr>
              <a:t>FTE employees</a:t>
            </a:r>
            <a:endParaRPr lang="en-US" sz="1836" dirty="0">
              <a:solidFill>
                <a:schemeClr val="bg1"/>
              </a:solidFill>
              <a:ea typeface="Times New Roman" pitchFamily="18" charset="0"/>
              <a:cs typeface="Calibri" pitchFamily="34" charset="0"/>
              <a:sym typeface="Symbol" pitchFamily="18" charset="2"/>
            </a:endParaRPr>
          </a:p>
        </p:txBody>
      </p:sp>
      <p:sp>
        <p:nvSpPr>
          <p:cNvPr id="9" name="AutoShape 4"/>
          <p:cNvSpPr>
            <a:spLocks noChangeAspect="1" noChangeArrowheads="1"/>
          </p:cNvSpPr>
          <p:nvPr/>
        </p:nvSpPr>
        <p:spPr bwMode="auto">
          <a:xfrm>
            <a:off x="2303729" y="4611000"/>
            <a:ext cx="7383109" cy="97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428">
              <a:latin typeface="+mj-lt"/>
            </a:endParaRPr>
          </a:p>
        </p:txBody>
      </p:sp>
      <p:sp>
        <p:nvSpPr>
          <p:cNvPr id="19" name="TextBox 18"/>
          <p:cNvSpPr txBox="1"/>
          <p:nvPr/>
        </p:nvSpPr>
        <p:spPr>
          <a:xfrm>
            <a:off x="457199" y="2351031"/>
            <a:ext cx="10326015" cy="707886"/>
          </a:xfrm>
          <a:prstGeom prst="rect">
            <a:avLst/>
          </a:prstGeom>
          <a:solidFill>
            <a:schemeClr val="accent1"/>
          </a:solidFill>
        </p:spPr>
        <p:txBody>
          <a:bodyPr wrap="square" rtlCol="0">
            <a:spAutoFit/>
          </a:bodyPr>
          <a:lstStyle/>
          <a:p>
            <a:r>
              <a:rPr lang="en-US" sz="2000" dirty="0" smtClean="0">
                <a:solidFill>
                  <a:schemeClr val="bg1"/>
                </a:solidFill>
                <a:latin typeface="+mj-lt"/>
              </a:rPr>
              <a:t>The </a:t>
            </a:r>
            <a:r>
              <a:rPr lang="en-US" sz="2000" dirty="0">
                <a:solidFill>
                  <a:schemeClr val="bg1"/>
                </a:solidFill>
                <a:latin typeface="+mj-lt"/>
              </a:rPr>
              <a:t>formula </a:t>
            </a:r>
            <a:r>
              <a:rPr lang="en-US" sz="2000" dirty="0" smtClean="0">
                <a:solidFill>
                  <a:schemeClr val="bg1"/>
                </a:solidFill>
                <a:latin typeface="+mj-lt"/>
              </a:rPr>
              <a:t>below </a:t>
            </a:r>
            <a:r>
              <a:rPr lang="en-US" sz="2000" dirty="0">
                <a:solidFill>
                  <a:schemeClr val="bg1"/>
                </a:solidFill>
                <a:latin typeface="+mj-lt"/>
              </a:rPr>
              <a:t>outlines how to determine </a:t>
            </a:r>
            <a:r>
              <a:rPr lang="en-US" sz="2000" dirty="0" smtClean="0">
                <a:solidFill>
                  <a:schemeClr val="bg1"/>
                </a:solidFill>
                <a:latin typeface="+mj-lt"/>
              </a:rPr>
              <a:t>the number </a:t>
            </a:r>
            <a:r>
              <a:rPr lang="en-US" sz="2000" dirty="0">
                <a:solidFill>
                  <a:schemeClr val="bg1"/>
                </a:solidFill>
                <a:latin typeface="+mj-lt"/>
              </a:rPr>
              <a:t>of faculty/staff FTE employees </a:t>
            </a:r>
            <a:r>
              <a:rPr lang="en-US" sz="2000" dirty="0" smtClean="0">
                <a:solidFill>
                  <a:schemeClr val="bg1"/>
                </a:solidFill>
                <a:latin typeface="+mj-lt"/>
              </a:rPr>
              <a:t>in the organization:</a:t>
            </a:r>
            <a:endParaRPr lang="en-US" sz="2000" dirty="0">
              <a:solidFill>
                <a:schemeClr val="bg1"/>
              </a:solidFill>
              <a:latin typeface="+mj-lt"/>
            </a:endParaRPr>
          </a:p>
        </p:txBody>
      </p:sp>
      <p:sp>
        <p:nvSpPr>
          <p:cNvPr id="6" name="Rectangle 5"/>
          <p:cNvSpPr/>
          <p:nvPr/>
        </p:nvSpPr>
        <p:spPr>
          <a:xfrm>
            <a:off x="437833" y="6338131"/>
            <a:ext cx="8144199" cy="318286"/>
          </a:xfrm>
          <a:prstGeom prst="rect">
            <a:avLst/>
          </a:prstGeom>
        </p:spPr>
        <p:txBody>
          <a:bodyPr wrap="square">
            <a:spAutoFit/>
          </a:bodyPr>
          <a:lstStyle/>
          <a:p>
            <a:r>
              <a:rPr lang="en-US" sz="1428" dirty="0">
                <a:solidFill>
                  <a:schemeClr val="tx1">
                    <a:lumMod val="75000"/>
                    <a:lumOff val="25000"/>
                  </a:schemeClr>
                </a:solidFill>
              </a:rPr>
              <a:t>Note: In EMEA, FTE Employees = faculty and staff who work more than 200 hours per year. </a:t>
            </a:r>
          </a:p>
        </p:txBody>
      </p:sp>
      <p:sp>
        <p:nvSpPr>
          <p:cNvPr id="23" name="Text Box 7"/>
          <p:cNvSpPr txBox="1">
            <a:spLocks noChangeArrowheads="1"/>
          </p:cNvSpPr>
          <p:nvPr/>
        </p:nvSpPr>
        <p:spPr bwMode="auto">
          <a:xfrm>
            <a:off x="9137295" y="3145723"/>
            <a:ext cx="1645920" cy="1645920"/>
          </a:xfrm>
          <a:prstGeom prst="rect">
            <a:avLst/>
          </a:prstGeom>
          <a:solidFill>
            <a:schemeClr val="accent4"/>
          </a:solidFill>
          <a:ln w="25400">
            <a:solidFill>
              <a:srgbClr val="FFFFFF"/>
            </a:solidFill>
            <a:miter lim="800000"/>
            <a:headEnd/>
            <a:tailEnd/>
          </a:ln>
        </p:spPr>
        <p:txBody>
          <a:bodyPr rot="0" vert="horz" wrap="square" lIns="93260" tIns="46630" rIns="93260" bIns="46630" anchor="ctr" anchorCtr="0" upright="1">
            <a:noAutofit/>
          </a:bodyPr>
          <a:lstStyle/>
          <a:p>
            <a:pPr algn="ctr"/>
            <a:r>
              <a:rPr lang="en-US" sz="1500" dirty="0">
                <a:solidFill>
                  <a:schemeClr val="bg1"/>
                </a:solidFill>
                <a:latin typeface="Segoe UI (BODY)"/>
                <a:ea typeface="Cambria"/>
                <a:cs typeface="Times New Roman"/>
              </a:rPr>
              <a:t>Total FTE employees</a:t>
            </a:r>
          </a:p>
        </p:txBody>
      </p:sp>
      <p:sp>
        <p:nvSpPr>
          <p:cNvPr id="25" name="Rectangle 24"/>
          <p:cNvSpPr>
            <a:spLocks noChangeArrowheads="1"/>
          </p:cNvSpPr>
          <p:nvPr/>
        </p:nvSpPr>
        <p:spPr bwMode="auto">
          <a:xfrm>
            <a:off x="2627223" y="3145723"/>
            <a:ext cx="1645920" cy="1645920"/>
          </a:xfrm>
          <a:prstGeom prst="rect">
            <a:avLst/>
          </a:prstGeom>
          <a:solidFill>
            <a:schemeClr val="accent5"/>
          </a:solidFill>
          <a:ln w="25400">
            <a:solidFill>
              <a:srgbClr val="FFFFFF"/>
            </a:solidFill>
            <a:miter lim="800000"/>
            <a:headEnd/>
            <a:tailEnd/>
          </a:ln>
        </p:spPr>
        <p:txBody>
          <a:bodyPr rot="0" vert="horz" wrap="square" lIns="93260" tIns="46630" rIns="93260" bIns="46630" anchor="ctr" anchorCtr="0" upright="1">
            <a:noAutofit/>
          </a:bodyPr>
          <a:lstStyle/>
          <a:p>
            <a:pPr algn="ctr"/>
            <a:r>
              <a:rPr lang="en-US" sz="1500" dirty="0">
                <a:solidFill>
                  <a:schemeClr val="bg1"/>
                </a:solidFill>
                <a:latin typeface="Segoe UI (BODY)"/>
                <a:ea typeface="Cambria"/>
                <a:cs typeface="Times New Roman"/>
              </a:rPr>
              <a:t>Part-time faculty </a:t>
            </a:r>
            <a:r>
              <a:rPr lang="en-US" sz="1500" dirty="0">
                <a:solidFill>
                  <a:schemeClr val="bg1"/>
                </a:solidFill>
                <a:latin typeface="Segoe UI (BODY)"/>
                <a:ea typeface="Cambria"/>
                <a:cs typeface="Times New Roman"/>
                <a:sym typeface="Symbol"/>
              </a:rPr>
              <a:t></a:t>
            </a:r>
            <a:r>
              <a:rPr lang="en-US" sz="1500" dirty="0">
                <a:solidFill>
                  <a:schemeClr val="bg1"/>
                </a:solidFill>
                <a:latin typeface="Segoe UI (BODY)"/>
                <a:ea typeface="Cambria"/>
                <a:cs typeface="Times New Roman"/>
              </a:rPr>
              <a:t> 3</a:t>
            </a:r>
          </a:p>
        </p:txBody>
      </p:sp>
      <p:sp>
        <p:nvSpPr>
          <p:cNvPr id="26" name="Rectangle 25"/>
          <p:cNvSpPr>
            <a:spLocks noChangeArrowheads="1"/>
          </p:cNvSpPr>
          <p:nvPr/>
        </p:nvSpPr>
        <p:spPr bwMode="auto">
          <a:xfrm>
            <a:off x="457199" y="3145723"/>
            <a:ext cx="1645920" cy="1645920"/>
          </a:xfrm>
          <a:prstGeom prst="rect">
            <a:avLst/>
          </a:prstGeom>
          <a:solidFill>
            <a:schemeClr val="accent2"/>
          </a:solidFill>
          <a:ln w="25400">
            <a:solidFill>
              <a:srgbClr val="FFFFFF"/>
            </a:solidFill>
            <a:miter lim="800000"/>
            <a:headEnd/>
            <a:tailEnd/>
          </a:ln>
        </p:spPr>
        <p:txBody>
          <a:bodyPr rot="0" vert="horz" wrap="square" lIns="93260" tIns="46630" rIns="93260" bIns="46630" anchor="ctr" anchorCtr="0" upright="1">
            <a:noAutofit/>
          </a:bodyPr>
          <a:lstStyle/>
          <a:p>
            <a:pPr algn="ctr"/>
            <a:r>
              <a:rPr lang="en-US" sz="1500" dirty="0">
                <a:solidFill>
                  <a:schemeClr val="bg1"/>
                </a:solidFill>
                <a:latin typeface="Segoe UI (BODY)"/>
                <a:ea typeface="Cambria"/>
                <a:cs typeface="Times New Roman"/>
              </a:rPr>
              <a:t>Full-time faculty</a:t>
            </a:r>
          </a:p>
        </p:txBody>
      </p:sp>
      <p:sp>
        <p:nvSpPr>
          <p:cNvPr id="27" name="Rectangle 26"/>
          <p:cNvSpPr>
            <a:spLocks noChangeArrowheads="1"/>
          </p:cNvSpPr>
          <p:nvPr/>
        </p:nvSpPr>
        <p:spPr bwMode="auto">
          <a:xfrm>
            <a:off x="4797247" y="3145723"/>
            <a:ext cx="1645920" cy="1645920"/>
          </a:xfrm>
          <a:prstGeom prst="rect">
            <a:avLst/>
          </a:prstGeom>
          <a:solidFill>
            <a:schemeClr val="accent1"/>
          </a:solidFill>
          <a:ln w="25400">
            <a:solidFill>
              <a:srgbClr val="FFFFFF"/>
            </a:solidFill>
            <a:miter lim="800000"/>
            <a:headEnd/>
            <a:tailEnd/>
          </a:ln>
        </p:spPr>
        <p:txBody>
          <a:bodyPr rot="0" vert="horz" wrap="square" lIns="93260" tIns="46630" rIns="93260" bIns="46630" anchor="ctr" anchorCtr="0" upright="1">
            <a:noAutofit/>
          </a:bodyPr>
          <a:lstStyle/>
          <a:p>
            <a:pPr algn="ctr"/>
            <a:r>
              <a:rPr lang="en-US" sz="1500" dirty="0">
                <a:solidFill>
                  <a:schemeClr val="bg1"/>
                </a:solidFill>
                <a:latin typeface="Segoe UI (BODY)"/>
                <a:ea typeface="Cambria"/>
                <a:cs typeface="Times New Roman"/>
              </a:rPr>
              <a:t>Full-time staff</a:t>
            </a:r>
          </a:p>
        </p:txBody>
      </p:sp>
      <p:sp>
        <p:nvSpPr>
          <p:cNvPr id="28" name="Rectangle 27"/>
          <p:cNvSpPr>
            <a:spLocks noChangeArrowheads="1"/>
          </p:cNvSpPr>
          <p:nvPr/>
        </p:nvSpPr>
        <p:spPr bwMode="auto">
          <a:xfrm>
            <a:off x="6967271" y="3145723"/>
            <a:ext cx="1645920" cy="1645920"/>
          </a:xfrm>
          <a:prstGeom prst="rect">
            <a:avLst/>
          </a:prstGeom>
          <a:solidFill>
            <a:schemeClr val="accent1">
              <a:lumMod val="60000"/>
              <a:lumOff val="40000"/>
            </a:schemeClr>
          </a:solidFill>
          <a:ln w="25400">
            <a:solidFill>
              <a:srgbClr val="FFFFFF"/>
            </a:solidFill>
            <a:miter lim="800000"/>
            <a:headEnd/>
            <a:tailEnd/>
          </a:ln>
        </p:spPr>
        <p:txBody>
          <a:bodyPr rot="0" vert="horz" wrap="square" lIns="93260" tIns="46630" rIns="93260" bIns="46630" anchor="ctr" anchorCtr="0" upright="1">
            <a:noAutofit/>
          </a:bodyPr>
          <a:lstStyle/>
          <a:p>
            <a:pPr algn="ctr"/>
            <a:r>
              <a:rPr lang="en-US" sz="1500" dirty="0">
                <a:solidFill>
                  <a:schemeClr val="bg1"/>
                </a:solidFill>
                <a:latin typeface="Segoe UI (BODY)"/>
                <a:ea typeface="Cambria"/>
                <a:cs typeface="Times New Roman"/>
              </a:rPr>
              <a:t>Part-time staff </a:t>
            </a:r>
            <a:r>
              <a:rPr lang="en-US" sz="1500" dirty="0">
                <a:solidFill>
                  <a:schemeClr val="bg1"/>
                </a:solidFill>
                <a:latin typeface="Segoe UI (BODY)"/>
                <a:ea typeface="Cambria"/>
                <a:cs typeface="Times New Roman"/>
                <a:sym typeface="Symbol"/>
              </a:rPr>
              <a:t></a:t>
            </a:r>
            <a:r>
              <a:rPr lang="en-US" sz="1500" dirty="0">
                <a:solidFill>
                  <a:schemeClr val="bg1"/>
                </a:solidFill>
                <a:latin typeface="Segoe UI (BODY)"/>
                <a:ea typeface="Cambria"/>
                <a:cs typeface="Times New Roman"/>
              </a:rPr>
              <a:t> 2</a:t>
            </a:r>
          </a:p>
        </p:txBody>
      </p:sp>
      <p:sp>
        <p:nvSpPr>
          <p:cNvPr id="7" name="Plus 6"/>
          <p:cNvSpPr/>
          <p:nvPr/>
        </p:nvSpPr>
        <p:spPr bwMode="auto">
          <a:xfrm>
            <a:off x="2114415" y="3688073"/>
            <a:ext cx="478976" cy="553948"/>
          </a:xfrm>
          <a:prstGeom prst="mathPlus">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Plus 35"/>
          <p:cNvSpPr/>
          <p:nvPr/>
        </p:nvSpPr>
        <p:spPr bwMode="auto">
          <a:xfrm>
            <a:off x="4270445" y="3688073"/>
            <a:ext cx="478976" cy="553948"/>
          </a:xfrm>
          <a:prstGeom prst="mathPlus">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Plus 36"/>
          <p:cNvSpPr/>
          <p:nvPr/>
        </p:nvSpPr>
        <p:spPr bwMode="auto">
          <a:xfrm>
            <a:off x="6445480" y="3688073"/>
            <a:ext cx="478976" cy="553948"/>
          </a:xfrm>
          <a:prstGeom prst="mathPlus">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Equal 9"/>
          <p:cNvSpPr/>
          <p:nvPr/>
        </p:nvSpPr>
        <p:spPr bwMode="auto">
          <a:xfrm>
            <a:off x="8656006" y="3783765"/>
            <a:ext cx="419091" cy="362565"/>
          </a:xfrm>
          <a:prstGeom prst="mathEqual">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Slide Number Placeholder 7"/>
          <p:cNvSpPr>
            <a:spLocks noGrp="1"/>
          </p:cNvSpPr>
          <p:nvPr>
            <p:ph type="sldNum" sz="quarter" idx="11"/>
          </p:nvPr>
        </p:nvSpPr>
        <p:spPr>
          <a:xfrm>
            <a:off x="316662" y="6626048"/>
            <a:ext cx="356198" cy="371475"/>
          </a:xfrm>
        </p:spPr>
        <p:txBody>
          <a:bodyPr/>
          <a:lstStyle/>
          <a:p>
            <a:fld id="{894E8EF0-91FF-4791-8529-F57CE0475C15}" type="slidenum">
              <a:rPr lang="en-US" smtClean="0"/>
              <a:pPr/>
              <a:t>16</a:t>
            </a:fld>
            <a:endParaRPr lang="en-US" dirty="0"/>
          </a:p>
        </p:txBody>
      </p:sp>
    </p:spTree>
    <p:extLst>
      <p:ext uri="{BB962C8B-B14F-4D97-AF65-F5344CB8AC3E}">
        <p14:creationId xmlns:p14="http://schemas.microsoft.com/office/powerpoint/2010/main" val="29674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Qualifying for OVS-ES with On-Premises Software </a:t>
            </a:r>
            <a:endParaRPr lang="en-US" dirty="0"/>
          </a:p>
        </p:txBody>
      </p:sp>
      <p:sp>
        <p:nvSpPr>
          <p:cNvPr id="3" name="Pentagon 2"/>
          <p:cNvSpPr/>
          <p:nvPr/>
        </p:nvSpPr>
        <p:spPr bwMode="auto">
          <a:xfrm>
            <a:off x="327031" y="2485050"/>
            <a:ext cx="2718291" cy="3315130"/>
          </a:xfrm>
          <a:prstGeom prst="homePlate">
            <a:avLst>
              <a:gd name="adj" fmla="val 25432"/>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ctr" anchorCtr="0" forceAA="0" compatLnSpc="1">
            <a:prstTxWarp prst="textNoShape">
              <a:avLst/>
            </a:prstTxWarp>
            <a:noAutofit/>
          </a:bodyPr>
          <a:lstStyle/>
          <a:p>
            <a:pPr lvl="0"/>
            <a:r>
              <a:rPr lang="en-US" dirty="0"/>
              <a:t>Entire institution with or </a:t>
            </a:r>
            <a:r>
              <a:rPr lang="en-US" dirty="0" smtClean="0"/>
              <a:t>without affiliates </a:t>
            </a:r>
            <a:r>
              <a:rPr lang="en-US" dirty="0"/>
              <a:t>department, school site or other defined user grouping</a:t>
            </a:r>
          </a:p>
        </p:txBody>
      </p:sp>
      <p:sp>
        <p:nvSpPr>
          <p:cNvPr id="4" name="Chevron 3"/>
          <p:cNvSpPr/>
          <p:nvPr/>
        </p:nvSpPr>
        <p:spPr bwMode="auto">
          <a:xfrm>
            <a:off x="2418348" y="2480875"/>
            <a:ext cx="2895288" cy="3319305"/>
          </a:xfrm>
          <a:prstGeom prst="chevron">
            <a:avLst>
              <a:gd name="adj" fmla="val 23676"/>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ctr" anchorCtr="0" forceAA="0" compatLnSpc="1">
            <a:prstTxWarp prst="textNoShape">
              <a:avLst/>
            </a:prstTxWarp>
            <a:noAutofit/>
          </a:bodyPr>
          <a:lstStyle/>
          <a:p>
            <a:pPr lvl="0"/>
            <a:r>
              <a:rPr lang="en-US" dirty="0"/>
              <a:t>Calculations factor in full-time/part-time</a:t>
            </a:r>
          </a:p>
          <a:p>
            <a:pPr lvl="0"/>
            <a:endParaRPr lang="en-US" dirty="0" smtClean="0"/>
          </a:p>
          <a:p>
            <a:pPr lvl="0"/>
            <a:r>
              <a:rPr lang="en-US" dirty="0" smtClean="0"/>
              <a:t>Minimum </a:t>
            </a:r>
            <a:r>
              <a:rPr lang="en-US" dirty="0"/>
              <a:t>of 5 FTE to qualify</a:t>
            </a:r>
          </a:p>
        </p:txBody>
      </p:sp>
      <p:sp>
        <p:nvSpPr>
          <p:cNvPr id="12" name="Chevron 11"/>
          <p:cNvSpPr/>
          <p:nvPr/>
        </p:nvSpPr>
        <p:spPr bwMode="auto">
          <a:xfrm>
            <a:off x="4686913" y="2478726"/>
            <a:ext cx="2765968" cy="3315130"/>
          </a:xfrm>
          <a:prstGeom prst="chevron">
            <a:avLst>
              <a:gd name="adj" fmla="val 25277"/>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ctr" anchorCtr="0" forceAA="0" compatLnSpc="1">
            <a:prstTxWarp prst="textNoShape">
              <a:avLst/>
            </a:prstTxWarp>
            <a:noAutofit/>
          </a:bodyPr>
          <a:lstStyle/>
          <a:p>
            <a:pPr lvl="0"/>
            <a:r>
              <a:rPr lang="en-US" dirty="0"/>
              <a:t>Tiered pricing on Desktop Platform Products</a:t>
            </a:r>
          </a:p>
        </p:txBody>
      </p:sp>
      <p:sp>
        <p:nvSpPr>
          <p:cNvPr id="13" name="Chevron 12"/>
          <p:cNvSpPr/>
          <p:nvPr/>
        </p:nvSpPr>
        <p:spPr bwMode="auto">
          <a:xfrm>
            <a:off x="6826157" y="2478726"/>
            <a:ext cx="2823169" cy="3315130"/>
          </a:xfrm>
          <a:prstGeom prst="chevron">
            <a:avLst>
              <a:gd name="adj" fmla="val 24856"/>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ctr" anchorCtr="0" forceAA="0" compatLnSpc="1">
            <a:prstTxWarp prst="textNoShape">
              <a:avLst/>
            </a:prstTxWarp>
            <a:noAutofit/>
          </a:bodyPr>
          <a:lstStyle/>
          <a:p>
            <a:pPr lvl="0"/>
            <a:r>
              <a:rPr lang="en-US" dirty="0"/>
              <a:t>Available org-wide or in specific quantities</a:t>
            </a:r>
          </a:p>
        </p:txBody>
      </p:sp>
      <p:sp>
        <p:nvSpPr>
          <p:cNvPr id="14" name="Chevron 13"/>
          <p:cNvSpPr/>
          <p:nvPr/>
        </p:nvSpPr>
        <p:spPr bwMode="auto">
          <a:xfrm>
            <a:off x="9010933" y="2478726"/>
            <a:ext cx="2857494" cy="3315130"/>
          </a:xfrm>
          <a:prstGeom prst="chevron">
            <a:avLst>
              <a:gd name="adj" fmla="val 25277"/>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ctr" anchorCtr="0" forceAA="0" compatLnSpc="1">
            <a:prstTxWarp prst="textNoShape">
              <a:avLst/>
            </a:prstTxWarp>
            <a:noAutofit/>
          </a:bodyPr>
          <a:lstStyle/>
          <a:p>
            <a:pPr lvl="0"/>
            <a:r>
              <a:rPr lang="en-US" dirty="0"/>
              <a:t>Extend solution to the cloud and students</a:t>
            </a:r>
          </a:p>
        </p:txBody>
      </p:sp>
      <p:sp>
        <p:nvSpPr>
          <p:cNvPr id="17" name="Rectangle 16"/>
          <p:cNvSpPr/>
          <p:nvPr/>
        </p:nvSpPr>
        <p:spPr bwMode="auto">
          <a:xfrm>
            <a:off x="2418348" y="1324557"/>
            <a:ext cx="2195276" cy="110432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latin typeface="+mj-lt"/>
              </a:rPr>
              <a:t>Count FTE Employees and/or Students</a:t>
            </a:r>
          </a:p>
        </p:txBody>
      </p:sp>
      <p:sp>
        <p:nvSpPr>
          <p:cNvPr id="18" name="Rectangle 17"/>
          <p:cNvSpPr/>
          <p:nvPr/>
        </p:nvSpPr>
        <p:spPr bwMode="auto">
          <a:xfrm>
            <a:off x="327031" y="1334088"/>
            <a:ext cx="2007095" cy="110432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r>
              <a:rPr lang="en-US" sz="2000" dirty="0">
                <a:latin typeface="+mj-lt"/>
              </a:rPr>
              <a:t>Define the Org</a:t>
            </a:r>
          </a:p>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9" name="Rectangle 18"/>
          <p:cNvSpPr/>
          <p:nvPr/>
        </p:nvSpPr>
        <p:spPr bwMode="auto">
          <a:xfrm>
            <a:off x="4695862" y="1318216"/>
            <a:ext cx="2036740" cy="1104323"/>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r>
              <a:rPr lang="en-US" sz="2000" dirty="0">
                <a:latin typeface="+mj-lt"/>
              </a:rPr>
              <a:t>License at Least One DPP Org- Wide</a:t>
            </a:r>
          </a:p>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0" name="Rectangle 19"/>
          <p:cNvSpPr/>
          <p:nvPr/>
        </p:nvSpPr>
        <p:spPr bwMode="auto">
          <a:xfrm>
            <a:off x="6814840" y="1318215"/>
            <a:ext cx="2095287" cy="1104323"/>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r>
              <a:rPr lang="en-US" sz="2000" dirty="0">
                <a:latin typeface="+mj-lt"/>
              </a:rPr>
              <a:t>Choose Additional Products</a:t>
            </a:r>
          </a:p>
        </p:txBody>
      </p:sp>
      <p:sp>
        <p:nvSpPr>
          <p:cNvPr id="21" name="Rectangle 20"/>
          <p:cNvSpPr/>
          <p:nvPr/>
        </p:nvSpPr>
        <p:spPr bwMode="auto">
          <a:xfrm>
            <a:off x="9005398" y="1318215"/>
            <a:ext cx="2105945" cy="110432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r>
              <a:rPr lang="en-US" sz="2000" dirty="0">
                <a:latin typeface="+mj-lt"/>
              </a:rPr>
              <a:t>Add </a:t>
            </a:r>
            <a:r>
              <a:rPr lang="en-US" sz="2000" dirty="0" smtClean="0">
                <a:latin typeface="+mj-lt"/>
              </a:rPr>
              <a:t>Office 365 and/or </a:t>
            </a:r>
            <a:r>
              <a:rPr lang="en-US" sz="2000" dirty="0">
                <a:latin typeface="+mj-lt"/>
              </a:rPr>
              <a:t>Student Option</a:t>
            </a:r>
          </a:p>
        </p:txBody>
      </p:sp>
      <p:sp>
        <p:nvSpPr>
          <p:cNvPr id="6" name="Slide Number Placeholder 5"/>
          <p:cNvSpPr>
            <a:spLocks noGrp="1"/>
          </p:cNvSpPr>
          <p:nvPr>
            <p:ph type="sldNum" sz="quarter" idx="11"/>
          </p:nvPr>
        </p:nvSpPr>
        <p:spPr/>
        <p:txBody>
          <a:bodyPr/>
          <a:lstStyle/>
          <a:p>
            <a:fld id="{894E8EF0-91FF-4791-8529-F57CE0475C15}" type="slidenum">
              <a:rPr lang="en-US" smtClean="0"/>
              <a:pPr/>
              <a:t>17</a:t>
            </a:fld>
            <a:endParaRPr lang="en-US" dirty="0"/>
          </a:p>
        </p:txBody>
      </p:sp>
    </p:spTree>
    <p:extLst>
      <p:ext uri="{BB962C8B-B14F-4D97-AF65-F5344CB8AC3E}">
        <p14:creationId xmlns:p14="http://schemas.microsoft.com/office/powerpoint/2010/main" val="380814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chor="t">
            <a:noAutofit/>
          </a:bodyPr>
          <a:lstStyle/>
          <a:p>
            <a:r>
              <a:rPr lang="en-US" dirty="0">
                <a:ea typeface="Segoe UI" pitchFamily="34" charset="0"/>
                <a:cs typeface="Segoe UI" pitchFamily="34" charset="0"/>
              </a:rPr>
              <a:t>Desktop Platform Product Options</a:t>
            </a:r>
          </a:p>
        </p:txBody>
      </p:sp>
      <p:sp>
        <p:nvSpPr>
          <p:cNvPr id="2" name="Rectangle 1"/>
          <p:cNvSpPr/>
          <p:nvPr/>
        </p:nvSpPr>
        <p:spPr>
          <a:xfrm>
            <a:off x="274639" y="1212849"/>
            <a:ext cx="5115617" cy="1302278"/>
          </a:xfrm>
          <a:prstGeom prst="rect">
            <a:avLst/>
          </a:prstGeom>
          <a:noFill/>
          <a:ln w="25400">
            <a:solidFill>
              <a:schemeClr val="bg1"/>
            </a:solidFill>
          </a:ln>
        </p:spPr>
        <p:txBody>
          <a:bodyPr wrap="square" lIns="182880" tIns="146304" rIns="182880" bIns="146304" rtlCol="0">
            <a:noAutofit/>
          </a:bodyPr>
          <a:lstStyle/>
          <a:p>
            <a:endParaRPr lang="en-US" sz="2400" spc="-70" dirty="0" smtClean="0">
              <a:latin typeface="+mj-lt"/>
            </a:endParaRPr>
          </a:p>
        </p:txBody>
      </p:sp>
      <p:sp>
        <p:nvSpPr>
          <p:cNvPr id="17" name="TextBox 16"/>
          <p:cNvSpPr txBox="1"/>
          <p:nvPr/>
        </p:nvSpPr>
        <p:spPr>
          <a:xfrm>
            <a:off x="440912" y="2430230"/>
            <a:ext cx="5091699" cy="570417"/>
          </a:xfrm>
          <a:prstGeom prst="rect">
            <a:avLst/>
          </a:prstGeom>
          <a:solidFill>
            <a:schemeClr val="accent5"/>
          </a:solidFill>
          <a:ln w="38100">
            <a:noFill/>
          </a:ln>
        </p:spPr>
        <p:txBody>
          <a:bodyPr wrap="square" lIns="91440" tIns="146304" rIns="182880" bIns="146304" rtlCol="0">
            <a:noAutofit/>
          </a:bodyPr>
          <a:lstStyle/>
          <a:p>
            <a:pPr marL="97146" lvl="0">
              <a:lnSpc>
                <a:spcPct val="90000"/>
              </a:lnSpc>
              <a:spcBef>
                <a:spcPts val="612"/>
              </a:spcBef>
              <a:spcAft>
                <a:spcPts val="612"/>
              </a:spcAft>
              <a:buSzPct val="81000"/>
            </a:pPr>
            <a:r>
              <a:rPr lang="en-US" sz="2000" dirty="0" smtClean="0">
                <a:solidFill>
                  <a:schemeClr val="bg1"/>
                </a:solidFill>
                <a:latin typeface="Segoe UI (BODY)"/>
              </a:rPr>
              <a:t>Windows Pro Upgrade</a:t>
            </a:r>
            <a:endParaRPr lang="en-US" sz="2000" dirty="0">
              <a:solidFill>
                <a:schemeClr val="bg1"/>
              </a:solidFill>
              <a:latin typeface="Segoe UI (BODY)"/>
            </a:endParaRPr>
          </a:p>
        </p:txBody>
      </p:sp>
      <p:sp>
        <p:nvSpPr>
          <p:cNvPr id="20" name="TextBox 19"/>
          <p:cNvSpPr txBox="1"/>
          <p:nvPr/>
        </p:nvSpPr>
        <p:spPr>
          <a:xfrm>
            <a:off x="440912" y="3048415"/>
            <a:ext cx="5091699" cy="570417"/>
          </a:xfrm>
          <a:prstGeom prst="rect">
            <a:avLst/>
          </a:prstGeom>
          <a:solidFill>
            <a:schemeClr val="tx1"/>
          </a:solidFill>
          <a:ln w="38100">
            <a:noFill/>
          </a:ln>
        </p:spPr>
        <p:txBody>
          <a:bodyPr wrap="square" lIns="91440" tIns="146304" rIns="182880" bIns="146304" rtlCol="0">
            <a:noAutofit/>
          </a:bodyPr>
          <a:lstStyle/>
          <a:p>
            <a:pPr marL="97146" lvl="0">
              <a:lnSpc>
                <a:spcPct val="90000"/>
              </a:lnSpc>
              <a:spcBef>
                <a:spcPts val="612"/>
              </a:spcBef>
              <a:spcAft>
                <a:spcPts val="612"/>
              </a:spcAft>
              <a:buSzPct val="81000"/>
            </a:pPr>
            <a:r>
              <a:rPr lang="en-US" sz="2000" dirty="0" smtClean="0">
                <a:solidFill>
                  <a:schemeClr val="bg1"/>
                </a:solidFill>
                <a:latin typeface="Segoe UI (BODY)"/>
              </a:rPr>
              <a:t>Microsoft Office Professional Plus</a:t>
            </a:r>
            <a:endParaRPr lang="en-US" sz="2000" dirty="0">
              <a:solidFill>
                <a:schemeClr val="bg1"/>
              </a:solidFill>
              <a:latin typeface="Segoe UI (BODY)"/>
            </a:endParaRPr>
          </a:p>
        </p:txBody>
      </p:sp>
      <p:sp>
        <p:nvSpPr>
          <p:cNvPr id="21" name="TextBox 20"/>
          <p:cNvSpPr txBox="1"/>
          <p:nvPr/>
        </p:nvSpPr>
        <p:spPr>
          <a:xfrm>
            <a:off x="440225" y="3666600"/>
            <a:ext cx="5091699" cy="570417"/>
          </a:xfrm>
          <a:prstGeom prst="rect">
            <a:avLst/>
          </a:prstGeom>
          <a:solidFill>
            <a:schemeClr val="accent1"/>
          </a:solidFill>
          <a:ln w="38100">
            <a:noFill/>
          </a:ln>
        </p:spPr>
        <p:txBody>
          <a:bodyPr wrap="square" lIns="91440" tIns="146304" rIns="182880" bIns="146304" rtlCol="0">
            <a:noAutofit/>
          </a:bodyPr>
          <a:lstStyle/>
          <a:p>
            <a:pPr marL="97146" lvl="0">
              <a:lnSpc>
                <a:spcPct val="90000"/>
              </a:lnSpc>
              <a:spcBef>
                <a:spcPts val="612"/>
              </a:spcBef>
              <a:spcAft>
                <a:spcPts val="612"/>
              </a:spcAft>
              <a:buSzPct val="81000"/>
            </a:pPr>
            <a:r>
              <a:rPr lang="en-US" sz="2000" dirty="0" smtClean="0">
                <a:solidFill>
                  <a:schemeClr val="bg1"/>
                </a:solidFill>
                <a:latin typeface="Segoe UI (BODY)"/>
              </a:rPr>
              <a:t>Core CAL Suite</a:t>
            </a:r>
            <a:endParaRPr lang="en-US" sz="2000" dirty="0">
              <a:solidFill>
                <a:schemeClr val="bg1"/>
              </a:solidFill>
              <a:latin typeface="Segoe UI (BODY)"/>
            </a:endParaRPr>
          </a:p>
        </p:txBody>
      </p:sp>
      <p:sp>
        <p:nvSpPr>
          <p:cNvPr id="30" name="TextBox 29"/>
          <p:cNvSpPr txBox="1"/>
          <p:nvPr/>
        </p:nvSpPr>
        <p:spPr>
          <a:xfrm>
            <a:off x="5857588" y="2430230"/>
            <a:ext cx="5091699" cy="570417"/>
          </a:xfrm>
          <a:prstGeom prst="rect">
            <a:avLst/>
          </a:prstGeom>
          <a:solidFill>
            <a:schemeClr val="accent5"/>
          </a:solidFill>
          <a:ln w="38100">
            <a:noFill/>
          </a:ln>
        </p:spPr>
        <p:txBody>
          <a:bodyPr wrap="square" lIns="91440" tIns="146304" rIns="182880" bIns="146304" rtlCol="0">
            <a:noAutofit/>
          </a:bodyPr>
          <a:lstStyle/>
          <a:p>
            <a:pPr marL="97146" lvl="0">
              <a:lnSpc>
                <a:spcPct val="90000"/>
              </a:lnSpc>
              <a:spcBef>
                <a:spcPts val="612"/>
              </a:spcBef>
              <a:spcAft>
                <a:spcPts val="612"/>
              </a:spcAft>
              <a:buSzPct val="81000"/>
            </a:pPr>
            <a:r>
              <a:rPr lang="en-US" sz="2000" dirty="0" smtClean="0">
                <a:solidFill>
                  <a:schemeClr val="bg1"/>
                </a:solidFill>
                <a:latin typeface="Segoe UI (BODY)"/>
              </a:rPr>
              <a:t>Windows Pro Upgrade</a:t>
            </a:r>
            <a:endParaRPr lang="en-US" sz="2000" dirty="0">
              <a:solidFill>
                <a:schemeClr val="bg1"/>
              </a:solidFill>
              <a:latin typeface="Segoe UI (BODY)"/>
            </a:endParaRPr>
          </a:p>
        </p:txBody>
      </p:sp>
      <p:sp>
        <p:nvSpPr>
          <p:cNvPr id="31" name="TextBox 30"/>
          <p:cNvSpPr txBox="1"/>
          <p:nvPr/>
        </p:nvSpPr>
        <p:spPr>
          <a:xfrm>
            <a:off x="5857588" y="3048415"/>
            <a:ext cx="5091699" cy="570417"/>
          </a:xfrm>
          <a:prstGeom prst="rect">
            <a:avLst/>
          </a:prstGeom>
          <a:solidFill>
            <a:schemeClr val="tx1"/>
          </a:solidFill>
          <a:ln w="38100">
            <a:noFill/>
          </a:ln>
        </p:spPr>
        <p:txBody>
          <a:bodyPr wrap="square" lIns="91440" tIns="146304" rIns="182880" bIns="146304" rtlCol="0">
            <a:noAutofit/>
          </a:bodyPr>
          <a:lstStyle/>
          <a:p>
            <a:pPr marL="97146" lvl="0">
              <a:lnSpc>
                <a:spcPct val="90000"/>
              </a:lnSpc>
              <a:spcBef>
                <a:spcPts val="612"/>
              </a:spcBef>
              <a:spcAft>
                <a:spcPts val="612"/>
              </a:spcAft>
              <a:buSzPct val="81000"/>
            </a:pPr>
            <a:r>
              <a:rPr lang="en-US" sz="2000" dirty="0" smtClean="0">
                <a:solidFill>
                  <a:schemeClr val="bg1"/>
                </a:solidFill>
                <a:latin typeface="Segoe UI (BODY)"/>
              </a:rPr>
              <a:t>Microsoft Office Professional Plus</a:t>
            </a:r>
            <a:endParaRPr lang="en-US" sz="2000" dirty="0">
              <a:solidFill>
                <a:schemeClr val="bg1"/>
              </a:solidFill>
              <a:latin typeface="Segoe UI (BODY)"/>
            </a:endParaRPr>
          </a:p>
        </p:txBody>
      </p:sp>
      <p:sp>
        <p:nvSpPr>
          <p:cNvPr id="32" name="TextBox 31"/>
          <p:cNvSpPr txBox="1"/>
          <p:nvPr/>
        </p:nvSpPr>
        <p:spPr>
          <a:xfrm>
            <a:off x="5856901" y="3666600"/>
            <a:ext cx="5091699" cy="570417"/>
          </a:xfrm>
          <a:prstGeom prst="rect">
            <a:avLst/>
          </a:prstGeom>
          <a:solidFill>
            <a:schemeClr val="accent2"/>
          </a:solidFill>
          <a:ln w="38100">
            <a:noFill/>
          </a:ln>
        </p:spPr>
        <p:txBody>
          <a:bodyPr wrap="square" lIns="91440" tIns="146304" rIns="182880" bIns="146304" rtlCol="0">
            <a:noAutofit/>
          </a:bodyPr>
          <a:lstStyle/>
          <a:p>
            <a:pPr marL="97146" lvl="0">
              <a:lnSpc>
                <a:spcPct val="90000"/>
              </a:lnSpc>
              <a:spcBef>
                <a:spcPts val="612"/>
              </a:spcBef>
              <a:spcAft>
                <a:spcPts val="612"/>
              </a:spcAft>
              <a:buSzPct val="81000"/>
            </a:pPr>
            <a:r>
              <a:rPr lang="en-US" sz="2000" dirty="0" smtClean="0">
                <a:solidFill>
                  <a:schemeClr val="bg1"/>
                </a:solidFill>
                <a:latin typeface="Segoe UI (BODY)"/>
              </a:rPr>
              <a:t>Enterprise CAL Suite</a:t>
            </a:r>
            <a:endParaRPr lang="en-US" sz="2000" dirty="0">
              <a:solidFill>
                <a:schemeClr val="bg1"/>
              </a:solidFill>
              <a:latin typeface="Segoe UI (BODY)"/>
            </a:endParaRPr>
          </a:p>
        </p:txBody>
      </p:sp>
      <p:sp>
        <p:nvSpPr>
          <p:cNvPr id="9" name="Rectangle 8"/>
          <p:cNvSpPr/>
          <p:nvPr/>
        </p:nvSpPr>
        <p:spPr>
          <a:xfrm>
            <a:off x="274639" y="4640101"/>
            <a:ext cx="10514570" cy="1911292"/>
          </a:xfrm>
          <a:prstGeom prst="rect">
            <a:avLst/>
          </a:prstGeom>
        </p:spPr>
        <p:txBody>
          <a:bodyPr wrap="square">
            <a:spAutoFit/>
          </a:bodyPr>
          <a:lstStyle/>
          <a:p>
            <a:pPr marL="97146" lvl="0">
              <a:lnSpc>
                <a:spcPct val="90000"/>
              </a:lnSpc>
              <a:spcBef>
                <a:spcPts val="612"/>
              </a:spcBef>
              <a:spcAft>
                <a:spcPts val="612"/>
              </a:spcAft>
              <a:buSzPct val="81000"/>
            </a:pPr>
            <a:r>
              <a:rPr lang="en-US" sz="1400" dirty="0">
                <a:latin typeface="Segoe UI (BODY)"/>
              </a:rPr>
              <a:t>Above desktop platform products (DPPs) must be licensed organization-wide based on FTE employee count and may be licensed individually or in the Desktop suite</a:t>
            </a:r>
            <a:r>
              <a:rPr lang="en-US" sz="1400" dirty="0" smtClean="0">
                <a:latin typeface="Segoe UI (BODY)"/>
              </a:rPr>
              <a:t>.</a:t>
            </a:r>
          </a:p>
          <a:p>
            <a:pPr marL="97146" lvl="0">
              <a:lnSpc>
                <a:spcPct val="90000"/>
              </a:lnSpc>
              <a:spcBef>
                <a:spcPts val="612"/>
              </a:spcBef>
              <a:spcAft>
                <a:spcPts val="612"/>
              </a:spcAft>
              <a:buSzPct val="81000"/>
            </a:pPr>
            <a:r>
              <a:rPr lang="en-US" sz="1400" dirty="0">
                <a:latin typeface="Segoe UI (BODY)"/>
              </a:rPr>
              <a:t>Office </a:t>
            </a:r>
            <a:r>
              <a:rPr lang="en-US" sz="1400" dirty="0" smtClean="0">
                <a:latin typeface="Segoe UI (BODY)"/>
              </a:rPr>
              <a:t>365 </a:t>
            </a:r>
            <a:r>
              <a:rPr lang="en-US" sz="1400" dirty="0" err="1" smtClean="0">
                <a:latin typeface="Segoe UI (BODY)"/>
              </a:rPr>
              <a:t>ProPlus</a:t>
            </a:r>
            <a:r>
              <a:rPr lang="en-US" sz="1400" dirty="0" smtClean="0">
                <a:latin typeface="Segoe UI (BODY)"/>
              </a:rPr>
              <a:t> </a:t>
            </a:r>
            <a:r>
              <a:rPr lang="en-US" sz="1400" dirty="0">
                <a:latin typeface="Segoe UI (BODY)"/>
              </a:rPr>
              <a:t>Subscription is also a DPP, however, unlike other DDPs which are licensed based on the FTE, it requires a User Subscription License (USL) for each individual user organization-wide for a minimum of 1000 users. </a:t>
            </a:r>
            <a:endParaRPr lang="en-US" sz="1400" dirty="0" smtClean="0">
              <a:latin typeface="Segoe UI (BODY)"/>
            </a:endParaRPr>
          </a:p>
          <a:p>
            <a:pPr marL="97146" lvl="0">
              <a:lnSpc>
                <a:spcPct val="90000"/>
              </a:lnSpc>
              <a:spcBef>
                <a:spcPts val="612"/>
              </a:spcBef>
              <a:spcAft>
                <a:spcPts val="612"/>
              </a:spcAft>
              <a:buSzPct val="81000"/>
            </a:pPr>
            <a:r>
              <a:rPr lang="en-US" sz="1400" dirty="0">
                <a:latin typeface="Segoe UI (BODY)"/>
              </a:rPr>
              <a:t>Individual CAL Suite components are not desktop platform products, but must be licensed organization-wide</a:t>
            </a:r>
            <a:r>
              <a:rPr lang="en-US" sz="1400" dirty="0" smtClean="0">
                <a:latin typeface="Segoe UI (BODY)"/>
              </a:rPr>
              <a:t>.</a:t>
            </a:r>
          </a:p>
          <a:p>
            <a:pPr marL="97146" lvl="0">
              <a:lnSpc>
                <a:spcPct val="90000"/>
              </a:lnSpc>
              <a:spcBef>
                <a:spcPts val="612"/>
              </a:spcBef>
              <a:spcAft>
                <a:spcPts val="612"/>
              </a:spcAft>
              <a:buSzPct val="81000"/>
            </a:pPr>
            <a:r>
              <a:rPr lang="en-US" sz="1400" dirty="0">
                <a:latin typeface="Segoe UI (BODY)"/>
              </a:rPr>
              <a:t>Add the Microsoft Desktop Optimization Pack (MDOP) for Software Assurance as part of your Professional Desktop Platform Suite or Enterprise Desktop Platform Suite</a:t>
            </a:r>
            <a:r>
              <a:rPr lang="en-US" sz="1400" dirty="0" smtClean="0">
                <a:latin typeface="Segoe UI (BODY)"/>
              </a:rPr>
              <a:t>.</a:t>
            </a:r>
            <a:endParaRPr lang="en-US" sz="1400" dirty="0">
              <a:latin typeface="Segoe UI (BODY)"/>
            </a:endParaRPr>
          </a:p>
        </p:txBody>
      </p:sp>
      <p:sp>
        <p:nvSpPr>
          <p:cNvPr id="3" name="Rectangle 2"/>
          <p:cNvSpPr/>
          <p:nvPr/>
        </p:nvSpPr>
        <p:spPr bwMode="auto">
          <a:xfrm>
            <a:off x="5771626" y="1753299"/>
            <a:ext cx="5352176" cy="2608976"/>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spc="-70" dirty="0" smtClean="0">
                <a:solidFill>
                  <a:srgbClr val="4F4F4F"/>
                </a:solidFill>
                <a:latin typeface="Segoe UI Light"/>
              </a:rPr>
              <a:t>Enterprise </a:t>
            </a:r>
            <a:r>
              <a:rPr lang="en-US" sz="2400" spc="-70" dirty="0">
                <a:solidFill>
                  <a:srgbClr val="4F4F4F"/>
                </a:solidFill>
                <a:latin typeface="Segoe UI Light"/>
              </a:rPr>
              <a:t>Desktop Platform </a:t>
            </a:r>
            <a:r>
              <a:rPr lang="en-US" sz="2400" spc="-70" dirty="0" smtClean="0">
                <a:solidFill>
                  <a:srgbClr val="4F4F4F"/>
                </a:solidFill>
                <a:latin typeface="Segoe UI Light"/>
              </a:rPr>
              <a:t>Suite</a:t>
            </a:r>
            <a:r>
              <a:rPr lang="en-US" sz="2400" spc="-70" dirty="0">
                <a:solidFill>
                  <a:srgbClr val="4F4F4F"/>
                </a:solidFill>
                <a:latin typeface="Segoe UI Light"/>
              </a:rPr>
              <a:t>:</a:t>
            </a: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292579" y="1753299"/>
            <a:ext cx="5352176" cy="2608976"/>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r>
              <a:rPr lang="en-US" sz="2400" spc="-70" dirty="0">
                <a:solidFill>
                  <a:srgbClr val="4F4F4F"/>
                </a:solidFill>
                <a:latin typeface="Segoe UI Light"/>
              </a:rPr>
              <a:t>Professional Desktop Platform Suite</a:t>
            </a:r>
            <a:r>
              <a:rPr lang="en-US" sz="2400" spc="-70" dirty="0" smtClean="0">
                <a:solidFill>
                  <a:srgbClr val="4F4F4F"/>
                </a:solidFill>
                <a:latin typeface="Segoe UI Light"/>
              </a:rPr>
              <a:t>:</a:t>
            </a:r>
            <a:endParaRPr lang="en-US" sz="2400" spc="-70" dirty="0">
              <a:solidFill>
                <a:srgbClr val="4F4F4F"/>
              </a:solidFill>
              <a:latin typeface="Segoe UI Light"/>
            </a:endParaRPr>
          </a:p>
        </p:txBody>
      </p:sp>
      <p:sp>
        <p:nvSpPr>
          <p:cNvPr id="5" name="Slide Number Placeholder 4"/>
          <p:cNvSpPr>
            <a:spLocks noGrp="1"/>
          </p:cNvSpPr>
          <p:nvPr>
            <p:ph type="sldNum" sz="quarter" idx="11"/>
          </p:nvPr>
        </p:nvSpPr>
        <p:spPr>
          <a:xfrm>
            <a:off x="316662" y="6503217"/>
            <a:ext cx="356198" cy="371475"/>
          </a:xfrm>
        </p:spPr>
        <p:txBody>
          <a:bodyPr/>
          <a:lstStyle/>
          <a:p>
            <a:fld id="{894E8EF0-91FF-4791-8529-F57CE0475C15}" type="slidenum">
              <a:rPr lang="en-US" smtClean="0"/>
              <a:pPr/>
              <a:t>18</a:t>
            </a:fld>
            <a:endParaRPr lang="en-US" dirty="0"/>
          </a:p>
        </p:txBody>
      </p:sp>
    </p:spTree>
    <p:extLst>
      <p:ext uri="{BB962C8B-B14F-4D97-AF65-F5344CB8AC3E}">
        <p14:creationId xmlns:p14="http://schemas.microsoft.com/office/powerpoint/2010/main" val="293169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76225" y="1113377"/>
            <a:ext cx="11885613" cy="849463"/>
          </a:xfrm>
        </p:spPr>
        <p:txBody>
          <a:bodyPr/>
          <a:lstStyle/>
          <a:p>
            <a:r>
              <a:rPr lang="en-US" dirty="0"/>
              <a:t>A broad selection of software and services are available as additional products and may be licensed by individual licenses in any quantity.</a:t>
            </a:r>
          </a:p>
        </p:txBody>
      </p:sp>
      <p:sp>
        <p:nvSpPr>
          <p:cNvPr id="2" name="Title 1"/>
          <p:cNvSpPr>
            <a:spLocks noGrp="1"/>
          </p:cNvSpPr>
          <p:nvPr>
            <p:ph type="title"/>
          </p:nvPr>
        </p:nvSpPr>
        <p:spPr/>
        <p:txBody>
          <a:bodyPr>
            <a:normAutofit fontScale="90000"/>
          </a:bodyPr>
          <a:lstStyle/>
          <a:p>
            <a:r>
              <a:rPr lang="en-US" dirty="0"/>
              <a:t>Additional Software </a:t>
            </a:r>
            <a:r>
              <a:rPr lang="en-US" dirty="0" smtClean="0"/>
              <a:t>Products</a:t>
            </a:r>
            <a:r>
              <a:rPr lang="en-US" sz="3600" dirty="0">
                <a:solidFill>
                  <a:schemeClr val="accent2"/>
                </a:solidFill>
                <a:latin typeface="+mn-lt"/>
              </a:rPr>
              <a:t/>
            </a:r>
            <a:br>
              <a:rPr lang="en-US" sz="3600" dirty="0">
                <a:solidFill>
                  <a:schemeClr val="accent2"/>
                </a:solidFill>
                <a:latin typeface="+mn-lt"/>
              </a:rPr>
            </a:br>
            <a:endParaRPr lang="en-US" sz="4000" dirty="0">
              <a:solidFill>
                <a:schemeClr val="accent2"/>
              </a:solidFill>
              <a:latin typeface="+mn-lt"/>
            </a:endParaRPr>
          </a:p>
        </p:txBody>
      </p:sp>
      <p:sp>
        <p:nvSpPr>
          <p:cNvPr id="8" name="Rectangle 7"/>
          <p:cNvSpPr/>
          <p:nvPr/>
        </p:nvSpPr>
        <p:spPr>
          <a:xfrm>
            <a:off x="2555806" y="2365737"/>
            <a:ext cx="3808971" cy="2679155"/>
          </a:xfrm>
          <a:prstGeom prst="rect">
            <a:avLst/>
          </a:prstGeom>
        </p:spPr>
        <p:txBody>
          <a:bodyPr wrap="square">
            <a:noAutofit/>
          </a:bodyPr>
          <a:lstStyle/>
          <a:p>
            <a:pPr defTabSz="932597" fontAlgn="base">
              <a:spcBef>
                <a:spcPct val="0"/>
              </a:spcBef>
              <a:spcAft>
                <a:spcPct val="0"/>
              </a:spcAft>
            </a:pPr>
            <a:endParaRPr lang="en-US" sz="1632" dirty="0">
              <a:solidFill>
                <a:schemeClr val="bg1"/>
              </a:solidFill>
            </a:endParaRPr>
          </a:p>
        </p:txBody>
      </p:sp>
      <p:sp>
        <p:nvSpPr>
          <p:cNvPr id="9" name="TextBox 8"/>
          <p:cNvSpPr txBox="1"/>
          <p:nvPr/>
        </p:nvSpPr>
        <p:spPr>
          <a:xfrm>
            <a:off x="521685" y="5972146"/>
            <a:ext cx="8096679" cy="535531"/>
          </a:xfrm>
          <a:prstGeom prst="rect">
            <a:avLst/>
          </a:prstGeom>
          <a:noFill/>
        </p:spPr>
        <p:txBody>
          <a:bodyPr wrap="square" rtlCol="0">
            <a:spAutoFit/>
          </a:bodyPr>
          <a:lstStyle/>
          <a:p>
            <a:pPr marL="1620">
              <a:lnSpc>
                <a:spcPct val="90000"/>
              </a:lnSpc>
              <a:spcBef>
                <a:spcPct val="20000"/>
              </a:spcBef>
              <a:buClr>
                <a:schemeClr val="tx1"/>
              </a:buClr>
            </a:pPr>
            <a:r>
              <a:rPr lang="en-US" sz="1600" dirty="0">
                <a:solidFill>
                  <a:schemeClr val="tx1">
                    <a:alpha val="99000"/>
                  </a:schemeClr>
                </a:solidFill>
              </a:rPr>
              <a:t>Exceptions may apply. </a:t>
            </a:r>
            <a:r>
              <a:rPr lang="en-US" sz="1600" dirty="0" smtClean="0">
                <a:solidFill>
                  <a:schemeClr val="tx1">
                    <a:alpha val="99000"/>
                  </a:schemeClr>
                </a:solidFill>
              </a:rPr>
              <a:t>Find a </a:t>
            </a:r>
            <a:r>
              <a:rPr lang="en-US" sz="1600" dirty="0">
                <a:solidFill>
                  <a:schemeClr val="tx1">
                    <a:alpha val="99000"/>
                  </a:schemeClr>
                </a:solidFill>
              </a:rPr>
              <a:t>complete list of additional products </a:t>
            </a:r>
            <a:r>
              <a:rPr lang="en-US" sz="1600" dirty="0" smtClean="0">
                <a:solidFill>
                  <a:schemeClr val="tx1">
                    <a:alpha val="99000"/>
                  </a:schemeClr>
                </a:solidFill>
              </a:rPr>
              <a:t>on the Microsoft </a:t>
            </a:r>
            <a:r>
              <a:rPr lang="en-US" sz="1600" dirty="0">
                <a:solidFill>
                  <a:schemeClr val="tx1">
                    <a:alpha val="99000"/>
                  </a:schemeClr>
                </a:solidFill>
              </a:rPr>
              <a:t/>
            </a:r>
            <a:br>
              <a:rPr lang="en-US" sz="1600" dirty="0">
                <a:solidFill>
                  <a:schemeClr val="tx1">
                    <a:alpha val="99000"/>
                  </a:schemeClr>
                </a:solidFill>
              </a:rPr>
            </a:br>
            <a:r>
              <a:rPr lang="en-US" sz="1600" dirty="0">
                <a:solidFill>
                  <a:schemeClr val="tx1">
                    <a:alpha val="99000"/>
                  </a:schemeClr>
                </a:solidFill>
              </a:rPr>
              <a:t>Product List at: </a:t>
            </a:r>
            <a:r>
              <a:rPr lang="en-US" sz="1600" dirty="0">
                <a:solidFill>
                  <a:schemeClr val="tx1">
                    <a:lumMod val="50000"/>
                    <a:lumOff val="50000"/>
                    <a:alpha val="99000"/>
                  </a:schemeClr>
                </a:solidFill>
                <a:hlinkClick r:id="rId2"/>
              </a:rPr>
              <a:t>http://www.microsoftvolumelicensing.com/userights/PL.aspx</a:t>
            </a:r>
            <a:r>
              <a:rPr lang="en-US" sz="1600" dirty="0">
                <a:solidFill>
                  <a:schemeClr val="tx1">
                    <a:lumMod val="50000"/>
                    <a:lumOff val="50000"/>
                    <a:alpha val="99000"/>
                  </a:schemeClr>
                </a:solidFill>
              </a:rPr>
              <a:t>.</a:t>
            </a:r>
          </a:p>
        </p:txBody>
      </p:sp>
      <p:pic>
        <p:nvPicPr>
          <p:cNvPr id="10" name="Picture 9" descr="https://mediabank.partners.extranet.microsoft.com/Assets/Active/M-Q/Microsoft_Project/Brand%20Signature/Brand%20Signature%20–%20no%20version%20year/black-line-art/Project_h_bL.png"/>
          <p:cNvPicPr/>
          <p:nvPr/>
        </p:nvPicPr>
        <p:blipFill>
          <a:blip r:embed="rId3" cstate="print"/>
          <a:srcRect/>
          <a:stretch>
            <a:fillRect/>
          </a:stretch>
        </p:blipFill>
        <p:spPr bwMode="auto">
          <a:xfrm>
            <a:off x="7289744" y="3273476"/>
            <a:ext cx="1188327" cy="576338"/>
          </a:xfrm>
          <a:prstGeom prst="rect">
            <a:avLst/>
          </a:prstGeom>
          <a:noFill/>
          <a:ln w="9525">
            <a:noFill/>
            <a:miter lim="800000"/>
            <a:headEnd/>
            <a:tailEnd/>
          </a:ln>
        </p:spPr>
      </p:pic>
      <p:pic>
        <p:nvPicPr>
          <p:cNvPr id="12" name="Picture 6" descr="C:\Users\v-simmil\Desktop\DVD_ART\BoxShots_Logos\Office 2010\Visio2010_bL.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967717" y="3670728"/>
            <a:ext cx="1107138" cy="5689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57532" y="4750427"/>
            <a:ext cx="2621510" cy="82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401538" y="2835175"/>
            <a:ext cx="5577840" cy="6400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Desktop Applications</a:t>
            </a:r>
          </a:p>
        </p:txBody>
      </p:sp>
      <p:sp>
        <p:nvSpPr>
          <p:cNvPr id="5" name="Rectangle 4"/>
          <p:cNvSpPr/>
          <p:nvPr/>
        </p:nvSpPr>
        <p:spPr bwMode="auto">
          <a:xfrm>
            <a:off x="401538" y="3483728"/>
            <a:ext cx="5577840" cy="64008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Client Access Licenses (CALs)</a:t>
            </a:r>
          </a:p>
        </p:txBody>
      </p:sp>
      <p:sp>
        <p:nvSpPr>
          <p:cNvPr id="6" name="Rectangle 5"/>
          <p:cNvSpPr/>
          <p:nvPr/>
        </p:nvSpPr>
        <p:spPr bwMode="auto">
          <a:xfrm>
            <a:off x="401538" y="4139137"/>
            <a:ext cx="5577840" cy="6400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Server Products</a:t>
            </a:r>
          </a:p>
        </p:txBody>
      </p:sp>
      <p:sp>
        <p:nvSpPr>
          <p:cNvPr id="15" name="Rectangle 14"/>
          <p:cNvSpPr/>
          <p:nvPr/>
        </p:nvSpPr>
        <p:spPr bwMode="auto">
          <a:xfrm>
            <a:off x="401538" y="4854241"/>
            <a:ext cx="5577840" cy="6400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Microsoft IT Academy</a:t>
            </a:r>
          </a:p>
        </p:txBody>
      </p:sp>
      <p:sp>
        <p:nvSpPr>
          <p:cNvPr id="16" name="Trapezoid 15"/>
          <p:cNvSpPr/>
          <p:nvPr/>
        </p:nvSpPr>
        <p:spPr bwMode="auto">
          <a:xfrm>
            <a:off x="207002" y="2206538"/>
            <a:ext cx="6748762" cy="748447"/>
          </a:xfrm>
          <a:prstGeom prst="trapezoid">
            <a:avLst>
              <a:gd name="adj" fmla="val 0"/>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800" dirty="0" smtClean="0">
                <a:solidFill>
                  <a:schemeClr val="tx1"/>
                </a:solidFill>
                <a:latin typeface="+mj-lt"/>
                <a:ea typeface="Segoe UI" pitchFamily="34" charset="0"/>
                <a:cs typeface="Segoe UI" pitchFamily="34" charset="0"/>
              </a:rPr>
              <a:t>Qualifying Products Include:</a:t>
            </a:r>
          </a:p>
        </p:txBody>
      </p:sp>
      <p:pic>
        <p:nvPicPr>
          <p:cNvPr id="17" name="Picture 6"/>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960487" y="4050216"/>
            <a:ext cx="2403655" cy="56556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13581" y="2736054"/>
            <a:ext cx="2400689" cy="672317"/>
          </a:xfrm>
          <a:prstGeom prst="rect">
            <a:avLst/>
          </a:prstGeom>
        </p:spPr>
      </p:pic>
      <p:sp>
        <p:nvSpPr>
          <p:cNvPr id="11" name="Slide Number Placeholder 10"/>
          <p:cNvSpPr>
            <a:spLocks noGrp="1"/>
          </p:cNvSpPr>
          <p:nvPr>
            <p:ph type="sldNum" sz="quarter" idx="11"/>
          </p:nvPr>
        </p:nvSpPr>
        <p:spPr/>
        <p:txBody>
          <a:bodyPr/>
          <a:lstStyle/>
          <a:p>
            <a:fld id="{894E8EF0-91FF-4791-8529-F57CE0475C15}" type="slidenum">
              <a:rPr lang="en-US" smtClean="0"/>
              <a:pPr/>
              <a:t>19</a:t>
            </a:fld>
            <a:endParaRPr lang="en-US" dirty="0"/>
          </a:p>
        </p:txBody>
      </p:sp>
    </p:spTree>
    <p:extLst>
      <p:ext uri="{BB962C8B-B14F-4D97-AF65-F5344CB8AC3E}">
        <p14:creationId xmlns:p14="http://schemas.microsoft.com/office/powerpoint/2010/main" val="121297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12265"/>
            <a:ext cx="12161838" cy="1831975"/>
          </a:xfrm>
        </p:spPr>
        <p:txBody>
          <a:bodyPr/>
          <a:lstStyle/>
          <a:p>
            <a:r>
              <a:rPr lang="en-US" dirty="0" smtClean="0"/>
              <a:t>Program Overview</a:t>
            </a:r>
            <a:endParaRPr lang="en-US" dirty="0"/>
          </a:p>
        </p:txBody>
      </p:sp>
      <p:sp>
        <p:nvSpPr>
          <p:cNvPr id="4" name="Slide Number Placeholder 3"/>
          <p:cNvSpPr>
            <a:spLocks noGrp="1"/>
          </p:cNvSpPr>
          <p:nvPr>
            <p:ph type="sldNum" sz="quarter" idx="11"/>
          </p:nvPr>
        </p:nvSpPr>
        <p:spPr/>
        <p:txBody>
          <a:bodyPr/>
          <a:lstStyle/>
          <a:p>
            <a:fld id="{894E8EF0-91FF-4791-8529-F57CE0475C15}" type="slidenum">
              <a:rPr lang="en-US" smtClean="0"/>
              <a:pPr/>
              <a:t>2</a:t>
            </a:fld>
            <a:endParaRPr lang="en-US" dirty="0"/>
          </a:p>
        </p:txBody>
      </p:sp>
    </p:spTree>
    <p:extLst>
      <p:ext uri="{BB962C8B-B14F-4D97-AF65-F5344CB8AC3E}">
        <p14:creationId xmlns:p14="http://schemas.microsoft.com/office/powerpoint/2010/main" val="94524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800" dirty="0" smtClean="0"/>
              <a:t>Licensing Online Services through </a:t>
            </a:r>
            <a:r>
              <a:rPr lang="en-US" sz="9800" dirty="0"/>
              <a:t>EES</a:t>
            </a:r>
          </a:p>
        </p:txBody>
      </p:sp>
    </p:spTree>
    <p:extLst>
      <p:ext uri="{BB962C8B-B14F-4D97-AF65-F5344CB8AC3E}">
        <p14:creationId xmlns:p14="http://schemas.microsoft.com/office/powerpoint/2010/main" val="20810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DISVR2\Shared\ADI_Projects\Microsoft\MS_12-01542_Office_Licensing\Working_Art\office365-1.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2501" y="1029085"/>
            <a:ext cx="6134447" cy="290972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DISVR2\Shared\ADI_Projects\Microsoft\MS_12-01542_Office_Licensing\Working_Art\office365-2.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6289535" y="1029084"/>
            <a:ext cx="6144440" cy="29097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DISVR2\Shared\ADI_Projects\Microsoft\MS_12-01542_Office_Licensing\Working_Art\office365-3.jpg"/>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2501" y="4110850"/>
            <a:ext cx="6134449" cy="288367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ADISVR2\Shared\ADI_Projects\Microsoft\MS_12-01542_Office_Licensing\Working_Art\office365-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9535" y="4110851"/>
            <a:ext cx="6144440" cy="2890631"/>
          </a:xfrm>
          <a:prstGeom prst="rect">
            <a:avLst/>
          </a:prstGeom>
          <a:noFill/>
          <a:extLst>
            <a:ext uri="{909E8E84-426E-40DD-AFC4-6F175D3DCCD1}">
              <a14:hiddenFill xmlns:a14="http://schemas.microsoft.com/office/drawing/2010/main">
                <a:solidFill>
                  <a:srgbClr val="FFFFFF"/>
                </a:solidFill>
              </a14:hiddenFill>
            </a:ext>
          </a:extLst>
        </p:spPr>
      </p:pic>
      <p:sp>
        <p:nvSpPr>
          <p:cNvPr id="58" name="Title 57"/>
          <p:cNvSpPr>
            <a:spLocks noGrp="1"/>
          </p:cNvSpPr>
          <p:nvPr>
            <p:ph type="title"/>
          </p:nvPr>
        </p:nvSpPr>
        <p:spPr>
          <a:xfrm>
            <a:off x="529664" y="236222"/>
            <a:ext cx="11625160" cy="459084"/>
          </a:xfrm>
        </p:spPr>
        <p:txBody>
          <a:bodyPr/>
          <a:lstStyle/>
          <a:p>
            <a:r>
              <a:rPr lang="en-US" dirty="0" smtClean="0"/>
              <a:t>Office 365 </a:t>
            </a:r>
            <a:r>
              <a:rPr lang="en-US" dirty="0"/>
              <a:t>A</a:t>
            </a:r>
            <a:r>
              <a:rPr lang="en-US" dirty="0" smtClean="0"/>
              <a:t>t a Glance</a:t>
            </a:r>
            <a:endParaRPr lang="en-US" dirty="0"/>
          </a:p>
        </p:txBody>
      </p:sp>
      <p:grpSp>
        <p:nvGrpSpPr>
          <p:cNvPr id="11" name="Group 10"/>
          <p:cNvGrpSpPr/>
          <p:nvPr/>
        </p:nvGrpSpPr>
        <p:grpSpPr>
          <a:xfrm>
            <a:off x="6289534" y="1027588"/>
            <a:ext cx="6144440" cy="2911219"/>
            <a:chOff x="6164317" y="1007531"/>
            <a:chExt cx="6024508" cy="2854395"/>
          </a:xfrm>
        </p:grpSpPr>
        <p:sp>
          <p:nvSpPr>
            <p:cNvPr id="5" name="Rectangle 4"/>
            <p:cNvSpPr/>
            <p:nvPr/>
          </p:nvSpPr>
          <p:spPr bwMode="auto">
            <a:xfrm>
              <a:off x="6164317" y="1008997"/>
              <a:ext cx="6024508" cy="2852929"/>
            </a:xfrm>
            <a:prstGeom prst="rect">
              <a:avLst/>
            </a:prstGeom>
            <a:solidFill>
              <a:schemeClr val="bg1">
                <a:lumMod val="95000"/>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59" name="Rectangle 58"/>
            <p:cNvSpPr/>
            <p:nvPr/>
          </p:nvSpPr>
          <p:spPr>
            <a:xfrm>
              <a:off x="6479336" y="1794717"/>
              <a:ext cx="5207137" cy="1599412"/>
            </a:xfrm>
            <a:prstGeom prst="rect">
              <a:avLst/>
            </a:prstGeom>
          </p:spPr>
          <p:txBody>
            <a:bodyPr wrap="square">
              <a:spAutoFit/>
            </a:bodyPr>
            <a:lstStyle/>
            <a:p>
              <a:pPr algn="r" defTabSz="1242694" fontAlgn="base">
                <a:lnSpc>
                  <a:spcPct val="150000"/>
                </a:lnSpc>
                <a:spcBef>
                  <a:spcPct val="0"/>
                </a:spcBef>
                <a:spcAft>
                  <a:spcPct val="0"/>
                </a:spcAft>
              </a:pPr>
              <a:r>
                <a:rPr lang="en-US" sz="1632" spc="-24" dirty="0">
                  <a:solidFill>
                    <a:srgbClr val="595959">
                      <a:lumMod val="75000"/>
                      <a:alpha val="99000"/>
                    </a:srgbClr>
                  </a:solidFill>
                </a:rPr>
                <a:t>Online meeting with desktop sharing</a:t>
              </a:r>
            </a:p>
            <a:p>
              <a:pPr algn="r" defTabSz="1242694" fontAlgn="base">
                <a:lnSpc>
                  <a:spcPct val="150000"/>
                </a:lnSpc>
                <a:spcBef>
                  <a:spcPct val="0"/>
                </a:spcBef>
                <a:spcAft>
                  <a:spcPct val="0"/>
                </a:spcAft>
              </a:pPr>
              <a:r>
                <a:rPr lang="en-US" sz="1632" spc="-24" dirty="0">
                  <a:solidFill>
                    <a:srgbClr val="595959">
                      <a:lumMod val="75000"/>
                      <a:alpha val="99000"/>
                    </a:srgbClr>
                  </a:solidFill>
                </a:rPr>
                <a:t>IM &amp; Presence across firewalls</a:t>
              </a:r>
            </a:p>
            <a:p>
              <a:pPr algn="r" defTabSz="1242694" fontAlgn="base">
                <a:lnSpc>
                  <a:spcPct val="150000"/>
                </a:lnSpc>
                <a:spcBef>
                  <a:spcPct val="0"/>
                </a:spcBef>
                <a:spcAft>
                  <a:spcPct val="0"/>
                </a:spcAft>
              </a:pPr>
              <a:r>
                <a:rPr lang="en-US" sz="1632" spc="-24" dirty="0">
                  <a:solidFill>
                    <a:srgbClr val="595959">
                      <a:lumMod val="75000"/>
                      <a:alpha val="99000"/>
                    </a:srgbClr>
                  </a:solidFill>
                </a:rPr>
                <a:t>GAL search with contact card</a:t>
              </a:r>
            </a:p>
            <a:p>
              <a:pPr algn="r" defTabSz="1242694" fontAlgn="base">
                <a:lnSpc>
                  <a:spcPct val="150000"/>
                </a:lnSpc>
                <a:spcBef>
                  <a:spcPct val="0"/>
                </a:spcBef>
                <a:spcAft>
                  <a:spcPct val="0"/>
                </a:spcAft>
              </a:pPr>
              <a:r>
                <a:rPr lang="en-US" sz="1632" spc="-24" dirty="0">
                  <a:solidFill>
                    <a:srgbClr val="595959">
                      <a:lumMod val="75000"/>
                      <a:alpha val="99000"/>
                    </a:srgbClr>
                  </a:solidFill>
                </a:rPr>
                <a:t>Windows Live federation</a:t>
              </a:r>
            </a:p>
          </p:txBody>
        </p:sp>
        <p:pic>
          <p:nvPicPr>
            <p:cNvPr id="43" name="Picture 42"/>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215417" y="1007531"/>
              <a:ext cx="2545233" cy="890831"/>
            </a:xfrm>
            <a:prstGeom prst="rect">
              <a:avLst/>
            </a:prstGeom>
          </p:spPr>
        </p:pic>
      </p:grpSp>
      <p:grpSp>
        <p:nvGrpSpPr>
          <p:cNvPr id="9" name="Group 8"/>
          <p:cNvGrpSpPr/>
          <p:nvPr/>
        </p:nvGrpSpPr>
        <p:grpSpPr>
          <a:xfrm>
            <a:off x="2501" y="4110851"/>
            <a:ext cx="6134447" cy="2883674"/>
            <a:chOff x="0" y="4030612"/>
            <a:chExt cx="6014710" cy="2827388"/>
          </a:xfrm>
        </p:grpSpPr>
        <p:sp>
          <p:nvSpPr>
            <p:cNvPr id="22" name="Rectangle 21"/>
            <p:cNvSpPr/>
            <p:nvPr/>
          </p:nvSpPr>
          <p:spPr bwMode="auto">
            <a:xfrm>
              <a:off x="0" y="4030612"/>
              <a:ext cx="6014710" cy="2827388"/>
            </a:xfrm>
            <a:prstGeom prst="rect">
              <a:avLst/>
            </a:prstGeom>
            <a:solidFill>
              <a:schemeClr val="bg1">
                <a:lumMod val="95000"/>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p:cNvSpPr/>
            <p:nvPr/>
          </p:nvSpPr>
          <p:spPr>
            <a:xfrm>
              <a:off x="483936" y="4902006"/>
              <a:ext cx="5207137" cy="1599412"/>
            </a:xfrm>
            <a:prstGeom prst="rect">
              <a:avLst/>
            </a:prstGeom>
          </p:spPr>
          <p:txBody>
            <a:bodyPr wrap="square">
              <a:spAutoFit/>
            </a:bodyPr>
            <a:lstStyle/>
            <a:p>
              <a:pPr defTabSz="1242694" fontAlgn="base">
                <a:lnSpc>
                  <a:spcPct val="150000"/>
                </a:lnSpc>
                <a:spcBef>
                  <a:spcPct val="0"/>
                </a:spcBef>
                <a:spcAft>
                  <a:spcPct val="0"/>
                </a:spcAft>
              </a:pPr>
              <a:r>
                <a:rPr lang="en-US" sz="1632" spc="-24" dirty="0">
                  <a:solidFill>
                    <a:srgbClr val="595959">
                      <a:lumMod val="75000"/>
                      <a:alpha val="99000"/>
                    </a:srgbClr>
                  </a:solidFill>
                </a:rPr>
                <a:t>Access documents offline</a:t>
              </a:r>
            </a:p>
            <a:p>
              <a:pPr defTabSz="1242694" fontAlgn="base">
                <a:lnSpc>
                  <a:spcPct val="150000"/>
                </a:lnSpc>
                <a:spcBef>
                  <a:spcPct val="0"/>
                </a:spcBef>
                <a:spcAft>
                  <a:spcPct val="0"/>
                </a:spcAft>
              </a:pPr>
              <a:r>
                <a:rPr lang="en-US" sz="1632" spc="-24" dirty="0">
                  <a:solidFill>
                    <a:srgbClr val="595959">
                      <a:lumMod val="75000"/>
                      <a:alpha val="99000"/>
                    </a:srgbClr>
                  </a:solidFill>
                </a:rPr>
                <a:t>Document-level permissions</a:t>
              </a:r>
            </a:p>
            <a:p>
              <a:pPr defTabSz="1242694" fontAlgn="base">
                <a:lnSpc>
                  <a:spcPct val="150000"/>
                </a:lnSpc>
                <a:spcBef>
                  <a:spcPct val="0"/>
                </a:spcBef>
                <a:spcAft>
                  <a:spcPct val="0"/>
                </a:spcAft>
              </a:pPr>
              <a:r>
                <a:rPr lang="en-US" sz="1632" spc="-24" dirty="0">
                  <a:solidFill>
                    <a:srgbClr val="595959">
                      <a:lumMod val="75000"/>
                      <a:alpha val="99000"/>
                    </a:srgbClr>
                  </a:solidFill>
                </a:rPr>
                <a:t>My Sites to manage and share documents</a:t>
              </a:r>
            </a:p>
            <a:p>
              <a:pPr defTabSz="1242694" fontAlgn="base">
                <a:lnSpc>
                  <a:spcPct val="150000"/>
                </a:lnSpc>
                <a:spcBef>
                  <a:spcPct val="0"/>
                </a:spcBef>
                <a:spcAft>
                  <a:spcPct val="0"/>
                </a:spcAft>
              </a:pPr>
              <a:r>
                <a:rPr lang="en-US" sz="1632" spc="-24" dirty="0">
                  <a:solidFill>
                    <a:srgbClr val="595959">
                      <a:lumMod val="75000"/>
                      <a:alpha val="99000"/>
                    </a:srgbClr>
                  </a:solidFill>
                </a:rPr>
                <a:t>Share documents securely with Extranet Sites</a:t>
              </a:r>
            </a:p>
          </p:txBody>
        </p:sp>
        <p:pic>
          <p:nvPicPr>
            <p:cNvPr id="50" name="Picture 49"/>
            <p:cNvPicPr>
              <a:picLocks noChangeAspect="1" noChangeArrowheads="1"/>
            </p:cNvPicPr>
            <p:nvPr/>
          </p:nvPicPr>
          <p:blipFill>
            <a:blip r:embed="rId8" cstate="screen">
              <a:extLst>
                <a:ext uri="{28A0092B-C50C-407E-A947-70E740481C1C}">
                  <a14:useLocalDpi xmlns:a14="http://schemas.microsoft.com/office/drawing/2010/main" val="0"/>
                </a:ext>
              </a:extLst>
            </a:blip>
            <a:stretch>
              <a:fillRect/>
            </a:stretch>
          </p:blipFill>
          <p:spPr bwMode="auto">
            <a:xfrm>
              <a:off x="542438" y="4240228"/>
              <a:ext cx="3244402" cy="562225"/>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6289533" y="4110850"/>
            <a:ext cx="6144442" cy="2883675"/>
            <a:chOff x="6164316" y="4030611"/>
            <a:chExt cx="6024510" cy="2827389"/>
          </a:xfrm>
        </p:grpSpPr>
        <p:sp>
          <p:nvSpPr>
            <p:cNvPr id="23" name="Rectangle 22"/>
            <p:cNvSpPr/>
            <p:nvPr/>
          </p:nvSpPr>
          <p:spPr bwMode="auto">
            <a:xfrm>
              <a:off x="6164316" y="4030611"/>
              <a:ext cx="6024510" cy="2827389"/>
            </a:xfrm>
            <a:prstGeom prst="rect">
              <a:avLst/>
            </a:prstGeom>
            <a:solidFill>
              <a:schemeClr val="bg1">
                <a:lumMod val="95000"/>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p:cNvSpPr/>
            <p:nvPr/>
          </p:nvSpPr>
          <p:spPr>
            <a:xfrm>
              <a:off x="6479336" y="4902006"/>
              <a:ext cx="5207137" cy="1599412"/>
            </a:xfrm>
            <a:prstGeom prst="rect">
              <a:avLst/>
            </a:prstGeom>
          </p:spPr>
          <p:txBody>
            <a:bodyPr wrap="square">
              <a:spAutoFit/>
            </a:bodyPr>
            <a:lstStyle/>
            <a:p>
              <a:pPr algn="r" defTabSz="1242694" fontAlgn="base">
                <a:lnSpc>
                  <a:spcPct val="150000"/>
                </a:lnSpc>
                <a:spcBef>
                  <a:spcPct val="0"/>
                </a:spcBef>
                <a:spcAft>
                  <a:spcPct val="0"/>
                </a:spcAft>
              </a:pPr>
              <a:r>
                <a:rPr lang="en-US" sz="1632" spc="-24" dirty="0">
                  <a:solidFill>
                    <a:srgbClr val="595959">
                      <a:lumMod val="75000"/>
                      <a:alpha val="99000"/>
                    </a:srgbClr>
                  </a:solidFill>
                </a:rPr>
                <a:t>Free/busy coexistence</a:t>
              </a:r>
            </a:p>
            <a:p>
              <a:pPr algn="r" defTabSz="1242694" fontAlgn="base">
                <a:lnSpc>
                  <a:spcPct val="150000"/>
                </a:lnSpc>
                <a:spcBef>
                  <a:spcPct val="0"/>
                </a:spcBef>
                <a:spcAft>
                  <a:spcPct val="0"/>
                </a:spcAft>
              </a:pPr>
              <a:r>
                <a:rPr lang="en-US" sz="1632" spc="-24" dirty="0">
                  <a:solidFill>
                    <a:srgbClr val="595959">
                      <a:lumMod val="75000"/>
                      <a:alpha val="99000"/>
                    </a:srgbClr>
                  </a:solidFill>
                </a:rPr>
                <a:t>Integrated personal archiving</a:t>
              </a:r>
            </a:p>
            <a:p>
              <a:pPr algn="r" defTabSz="1242694" fontAlgn="base">
                <a:lnSpc>
                  <a:spcPct val="150000"/>
                </a:lnSpc>
                <a:spcBef>
                  <a:spcPct val="0"/>
                </a:spcBef>
                <a:spcAft>
                  <a:spcPct val="0"/>
                </a:spcAft>
              </a:pPr>
              <a:r>
                <a:rPr lang="en-US" sz="1632" spc="-24" dirty="0">
                  <a:solidFill>
                    <a:srgbClr val="595959">
                      <a:lumMod val="75000"/>
                      <a:alpha val="99000"/>
                    </a:srgbClr>
                  </a:solidFill>
                </a:rPr>
                <a:t>Retention policies and legal hold</a:t>
              </a:r>
            </a:p>
            <a:p>
              <a:pPr algn="r" defTabSz="1242694" fontAlgn="base">
                <a:lnSpc>
                  <a:spcPct val="150000"/>
                </a:lnSpc>
                <a:spcBef>
                  <a:spcPct val="0"/>
                </a:spcBef>
                <a:spcAft>
                  <a:spcPct val="0"/>
                </a:spcAft>
              </a:pPr>
              <a:r>
                <a:rPr lang="en-US" sz="1632" spc="-24" dirty="0">
                  <a:solidFill>
                    <a:srgbClr val="595959">
                      <a:lumMod val="75000"/>
                      <a:alpha val="99000"/>
                    </a:srgbClr>
                  </a:solidFill>
                </a:rPr>
                <a:t>25Gb mailbox with voicemail &amp; unified messaging</a:t>
              </a:r>
            </a:p>
          </p:txBody>
        </p:sp>
        <p:pic>
          <p:nvPicPr>
            <p:cNvPr id="52" name="Picture 51"/>
            <p:cNvPicPr>
              <a:picLocks noChangeAspect="1" noChangeArrowheads="1"/>
            </p:cNvPicPr>
            <p:nvPr/>
          </p:nvPicPr>
          <p:blipFill>
            <a:blip r:embed="rId9" cstate="screen">
              <a:extLst>
                <a:ext uri="{28A0092B-C50C-407E-A947-70E740481C1C}">
                  <a14:useLocalDpi xmlns:a14="http://schemas.microsoft.com/office/drawing/2010/main" val="0"/>
                </a:ext>
              </a:extLst>
            </a:blip>
            <a:stretch>
              <a:fillRect/>
            </a:stretch>
          </p:blipFill>
          <p:spPr bwMode="auto">
            <a:xfrm>
              <a:off x="8514747" y="4314640"/>
              <a:ext cx="3063871" cy="577700"/>
            </a:xfrm>
            <a:prstGeom prst="rect">
              <a:avLst/>
            </a:prstGeom>
            <a:noFill/>
            <a:ln w="9525">
              <a:noFill/>
              <a:miter lim="800000"/>
              <a:headEnd/>
              <a:tailEnd/>
            </a:ln>
          </p:spPr>
        </p:pic>
      </p:grpSp>
      <p:sp>
        <p:nvSpPr>
          <p:cNvPr id="6" name="Rectangle 5"/>
          <p:cNvSpPr/>
          <p:nvPr/>
        </p:nvSpPr>
        <p:spPr bwMode="auto">
          <a:xfrm>
            <a:off x="4972239" y="2765804"/>
            <a:ext cx="2491996" cy="249199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p:nvGrpSpPr>
        <p:grpSpPr>
          <a:xfrm>
            <a:off x="2501" y="1027588"/>
            <a:ext cx="6134449" cy="2918956"/>
            <a:chOff x="0" y="1007531"/>
            <a:chExt cx="6014712" cy="2861981"/>
          </a:xfrm>
        </p:grpSpPr>
        <p:grpSp>
          <p:nvGrpSpPr>
            <p:cNvPr id="8" name="Group 7"/>
            <p:cNvGrpSpPr/>
            <p:nvPr/>
          </p:nvGrpSpPr>
          <p:grpSpPr>
            <a:xfrm>
              <a:off x="0" y="1007531"/>
              <a:ext cx="6014712" cy="2861981"/>
              <a:chOff x="0" y="1008998"/>
              <a:chExt cx="6014712" cy="2861981"/>
            </a:xfrm>
          </p:grpSpPr>
          <p:sp>
            <p:nvSpPr>
              <p:cNvPr id="19" name="Rectangle 18"/>
              <p:cNvSpPr/>
              <p:nvPr/>
            </p:nvSpPr>
            <p:spPr bwMode="auto">
              <a:xfrm>
                <a:off x="0" y="1008998"/>
                <a:ext cx="6014712" cy="2861981"/>
              </a:xfrm>
              <a:prstGeom prst="rect">
                <a:avLst/>
              </a:prstGeom>
              <a:solidFill>
                <a:schemeClr val="bg1">
                  <a:lumMod val="95000"/>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a:xfrm>
                <a:off x="483936" y="1794717"/>
                <a:ext cx="5483477" cy="1599412"/>
              </a:xfrm>
              <a:prstGeom prst="rect">
                <a:avLst/>
              </a:prstGeom>
            </p:spPr>
            <p:txBody>
              <a:bodyPr wrap="square">
                <a:spAutoFit/>
              </a:bodyPr>
              <a:lstStyle/>
              <a:p>
                <a:pPr defTabSz="1242694" fontAlgn="base">
                  <a:lnSpc>
                    <a:spcPct val="150000"/>
                  </a:lnSpc>
                  <a:spcBef>
                    <a:spcPct val="0"/>
                  </a:spcBef>
                  <a:spcAft>
                    <a:spcPct val="0"/>
                  </a:spcAft>
                </a:pPr>
                <a:r>
                  <a:rPr lang="en-US" sz="1632" spc="-24" dirty="0">
                    <a:solidFill>
                      <a:srgbClr val="595959">
                        <a:lumMod val="75000"/>
                        <a:alpha val="99000"/>
                      </a:srgbClr>
                    </a:solidFill>
                  </a:rPr>
                  <a:t>Familiar and full Office user experience</a:t>
                </a:r>
                <a:br>
                  <a:rPr lang="en-US" sz="1632" spc="-24" dirty="0">
                    <a:solidFill>
                      <a:srgbClr val="595959">
                        <a:lumMod val="75000"/>
                        <a:alpha val="99000"/>
                      </a:srgbClr>
                    </a:solidFill>
                  </a:rPr>
                </a:br>
                <a:r>
                  <a:rPr lang="en-US" sz="1632" spc="-24" dirty="0">
                    <a:solidFill>
                      <a:srgbClr val="595959">
                        <a:lumMod val="75000"/>
                        <a:alpha val="99000"/>
                      </a:srgbClr>
                    </a:solidFill>
                  </a:rPr>
                  <a:t>Fast deployment and broad management controls</a:t>
                </a:r>
              </a:p>
              <a:p>
                <a:pPr defTabSz="1242694" fontAlgn="base">
                  <a:lnSpc>
                    <a:spcPct val="150000"/>
                  </a:lnSpc>
                  <a:spcBef>
                    <a:spcPct val="0"/>
                  </a:spcBef>
                  <a:spcAft>
                    <a:spcPct val="0"/>
                  </a:spcAft>
                </a:pPr>
                <a:r>
                  <a:rPr lang="en-US" sz="1632" spc="-24" dirty="0">
                    <a:solidFill>
                      <a:srgbClr val="595959">
                        <a:lumMod val="75000"/>
                        <a:alpha val="99000"/>
                      </a:srgbClr>
                    </a:solidFill>
                  </a:rPr>
                  <a:t>Works with your on premises email and storage</a:t>
                </a:r>
              </a:p>
              <a:p>
                <a:pPr defTabSz="1242694" fontAlgn="base">
                  <a:lnSpc>
                    <a:spcPct val="150000"/>
                  </a:lnSpc>
                  <a:spcBef>
                    <a:spcPct val="0"/>
                  </a:spcBef>
                  <a:spcAft>
                    <a:spcPct val="0"/>
                  </a:spcAft>
                  <a:tabLst>
                    <a:tab pos="632618" algn="l"/>
                  </a:tabLst>
                </a:pPr>
                <a:r>
                  <a:rPr lang="en-US" sz="1632" spc="-24" dirty="0">
                    <a:solidFill>
                      <a:srgbClr val="595959">
                        <a:lumMod val="75000"/>
                        <a:alpha val="99000"/>
                      </a:srgbClr>
                    </a:solidFill>
                  </a:rPr>
                  <a:t>Per-user licensing</a:t>
                </a:r>
              </a:p>
            </p:txBody>
          </p:sp>
        </p:grpSp>
        <p:pic>
          <p:nvPicPr>
            <p:cNvPr id="3" name="Picture 2"/>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396475" y="1131292"/>
              <a:ext cx="3592240" cy="77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Rectangle 12"/>
          <p:cNvSpPr/>
          <p:nvPr/>
        </p:nvSpPr>
        <p:spPr bwMode="auto">
          <a:xfrm>
            <a:off x="5134794" y="2926085"/>
            <a:ext cx="2166887" cy="2171437"/>
          </a:xfrm>
          <a:prstGeom prst="rect">
            <a:avLst/>
          </a:prstGeom>
          <a:solidFill>
            <a:schemeClr val="accent1"/>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1242835"/>
            <a:endParaRPr lang="en-US" sz="2448" dirty="0">
              <a:solidFill>
                <a:srgbClr val="EB3C00"/>
              </a:solidFill>
            </a:endParaRPr>
          </a:p>
        </p:txBody>
      </p:sp>
      <p:pic>
        <p:nvPicPr>
          <p:cNvPr id="4" name="Picture 3"/>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5126349" y="3633574"/>
            <a:ext cx="2183774" cy="756455"/>
          </a:xfrm>
          <a:prstGeom prst="rect">
            <a:avLst/>
          </a:prstGeom>
        </p:spPr>
      </p:pic>
    </p:spTree>
    <p:extLst>
      <p:ext uri="{BB962C8B-B14F-4D97-AF65-F5344CB8AC3E}">
        <p14:creationId xmlns:p14="http://schemas.microsoft.com/office/powerpoint/2010/main" val="2788363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Value of Microsoft Office 365 </a:t>
            </a:r>
            <a:r>
              <a:rPr lang="en-US" dirty="0" smtClean="0">
                <a:solidFill>
                  <a:srgbClr val="7030A0"/>
                </a:solidFill>
              </a:rPr>
              <a:t>Education</a:t>
            </a:r>
            <a:endParaRPr lang="en-US" sz="3699" dirty="0">
              <a:solidFill>
                <a:srgbClr val="7030A0"/>
              </a:solidFill>
            </a:endParaRPr>
          </a:p>
        </p:txBody>
      </p:sp>
      <p:sp>
        <p:nvSpPr>
          <p:cNvPr id="3" name="TextBox 2"/>
          <p:cNvSpPr txBox="1"/>
          <p:nvPr/>
        </p:nvSpPr>
        <p:spPr>
          <a:xfrm>
            <a:off x="490723" y="1480068"/>
            <a:ext cx="5567610" cy="455160"/>
          </a:xfrm>
          <a:prstGeom prst="rect">
            <a:avLst/>
          </a:prstGeom>
          <a:noFill/>
        </p:spPr>
        <p:txBody>
          <a:bodyPr wrap="square" lIns="0" tIns="0" rIns="0" bIns="0" rtlCol="0">
            <a:spAutoFit/>
          </a:bodyPr>
          <a:lstStyle/>
          <a:p>
            <a:pPr algn="ctr" defTabSz="931651"/>
            <a:r>
              <a:rPr lang="en-US" sz="2900" b="1" dirty="0">
                <a:solidFill>
                  <a:srgbClr val="000000">
                    <a:lumMod val="65000"/>
                    <a:lumOff val="35000"/>
                  </a:srgbClr>
                </a:solidFill>
                <a:latin typeface="Segoe UI Light"/>
              </a:rPr>
              <a:t>Meet student and educator needs</a:t>
            </a:r>
          </a:p>
        </p:txBody>
      </p:sp>
      <p:sp>
        <p:nvSpPr>
          <p:cNvPr id="36" name="TextBox 35"/>
          <p:cNvSpPr txBox="1"/>
          <p:nvPr/>
        </p:nvSpPr>
        <p:spPr>
          <a:xfrm>
            <a:off x="6234953" y="1480068"/>
            <a:ext cx="5567610" cy="455160"/>
          </a:xfrm>
          <a:prstGeom prst="rect">
            <a:avLst/>
          </a:prstGeom>
          <a:noFill/>
        </p:spPr>
        <p:txBody>
          <a:bodyPr wrap="square" lIns="0" tIns="0" rIns="0" bIns="0" rtlCol="0">
            <a:spAutoFit/>
          </a:bodyPr>
          <a:lstStyle>
            <a:defPPr>
              <a:defRPr lang="en-US"/>
            </a:defPPr>
            <a:lvl1pPr algn="ctr" defTabSz="931830">
              <a:defRPr sz="2900" b="1">
                <a:solidFill>
                  <a:srgbClr val="000000">
                    <a:lumMod val="65000"/>
                    <a:lumOff val="35000"/>
                  </a:srgbClr>
                </a:solidFill>
                <a:latin typeface="Segoe UI Light"/>
              </a:defRPr>
            </a:lvl1pPr>
          </a:lstStyle>
          <a:p>
            <a:r>
              <a:rPr lang="en-US" dirty="0"/>
              <a:t>Enable learning from anywhere</a:t>
            </a:r>
          </a:p>
        </p:txBody>
      </p:sp>
      <p:grpSp>
        <p:nvGrpSpPr>
          <p:cNvPr id="39" name="Group 38"/>
          <p:cNvGrpSpPr/>
          <p:nvPr/>
        </p:nvGrpSpPr>
        <p:grpSpPr>
          <a:xfrm>
            <a:off x="5933261" y="2161361"/>
            <a:ext cx="5799884" cy="4022790"/>
            <a:chOff x="5933220" y="2068399"/>
            <a:chExt cx="5800707" cy="4023361"/>
          </a:xfrm>
          <a:solidFill>
            <a:srgbClr val="7030A0"/>
          </a:solidFill>
        </p:grpSpPr>
        <p:sp>
          <p:nvSpPr>
            <p:cNvPr id="49" name="Rectangle 48"/>
            <p:cNvSpPr/>
            <p:nvPr/>
          </p:nvSpPr>
          <p:spPr bwMode="auto">
            <a:xfrm>
              <a:off x="6247527" y="2068399"/>
              <a:ext cx="5486400" cy="4023361"/>
            </a:xfrm>
            <a:prstGeom prst="rect">
              <a:avLst/>
            </a:prstGeom>
            <a:solidFill>
              <a:schemeClr val="accent1"/>
            </a:solidFill>
            <a:ln>
              <a:noFill/>
              <a:headEnd type="none" w="med" len="med"/>
              <a:tailEnd type="none" w="med" len="med"/>
            </a:ln>
            <a:effectLst/>
            <a:scene3d>
              <a:camera prst="orthographicFront" fov="0">
                <a:rot lat="0" lon="0" rev="0"/>
              </a:camera>
              <a:lightRig rig="glow" dir="t">
                <a:rot lat="0" lon="0" rev="6360000"/>
              </a:lightRig>
            </a:scene3d>
            <a:sp3d prstMaterial="flat">
              <a:contourClr>
                <a:srgbClr val="8CC600">
                  <a:satMod val="300000"/>
                </a:srgbClr>
              </a:contourClr>
            </a:sp3d>
          </p:spPr>
          <p:txBody>
            <a:bodyPr vert="horz" wrap="square" lIns="274281" tIns="45711" rIns="91423" bIns="45711" numCol="1" rtlCol="0" anchor="ctr" anchorCtr="0" compatLnSpc="1">
              <a:prstTxWarp prst="textNoShape">
                <a:avLst/>
              </a:prstTxWarp>
              <a:noAutofit/>
            </a:bodyPr>
            <a:lstStyle/>
            <a:p>
              <a:pPr defTabSz="913207" fontAlgn="base">
                <a:lnSpc>
                  <a:spcPct val="80000"/>
                </a:lnSpc>
                <a:defRPr/>
              </a:pPr>
              <a:endParaRPr lang="en-US" sz="4799" kern="0" spc="-70" dirty="0">
                <a:solidFill>
                  <a:srgbClr val="000000">
                    <a:alpha val="99000"/>
                  </a:srgbClr>
                </a:solidFill>
                <a:latin typeface="Segoe UI Light" pitchFamily="34" charset="0"/>
                <a:ea typeface="Segoe UI" pitchFamily="34" charset="0"/>
                <a:cs typeface="Segoe UI" pitchFamily="34" charset="0"/>
              </a:endParaRPr>
            </a:p>
          </p:txBody>
        </p:sp>
        <p:sp>
          <p:nvSpPr>
            <p:cNvPr id="53" name="Right Triangle 52"/>
            <p:cNvSpPr/>
            <p:nvPr/>
          </p:nvSpPr>
          <p:spPr bwMode="auto">
            <a:xfrm rot="18900000" flipH="1">
              <a:off x="5933220" y="3796194"/>
              <a:ext cx="567771" cy="567771"/>
            </a:xfrm>
            <a:prstGeom prst="rtTriangle">
              <a:avLst/>
            </a:prstGeom>
            <a:solidFill>
              <a:schemeClr val="bg1"/>
            </a:solidFill>
            <a:ln w="9525" cap="flat" cmpd="sng" algn="ctr">
              <a:noFill/>
              <a:prstDash val="solid"/>
              <a:headEnd type="none" w="med" len="med"/>
              <a:tailEnd type="none" w="med" len="med"/>
            </a:ln>
            <a:effectLst/>
          </p:spPr>
          <p:txBody>
            <a:bodyPr rot="0" spcFirstLastPara="0" vertOverflow="overflow" horzOverflow="overflow" vert="horz" wrap="square" lIns="91427" tIns="45713" rIns="45713" bIns="91427" numCol="1" spcCol="0" rtlCol="0" fromWordArt="0" anchor="b" anchorCtr="0" forceAA="0" compatLnSpc="1">
              <a:prstTxWarp prst="textNoShape">
                <a:avLst/>
              </a:prstTxWarp>
              <a:noAutofit/>
            </a:bodyPr>
            <a:lstStyle/>
            <a:p>
              <a:pPr algn="ctr" defTabSz="913207" fontAlgn="base">
                <a:spcBef>
                  <a:spcPct val="0"/>
                </a:spcBef>
                <a:spcAft>
                  <a:spcPct val="0"/>
                </a:spcAft>
                <a:defRPr/>
              </a:pPr>
              <a:endParaRPr lang="en-US" kern="0" spc="-50" dirty="0" err="1">
                <a:gradFill>
                  <a:gsLst>
                    <a:gs pos="0">
                      <a:srgbClr val="FFFFFF"/>
                    </a:gs>
                    <a:gs pos="100000">
                      <a:srgbClr val="FFFFFF"/>
                    </a:gs>
                  </a:gsLst>
                  <a:lin ang="5400000" scaled="0"/>
                </a:gradFill>
                <a:ea typeface="Segoe UI" pitchFamily="34" charset="0"/>
                <a:cs typeface="Segoe UI" pitchFamily="34" charset="0"/>
              </a:endParaRPr>
            </a:p>
          </p:txBody>
        </p:sp>
        <p:sp>
          <p:nvSpPr>
            <p:cNvPr id="54" name="Text Placeholder 12"/>
            <p:cNvSpPr txBox="1">
              <a:spLocks/>
            </p:cNvSpPr>
            <p:nvPr/>
          </p:nvSpPr>
          <p:spPr>
            <a:xfrm>
              <a:off x="6322549" y="2376026"/>
              <a:ext cx="5411378" cy="1388959"/>
            </a:xfrm>
            <a:prstGeom prst="rect">
              <a:avLst/>
            </a:prstGeom>
            <a:solidFill>
              <a:schemeClr val="accent1"/>
            </a:solidFill>
            <a:ln>
              <a:noFill/>
            </a:ln>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a:pPr>
              <a:r>
                <a:rPr lang="en-US" sz="3599" dirty="0">
                  <a:solidFill>
                    <a:srgbClr val="FFFFFF"/>
                  </a:solidFill>
                </a:rPr>
                <a:t>Enterprise-grade </a:t>
              </a:r>
              <a:br>
                <a:rPr lang="en-US" sz="3599" dirty="0">
                  <a:solidFill>
                    <a:srgbClr val="FFFFFF"/>
                  </a:solidFill>
                </a:rPr>
              </a:br>
              <a:r>
                <a:rPr lang="en-US" sz="3599" dirty="0">
                  <a:solidFill>
                    <a:srgbClr val="FFFFFF"/>
                  </a:solidFill>
                </a:rPr>
                <a:t>cloud services</a:t>
              </a:r>
            </a:p>
            <a:p>
              <a:pPr lvl="1" algn="ctr">
                <a:defRPr/>
              </a:pPr>
              <a:endParaRPr lang="en-US" sz="1800" dirty="0">
                <a:solidFill>
                  <a:srgbClr val="FFFFFF"/>
                </a:solidFill>
              </a:endParaRPr>
            </a:p>
          </p:txBody>
        </p:sp>
        <p:grpSp>
          <p:nvGrpSpPr>
            <p:cNvPr id="55" name="Group 54"/>
            <p:cNvGrpSpPr>
              <a:grpSpLocks noChangeAspect="1"/>
            </p:cNvGrpSpPr>
            <p:nvPr/>
          </p:nvGrpSpPr>
          <p:grpSpPr>
            <a:xfrm>
              <a:off x="7531061" y="3474684"/>
              <a:ext cx="3102255" cy="2248553"/>
              <a:chOff x="7512773" y="3474684"/>
              <a:chExt cx="3102255" cy="2248553"/>
            </a:xfrm>
            <a:grpFill/>
          </p:grpSpPr>
          <p:pic>
            <p:nvPicPr>
              <p:cNvPr id="56" name="Picture 55" descr="C:\Users\chrisw\Desktop\Cloud Services 3.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a:fillRect/>
              </a:stretch>
            </p:blipFill>
            <p:spPr bwMode="black">
              <a:xfrm>
                <a:off x="7512773" y="3474684"/>
                <a:ext cx="2448872" cy="1688538"/>
              </a:xfrm>
              <a:prstGeom prst="rect">
                <a:avLst/>
              </a:prstGeom>
              <a:solidFill>
                <a:schemeClr val="accent1"/>
              </a:solidFill>
              <a:ln>
                <a:noFill/>
              </a:ln>
              <a:extLst/>
            </p:spPr>
          </p:pic>
          <p:pic>
            <p:nvPicPr>
              <p:cNvPr id="58" name="Picture 7" descr="\\MAGNUM\Projects\Microsoft\Cloud Power FY12\Design\ICONS_PNG\Secure.png"/>
              <p:cNvPicPr>
                <a:picLocks noChangeAspect="1" noChangeArrowheads="1"/>
              </p:cNvPicPr>
              <p:nvPr/>
            </p:nvPicPr>
            <p:blipFill>
              <a:blip r:embed="rId5" cstate="screen">
                <a:biLevel thresh="25000"/>
                <a:extLst>
                  <a:ext uri="{28A0092B-C50C-407E-A947-70E740481C1C}">
                    <a14:useLocalDpi xmlns:a14="http://schemas.microsoft.com/office/drawing/2010/main"/>
                  </a:ext>
                </a:extLst>
              </a:blip>
              <a:srcRect/>
              <a:stretch>
                <a:fillRect/>
              </a:stretch>
            </p:blipFill>
            <p:spPr bwMode="auto">
              <a:xfrm>
                <a:off x="9467285" y="4575494"/>
                <a:ext cx="1147743" cy="1147743"/>
              </a:xfrm>
              <a:prstGeom prst="rect">
                <a:avLst/>
              </a:prstGeom>
              <a:solidFill>
                <a:schemeClr val="accent1"/>
              </a:solidFill>
              <a:ln>
                <a:noFill/>
              </a:ln>
            </p:spPr>
          </p:pic>
        </p:grpSp>
      </p:grpSp>
      <p:sp>
        <p:nvSpPr>
          <p:cNvPr id="60" name="Rectangle 59"/>
          <p:cNvSpPr/>
          <p:nvPr/>
        </p:nvSpPr>
        <p:spPr bwMode="auto">
          <a:xfrm>
            <a:off x="593614" y="2140827"/>
            <a:ext cx="5485622" cy="4022790"/>
          </a:xfrm>
          <a:prstGeom prst="rect">
            <a:avLst/>
          </a:prstGeom>
          <a:solidFill>
            <a:schemeClr val="accent2"/>
          </a:solidFill>
          <a:ln w="25400" cap="flat" cmpd="sng" algn="ctr">
            <a:noFill/>
            <a:prstDash val="solid"/>
            <a:headEnd type="none" w="med" len="med"/>
            <a:tailEnd type="none" w="med" len="med"/>
          </a:ln>
          <a:effectLst/>
        </p:spPr>
        <p:txBody>
          <a:bodyPr vert="horz" wrap="square" lIns="121876" tIns="60938" rIns="121876" bIns="60938" numCol="1" rtlCol="0" anchor="ctr" anchorCtr="0" compatLnSpc="1">
            <a:prstTxWarp prst="textNoShape">
              <a:avLst/>
            </a:prstTxWarp>
          </a:bodyPr>
          <a:lstStyle/>
          <a:p>
            <a:pPr algn="ctr" defTabSz="1217396" fontAlgn="base">
              <a:spcBef>
                <a:spcPct val="0"/>
              </a:spcBef>
              <a:spcAft>
                <a:spcPct val="0"/>
              </a:spcAft>
            </a:pPr>
            <a:endParaRPr lang="en-US" sz="2900" kern="0" dirty="0">
              <a:gradFill>
                <a:gsLst>
                  <a:gs pos="0">
                    <a:srgbClr val="FFFFFF"/>
                  </a:gs>
                  <a:gs pos="100000">
                    <a:srgbClr val="FFFFFF"/>
                  </a:gs>
                </a:gsLst>
                <a:lin ang="5400000" scaled="0"/>
              </a:gradFill>
            </a:endParaRPr>
          </a:p>
        </p:txBody>
      </p:sp>
      <p:sp>
        <p:nvSpPr>
          <p:cNvPr id="61" name="Right Triangle 60"/>
          <p:cNvSpPr/>
          <p:nvPr/>
        </p:nvSpPr>
        <p:spPr bwMode="auto">
          <a:xfrm rot="18900000" flipH="1">
            <a:off x="5736601" y="3943794"/>
            <a:ext cx="510922" cy="510922"/>
          </a:xfrm>
          <a:prstGeom prst="rtTriangle">
            <a:avLst/>
          </a:prstGeom>
          <a:solidFill>
            <a:schemeClr val="accent2"/>
          </a:solidFill>
          <a:ln w="25400" cap="flat" cmpd="sng" algn="ctr">
            <a:noFill/>
            <a:prstDash val="solid"/>
            <a:headEnd type="none" w="med" len="med"/>
            <a:tailEnd type="none" w="med" len="med"/>
          </a:ln>
          <a:effectLst/>
        </p:spPr>
        <p:txBody>
          <a:bodyPr vert="horz" wrap="square" lIns="121876" tIns="60938" rIns="121876" bIns="60938" numCol="1" rtlCol="0" anchor="ctr" anchorCtr="0" compatLnSpc="1">
            <a:prstTxWarp prst="textNoShape">
              <a:avLst/>
            </a:prstTxWarp>
          </a:bodyPr>
          <a:lstStyle/>
          <a:p>
            <a:pPr algn="ctr" defTabSz="1217396" fontAlgn="base">
              <a:spcBef>
                <a:spcPct val="0"/>
              </a:spcBef>
              <a:spcAft>
                <a:spcPct val="0"/>
              </a:spcAft>
            </a:pPr>
            <a:endParaRPr lang="en-US" sz="2900" kern="0" dirty="0" err="1">
              <a:gradFill>
                <a:gsLst>
                  <a:gs pos="0">
                    <a:srgbClr val="FFFFFF"/>
                  </a:gs>
                  <a:gs pos="100000">
                    <a:srgbClr val="FFFFFF"/>
                  </a:gs>
                </a:gsLst>
                <a:lin ang="5400000" scaled="0"/>
              </a:gradFill>
            </a:endParaRPr>
          </a:p>
        </p:txBody>
      </p:sp>
      <p:sp>
        <p:nvSpPr>
          <p:cNvPr id="62" name="Text Placeholder 12"/>
          <p:cNvSpPr txBox="1">
            <a:spLocks/>
          </p:cNvSpPr>
          <p:nvPr/>
        </p:nvSpPr>
        <p:spPr>
          <a:xfrm>
            <a:off x="599421" y="2505603"/>
            <a:ext cx="5456741" cy="1388762"/>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a:pPr>
            <a:r>
              <a:rPr lang="en-US" sz="3599" dirty="0">
                <a:solidFill>
                  <a:srgbClr val="FFFFFF"/>
                </a:solidFill>
              </a:rPr>
              <a:t>Comprehensive tools </a:t>
            </a:r>
            <a:br>
              <a:rPr lang="en-US" sz="3599" dirty="0">
                <a:solidFill>
                  <a:srgbClr val="FFFFFF"/>
                </a:solidFill>
              </a:rPr>
            </a:br>
            <a:r>
              <a:rPr lang="en-US" sz="3599" dirty="0">
                <a:solidFill>
                  <a:srgbClr val="FFFFFF"/>
                </a:solidFill>
              </a:rPr>
              <a:t>to do your best work</a:t>
            </a:r>
          </a:p>
          <a:p>
            <a:pPr lvl="1" algn="ctr">
              <a:defRPr/>
            </a:pPr>
            <a:endParaRPr lang="en-US" sz="1800" dirty="0">
              <a:solidFill>
                <a:srgbClr val="FFFFFF"/>
              </a:solidFill>
            </a:endParaRPr>
          </a:p>
        </p:txBody>
      </p:sp>
      <p:grpSp>
        <p:nvGrpSpPr>
          <p:cNvPr id="64" name="Group 63"/>
          <p:cNvGrpSpPr>
            <a:grpSpLocks noChangeAspect="1"/>
          </p:cNvGrpSpPr>
          <p:nvPr/>
        </p:nvGrpSpPr>
        <p:grpSpPr>
          <a:xfrm>
            <a:off x="1273503" y="5218232"/>
            <a:ext cx="3982304" cy="780925"/>
            <a:chOff x="838360" y="4965065"/>
            <a:chExt cx="4792342" cy="939774"/>
          </a:xfrm>
          <a:solidFill>
            <a:schemeClr val="bg1"/>
          </a:solidFill>
        </p:grpSpPr>
        <p:pic>
          <p:nvPicPr>
            <p:cNvPr id="66" name="Picture 4" descr="W:\Open Engagements\Productivity\MS-Unified Communications\#1601 BizProd MOD Team Core Content Work\New Iconography\Words\Draft\TechWords 6-19 Drop\Compliance C.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743856" y="4965065"/>
              <a:ext cx="939774" cy="939774"/>
            </a:xfrm>
            <a:prstGeom prst="rect">
              <a:avLst/>
            </a:prstGeom>
            <a:noFill/>
            <a:extLst/>
          </p:spPr>
        </p:pic>
        <p:pic>
          <p:nvPicPr>
            <p:cNvPr id="67" name="Picture 3" descr="\\MAGNUM\Projects\Microsoft\Cloud Power FY12\Design\Icons\PNGs\Scalable_Elastic_4.png"/>
            <p:cNvPicPr>
              <a:picLocks noChangeAspect="1" noChangeArrowheads="1"/>
            </p:cNvPicPr>
            <p:nvPr/>
          </p:nvPicPr>
          <p:blipFill>
            <a:blip r:embed="rId7" cstate="screen">
              <a:lum bright="100000"/>
              <a:extLst>
                <a:ext uri="{28A0092B-C50C-407E-A947-70E740481C1C}">
                  <a14:useLocalDpi xmlns:a14="http://schemas.microsoft.com/office/drawing/2010/main"/>
                </a:ext>
              </a:extLst>
            </a:blip>
            <a:srcRect/>
            <a:stretch>
              <a:fillRect/>
            </a:stretch>
          </p:blipFill>
          <p:spPr bwMode="auto">
            <a:xfrm>
              <a:off x="4869070" y="5054136"/>
              <a:ext cx="761632" cy="761632"/>
            </a:xfrm>
            <a:prstGeom prst="rect">
              <a:avLst/>
            </a:prstGeom>
            <a:noFill/>
          </p:spPr>
        </p:pic>
        <p:pic>
          <p:nvPicPr>
            <p:cNvPr id="68" name="Picture 4"/>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838360" y="5222587"/>
              <a:ext cx="618831" cy="424730"/>
            </a:xfrm>
            <a:prstGeom prst="rect">
              <a:avLst/>
            </a:prstGeom>
            <a:noFill/>
            <a:extLst/>
          </p:spPr>
        </p:pic>
        <p:grpSp>
          <p:nvGrpSpPr>
            <p:cNvPr id="69" name="Group 68"/>
            <p:cNvGrpSpPr/>
            <p:nvPr/>
          </p:nvGrpSpPr>
          <p:grpSpPr>
            <a:xfrm>
              <a:off x="1795031" y="5065531"/>
              <a:ext cx="742890" cy="738842"/>
              <a:chOff x="2136858" y="5047628"/>
              <a:chExt cx="742890" cy="738842"/>
            </a:xfrm>
            <a:grpFill/>
          </p:grpSpPr>
          <p:grpSp>
            <p:nvGrpSpPr>
              <p:cNvPr id="71" name="Group 70"/>
              <p:cNvGrpSpPr/>
              <p:nvPr/>
            </p:nvGrpSpPr>
            <p:grpSpPr>
              <a:xfrm>
                <a:off x="2257772" y="5066085"/>
                <a:ext cx="621976" cy="720385"/>
                <a:chOff x="1778506" y="5014885"/>
                <a:chExt cx="621976" cy="720385"/>
              </a:xfrm>
              <a:grpFill/>
            </p:grpSpPr>
            <p:sp>
              <p:nvSpPr>
                <p:cNvPr id="73" name="Freeform 114"/>
                <p:cNvSpPr>
                  <a:spLocks noChangeAspect="1" noEditPoints="1"/>
                </p:cNvSpPr>
                <p:nvPr/>
              </p:nvSpPr>
              <p:spPr bwMode="black">
                <a:xfrm>
                  <a:off x="1778506" y="5369434"/>
                  <a:ext cx="463012" cy="365836"/>
                </a:xfrm>
                <a:custGeom>
                  <a:avLst/>
                  <a:gdLst>
                    <a:gd name="T0" fmla="*/ 22 w 75"/>
                    <a:gd name="T1" fmla="*/ 22 h 59"/>
                    <a:gd name="T2" fmla="*/ 33 w 75"/>
                    <a:gd name="T3" fmla="*/ 11 h 59"/>
                    <a:gd name="T4" fmla="*/ 22 w 75"/>
                    <a:gd name="T5" fmla="*/ 0 h 59"/>
                    <a:gd name="T6" fmla="*/ 11 w 75"/>
                    <a:gd name="T7" fmla="*/ 11 h 59"/>
                    <a:gd name="T8" fmla="*/ 22 w 75"/>
                    <a:gd name="T9" fmla="*/ 22 h 59"/>
                    <a:gd name="T10" fmla="*/ 45 w 75"/>
                    <a:gd name="T11" fmla="*/ 22 h 59"/>
                    <a:gd name="T12" fmla="*/ 56 w 75"/>
                    <a:gd name="T13" fmla="*/ 11 h 59"/>
                    <a:gd name="T14" fmla="*/ 45 w 75"/>
                    <a:gd name="T15" fmla="*/ 0 h 59"/>
                    <a:gd name="T16" fmla="*/ 34 w 75"/>
                    <a:gd name="T17" fmla="*/ 11 h 59"/>
                    <a:gd name="T18" fmla="*/ 45 w 75"/>
                    <a:gd name="T19" fmla="*/ 22 h 59"/>
                    <a:gd name="T20" fmla="*/ 3 w 75"/>
                    <a:gd name="T21" fmla="*/ 25 h 59"/>
                    <a:gd name="T22" fmla="*/ 0 w 75"/>
                    <a:gd name="T23" fmla="*/ 27 h 59"/>
                    <a:gd name="T24" fmla="*/ 0 w 75"/>
                    <a:gd name="T25" fmla="*/ 38 h 59"/>
                    <a:gd name="T26" fmla="*/ 3 w 75"/>
                    <a:gd name="T27" fmla="*/ 41 h 59"/>
                    <a:gd name="T28" fmla="*/ 5 w 75"/>
                    <a:gd name="T29" fmla="*/ 38 h 59"/>
                    <a:gd name="T30" fmla="*/ 5 w 75"/>
                    <a:gd name="T31" fmla="*/ 27 h 59"/>
                    <a:gd name="T32" fmla="*/ 3 w 75"/>
                    <a:gd name="T33" fmla="*/ 25 h 59"/>
                    <a:gd name="T34" fmla="*/ 75 w 75"/>
                    <a:gd name="T35" fmla="*/ 23 h 59"/>
                    <a:gd name="T36" fmla="*/ 75 w 75"/>
                    <a:gd name="T37" fmla="*/ 56 h 59"/>
                    <a:gd name="T38" fmla="*/ 73 w 75"/>
                    <a:gd name="T39" fmla="*/ 57 h 59"/>
                    <a:gd name="T40" fmla="*/ 65 w 75"/>
                    <a:gd name="T41" fmla="*/ 51 h 59"/>
                    <a:gd name="T42" fmla="*/ 64 w 75"/>
                    <a:gd name="T43" fmla="*/ 49 h 59"/>
                    <a:gd name="T44" fmla="*/ 60 w 75"/>
                    <a:gd name="T45" fmla="*/ 49 h 59"/>
                    <a:gd name="T46" fmla="*/ 60 w 75"/>
                    <a:gd name="T47" fmla="*/ 56 h 59"/>
                    <a:gd name="T48" fmla="*/ 57 w 75"/>
                    <a:gd name="T49" fmla="*/ 59 h 59"/>
                    <a:gd name="T50" fmla="*/ 11 w 75"/>
                    <a:gd name="T51" fmla="*/ 59 h 59"/>
                    <a:gd name="T52" fmla="*/ 8 w 75"/>
                    <a:gd name="T53" fmla="*/ 55 h 59"/>
                    <a:gd name="T54" fmla="*/ 8 w 75"/>
                    <a:gd name="T55" fmla="*/ 27 h 59"/>
                    <a:gd name="T56" fmla="*/ 11 w 75"/>
                    <a:gd name="T57" fmla="*/ 23 h 59"/>
                    <a:gd name="T58" fmla="*/ 57 w 75"/>
                    <a:gd name="T59" fmla="*/ 23 h 59"/>
                    <a:gd name="T60" fmla="*/ 60 w 75"/>
                    <a:gd name="T61" fmla="*/ 27 h 59"/>
                    <a:gd name="T62" fmla="*/ 60 w 75"/>
                    <a:gd name="T63" fmla="*/ 30 h 59"/>
                    <a:gd name="T64" fmla="*/ 64 w 75"/>
                    <a:gd name="T65" fmla="*/ 30 h 59"/>
                    <a:gd name="T66" fmla="*/ 65 w 75"/>
                    <a:gd name="T67" fmla="*/ 29 h 59"/>
                    <a:gd name="T68" fmla="*/ 73 w 75"/>
                    <a:gd name="T69" fmla="*/ 22 h 59"/>
                    <a:gd name="T70" fmla="*/ 75 w 75"/>
                    <a:gd name="T71" fmla="*/ 2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 h="59">
                      <a:moveTo>
                        <a:pt x="22" y="22"/>
                      </a:moveTo>
                      <a:cubicBezTo>
                        <a:pt x="28" y="22"/>
                        <a:pt x="33" y="17"/>
                        <a:pt x="33" y="11"/>
                      </a:cubicBezTo>
                      <a:cubicBezTo>
                        <a:pt x="33" y="5"/>
                        <a:pt x="28" y="0"/>
                        <a:pt x="22" y="0"/>
                      </a:cubicBezTo>
                      <a:cubicBezTo>
                        <a:pt x="16" y="0"/>
                        <a:pt x="11" y="5"/>
                        <a:pt x="11" y="11"/>
                      </a:cubicBezTo>
                      <a:cubicBezTo>
                        <a:pt x="11" y="17"/>
                        <a:pt x="16" y="22"/>
                        <a:pt x="22" y="22"/>
                      </a:cubicBezTo>
                      <a:moveTo>
                        <a:pt x="45" y="22"/>
                      </a:moveTo>
                      <a:cubicBezTo>
                        <a:pt x="51" y="22"/>
                        <a:pt x="56" y="17"/>
                        <a:pt x="56" y="11"/>
                      </a:cubicBezTo>
                      <a:cubicBezTo>
                        <a:pt x="56" y="5"/>
                        <a:pt x="51" y="0"/>
                        <a:pt x="45" y="0"/>
                      </a:cubicBezTo>
                      <a:cubicBezTo>
                        <a:pt x="39" y="0"/>
                        <a:pt x="34" y="5"/>
                        <a:pt x="34" y="11"/>
                      </a:cubicBezTo>
                      <a:cubicBezTo>
                        <a:pt x="34" y="17"/>
                        <a:pt x="39" y="22"/>
                        <a:pt x="45" y="22"/>
                      </a:cubicBezTo>
                      <a:moveTo>
                        <a:pt x="3" y="25"/>
                      </a:moveTo>
                      <a:cubicBezTo>
                        <a:pt x="1" y="25"/>
                        <a:pt x="0" y="26"/>
                        <a:pt x="0" y="27"/>
                      </a:cubicBezTo>
                      <a:cubicBezTo>
                        <a:pt x="0" y="38"/>
                        <a:pt x="0" y="38"/>
                        <a:pt x="0" y="38"/>
                      </a:cubicBezTo>
                      <a:cubicBezTo>
                        <a:pt x="0" y="39"/>
                        <a:pt x="1" y="41"/>
                        <a:pt x="3" y="41"/>
                      </a:cubicBezTo>
                      <a:cubicBezTo>
                        <a:pt x="4" y="41"/>
                        <a:pt x="5" y="39"/>
                        <a:pt x="5" y="38"/>
                      </a:cubicBezTo>
                      <a:cubicBezTo>
                        <a:pt x="5" y="27"/>
                        <a:pt x="5" y="27"/>
                        <a:pt x="5" y="27"/>
                      </a:cubicBezTo>
                      <a:cubicBezTo>
                        <a:pt x="5" y="26"/>
                        <a:pt x="4" y="25"/>
                        <a:pt x="3" y="25"/>
                      </a:cubicBezTo>
                      <a:moveTo>
                        <a:pt x="75" y="23"/>
                      </a:moveTo>
                      <a:cubicBezTo>
                        <a:pt x="75" y="56"/>
                        <a:pt x="75" y="56"/>
                        <a:pt x="75" y="56"/>
                      </a:cubicBezTo>
                      <a:cubicBezTo>
                        <a:pt x="75" y="58"/>
                        <a:pt x="74" y="58"/>
                        <a:pt x="73" y="57"/>
                      </a:cubicBezTo>
                      <a:cubicBezTo>
                        <a:pt x="65" y="51"/>
                        <a:pt x="65" y="51"/>
                        <a:pt x="65" y="51"/>
                      </a:cubicBezTo>
                      <a:cubicBezTo>
                        <a:pt x="64" y="50"/>
                        <a:pt x="64" y="50"/>
                        <a:pt x="64" y="49"/>
                      </a:cubicBezTo>
                      <a:cubicBezTo>
                        <a:pt x="60" y="49"/>
                        <a:pt x="60" y="49"/>
                        <a:pt x="60" y="49"/>
                      </a:cubicBezTo>
                      <a:cubicBezTo>
                        <a:pt x="60" y="56"/>
                        <a:pt x="60" y="56"/>
                        <a:pt x="60" y="56"/>
                      </a:cubicBezTo>
                      <a:cubicBezTo>
                        <a:pt x="60" y="58"/>
                        <a:pt x="59" y="59"/>
                        <a:pt x="57" y="59"/>
                      </a:cubicBezTo>
                      <a:cubicBezTo>
                        <a:pt x="11" y="59"/>
                        <a:pt x="11" y="59"/>
                        <a:pt x="11" y="59"/>
                      </a:cubicBezTo>
                      <a:cubicBezTo>
                        <a:pt x="9" y="59"/>
                        <a:pt x="8" y="57"/>
                        <a:pt x="8" y="55"/>
                      </a:cubicBezTo>
                      <a:cubicBezTo>
                        <a:pt x="8" y="27"/>
                        <a:pt x="8" y="27"/>
                        <a:pt x="8" y="27"/>
                      </a:cubicBezTo>
                      <a:cubicBezTo>
                        <a:pt x="8" y="25"/>
                        <a:pt x="9" y="23"/>
                        <a:pt x="11" y="23"/>
                      </a:cubicBezTo>
                      <a:cubicBezTo>
                        <a:pt x="57" y="23"/>
                        <a:pt x="57" y="23"/>
                        <a:pt x="57" y="23"/>
                      </a:cubicBezTo>
                      <a:cubicBezTo>
                        <a:pt x="59" y="23"/>
                        <a:pt x="60" y="25"/>
                        <a:pt x="60" y="27"/>
                      </a:cubicBezTo>
                      <a:cubicBezTo>
                        <a:pt x="60" y="30"/>
                        <a:pt x="60" y="30"/>
                        <a:pt x="60" y="30"/>
                      </a:cubicBezTo>
                      <a:cubicBezTo>
                        <a:pt x="64" y="30"/>
                        <a:pt x="64" y="30"/>
                        <a:pt x="64" y="30"/>
                      </a:cubicBezTo>
                      <a:cubicBezTo>
                        <a:pt x="64" y="30"/>
                        <a:pt x="64" y="29"/>
                        <a:pt x="65" y="29"/>
                      </a:cubicBezTo>
                      <a:cubicBezTo>
                        <a:pt x="73" y="22"/>
                        <a:pt x="73" y="22"/>
                        <a:pt x="73" y="22"/>
                      </a:cubicBezTo>
                      <a:cubicBezTo>
                        <a:pt x="74" y="21"/>
                        <a:pt x="75" y="21"/>
                        <a:pt x="75" y="23"/>
                      </a:cubicBezTo>
                    </a:path>
                  </a:pathLst>
                </a:custGeom>
                <a:grpFill/>
                <a:ln>
                  <a:noFill/>
                </a:ln>
                <a:extLst/>
              </p:spPr>
              <p:txBody>
                <a:bodyPr vert="horz" wrap="square" lIns="91427" tIns="45713" rIns="91427" bIns="45713" numCol="1" anchor="t" anchorCtr="0" compatLnSpc="1">
                  <a:prstTxWarp prst="textNoShape">
                    <a:avLst/>
                  </a:prstTxWarp>
                </a:bodyPr>
                <a:lstStyle/>
                <a:p>
                  <a:pPr defTabSz="913469"/>
                  <a:endParaRPr lang="en-US" u="sng">
                    <a:solidFill>
                      <a:srgbClr val="000000"/>
                    </a:solidFill>
                  </a:endParaRPr>
                </a:p>
              </p:txBody>
            </p:sp>
            <p:sp>
              <p:nvSpPr>
                <p:cNvPr id="74" name="Freeform 12"/>
                <p:cNvSpPr>
                  <a:spLocks noChangeAspect="1"/>
                </p:cNvSpPr>
                <p:nvPr/>
              </p:nvSpPr>
              <p:spPr bwMode="black">
                <a:xfrm>
                  <a:off x="2058055" y="5014885"/>
                  <a:ext cx="342427" cy="475564"/>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grpFill/>
                <a:ln>
                  <a:noFill/>
                </a:ln>
                <a:extLst/>
              </p:spPr>
              <p:txBody>
                <a:bodyPr vert="horz" wrap="square" lIns="82293" tIns="41147" rIns="82293" bIns="41147" numCol="1" anchor="t" anchorCtr="0" compatLnSpc="1">
                  <a:prstTxWarp prst="textNoShape">
                    <a:avLst/>
                  </a:prstTxWarp>
                </a:bodyPr>
                <a:lstStyle/>
                <a:p>
                  <a:pPr defTabSz="913469"/>
                  <a:endParaRPr lang="en-US" sz="1599" u="sng">
                    <a:solidFill>
                      <a:srgbClr val="000000"/>
                    </a:solidFill>
                  </a:endParaRPr>
                </a:p>
              </p:txBody>
            </p:sp>
          </p:grpSp>
          <p:sp>
            <p:nvSpPr>
              <p:cNvPr id="72" name="Freeform 95"/>
              <p:cNvSpPr>
                <a:spLocks/>
              </p:cNvSpPr>
              <p:nvPr/>
            </p:nvSpPr>
            <p:spPr bwMode="black">
              <a:xfrm>
                <a:off x="2136858" y="5047628"/>
                <a:ext cx="357652" cy="342765"/>
              </a:xfrm>
              <a:custGeom>
                <a:avLst/>
                <a:gdLst>
                  <a:gd name="T0" fmla="*/ 59 w 67"/>
                  <a:gd name="T1" fmla="*/ 0 h 67"/>
                  <a:gd name="T2" fmla="*/ 9 w 67"/>
                  <a:gd name="T3" fmla="*/ 0 h 67"/>
                  <a:gd name="T4" fmla="*/ 0 w 67"/>
                  <a:gd name="T5" fmla="*/ 9 h 67"/>
                  <a:gd name="T6" fmla="*/ 0 w 67"/>
                  <a:gd name="T7" fmla="*/ 41 h 67"/>
                  <a:gd name="T8" fmla="*/ 9 w 67"/>
                  <a:gd name="T9" fmla="*/ 50 h 67"/>
                  <a:gd name="T10" fmla="*/ 21 w 67"/>
                  <a:gd name="T11" fmla="*/ 50 h 67"/>
                  <a:gd name="T12" fmla="*/ 47 w 67"/>
                  <a:gd name="T13" fmla="*/ 67 h 67"/>
                  <a:gd name="T14" fmla="*/ 41 w 67"/>
                  <a:gd name="T15" fmla="*/ 50 h 67"/>
                  <a:gd name="T16" fmla="*/ 59 w 67"/>
                  <a:gd name="T17" fmla="*/ 50 h 67"/>
                  <a:gd name="T18" fmla="*/ 67 w 67"/>
                  <a:gd name="T19" fmla="*/ 41 h 67"/>
                  <a:gd name="T20" fmla="*/ 67 w 67"/>
                  <a:gd name="T21" fmla="*/ 9 h 67"/>
                  <a:gd name="T22" fmla="*/ 59 w 67"/>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7">
                    <a:moveTo>
                      <a:pt x="59"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59" y="50"/>
                      <a:pt x="59" y="50"/>
                      <a:pt x="59" y="50"/>
                    </a:cubicBezTo>
                    <a:cubicBezTo>
                      <a:pt x="63" y="50"/>
                      <a:pt x="67" y="46"/>
                      <a:pt x="67" y="41"/>
                    </a:cubicBezTo>
                    <a:cubicBezTo>
                      <a:pt x="67" y="9"/>
                      <a:pt x="67" y="9"/>
                      <a:pt x="67" y="9"/>
                    </a:cubicBezTo>
                    <a:cubicBezTo>
                      <a:pt x="67" y="4"/>
                      <a:pt x="63" y="0"/>
                      <a:pt x="59" y="0"/>
                    </a:cubicBezTo>
                  </a:path>
                </a:pathLst>
              </a:custGeom>
              <a:grpFill/>
              <a:ln>
                <a:noFill/>
              </a:ln>
              <a:extLst/>
            </p:spPr>
            <p:txBody>
              <a:bodyPr vert="horz" wrap="square" lIns="91427" tIns="45713" rIns="91427" bIns="45713" numCol="1" anchor="t" anchorCtr="0" compatLnSpc="1">
                <a:prstTxWarp prst="textNoShape">
                  <a:avLst/>
                </a:prstTxWarp>
              </a:bodyPr>
              <a:lstStyle/>
              <a:p>
                <a:pPr defTabSz="913469"/>
                <a:endParaRPr lang="en-US">
                  <a:solidFill>
                    <a:srgbClr val="000000"/>
                  </a:solidFill>
                </a:endParaRPr>
              </a:p>
            </p:txBody>
          </p:sp>
        </p:grpSp>
        <p:pic>
          <p:nvPicPr>
            <p:cNvPr id="70" name="Picture 4" descr="\\MAGNUM\Projects\Microsoft\Cloud Power FY12\Design\ICONS_PNG\Document_Secure.png"/>
            <p:cNvPicPr>
              <a:picLocks noChangeAspect="1" noChangeArrowheads="1"/>
            </p:cNvPicPr>
            <p:nvPr/>
          </p:nvPicPr>
          <p:blipFill>
            <a:blip r:embed="rId9" cstate="screen">
              <a:lum bright="100000"/>
              <a:extLst>
                <a:ext uri="{28A0092B-C50C-407E-A947-70E740481C1C}">
                  <a14:useLocalDpi xmlns:a14="http://schemas.microsoft.com/office/drawing/2010/main"/>
                </a:ext>
              </a:extLst>
            </a:blip>
            <a:srcRect/>
            <a:stretch>
              <a:fillRect/>
            </a:stretch>
          </p:blipFill>
          <p:spPr bwMode="auto">
            <a:xfrm>
              <a:off x="2735085" y="4988118"/>
              <a:ext cx="893668" cy="893668"/>
            </a:xfrm>
            <a:prstGeom prst="rect">
              <a:avLst/>
            </a:prstGeom>
            <a:noFill/>
          </p:spPr>
        </p:pic>
      </p:grpSp>
      <p:pic>
        <p:nvPicPr>
          <p:cNvPr id="65" name="Picture 3" descr="W:\Open Engagements\Productivity\MS-Unified Communications\#1601 BizProd MOD Team Core Content Work\New Iconography\Words\Draft\TechWords 6-19 Drop\Sync.png"/>
          <p:cNvPicPr>
            <a:picLocks noChangeAspect="1" noChangeArrowheads="1"/>
          </p:cNvPicPr>
          <p:nvPr/>
        </p:nvPicPr>
        <p:blipFill>
          <a:blip r:embed="rId10" cstate="screen">
            <a:biLevel thresh="25000"/>
            <a:extLst>
              <a:ext uri="{BEBA8EAE-BF5A-486C-A8C5-ECC9F3942E4B}">
                <a14:imgProps xmlns:a14="http://schemas.microsoft.com/office/drawing/2010/main">
                  <a14:imgLayer r:embed="rId11">
                    <a14:imgEffect>
                      <a14:saturation sat="0"/>
                    </a14:imgEffect>
                    <a14:imgEffect>
                      <a14:brightnessContrast bright="-40000"/>
                    </a14:imgEffect>
                  </a14:imgLayer>
                </a14:imgProps>
              </a:ext>
              <a:ext uri="{28A0092B-C50C-407E-A947-70E740481C1C}">
                <a14:useLocalDpi xmlns:a14="http://schemas.microsoft.com/office/drawing/2010/main"/>
              </a:ext>
            </a:extLst>
          </a:blip>
          <a:srcRect/>
          <a:stretch>
            <a:fillRect/>
          </a:stretch>
        </p:blipFill>
        <p:spPr bwMode="auto">
          <a:xfrm>
            <a:off x="2836848" y="4479317"/>
            <a:ext cx="822884" cy="822884"/>
          </a:xfrm>
          <a:prstGeom prst="rect">
            <a:avLst/>
          </a:prstGeom>
          <a:solidFill>
            <a:schemeClr val="accent2"/>
          </a:solidFill>
          <a:extLst/>
        </p:spPr>
      </p:pic>
      <p:grpSp>
        <p:nvGrpSpPr>
          <p:cNvPr id="63" name="Group 62"/>
          <p:cNvGrpSpPr>
            <a:grpSpLocks noChangeAspect="1"/>
          </p:cNvGrpSpPr>
          <p:nvPr/>
        </p:nvGrpSpPr>
        <p:grpSpPr>
          <a:xfrm>
            <a:off x="2026367" y="3786850"/>
            <a:ext cx="2476577" cy="709932"/>
            <a:chOff x="975683" y="3703474"/>
            <a:chExt cx="4146269" cy="1188566"/>
          </a:xfrm>
          <a:solidFill>
            <a:schemeClr val="bg1"/>
          </a:solidFill>
        </p:grpSpPr>
        <p:pic>
          <p:nvPicPr>
            <p:cNvPr id="75" name="Picture 74"/>
            <p:cNvPicPr>
              <a:picLocks noChangeAspect="1"/>
            </p:cNvPicPr>
            <p:nvPr/>
          </p:nvPicPr>
          <p:blipFill>
            <a:blip r:embed="rId12" cstate="screen">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a:xfrm>
              <a:off x="4843000" y="4281725"/>
              <a:ext cx="278952" cy="535940"/>
            </a:xfrm>
            <a:prstGeom prst="rect">
              <a:avLst/>
            </a:prstGeom>
            <a:noFill/>
          </p:spPr>
        </p:pic>
        <p:grpSp>
          <p:nvGrpSpPr>
            <p:cNvPr id="76" name="Group 58"/>
            <p:cNvGrpSpPr>
              <a:grpSpLocks noChangeAspect="1"/>
            </p:cNvGrpSpPr>
            <p:nvPr/>
          </p:nvGrpSpPr>
          <p:grpSpPr>
            <a:xfrm>
              <a:off x="1997977" y="4006287"/>
              <a:ext cx="1052323" cy="811378"/>
              <a:chOff x="1919150" y="3044496"/>
              <a:chExt cx="666391" cy="475141"/>
            </a:xfrm>
            <a:grpFill/>
          </p:grpSpPr>
          <p:sp>
            <p:nvSpPr>
              <p:cNvPr id="81" name="Round Same Side Corner Rectangle 11"/>
              <p:cNvSpPr/>
              <p:nvPr/>
            </p:nvSpPr>
            <p:spPr>
              <a:xfrm>
                <a:off x="1970085" y="3044496"/>
                <a:ext cx="564520" cy="36177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grpFill/>
              <a:ln w="25400" cap="flat" cmpd="sng" algn="ctr">
                <a:noFill/>
                <a:prstDash val="solid"/>
              </a:ln>
              <a:effectLst/>
            </p:spPr>
            <p:txBody>
              <a:bodyPr rtlCol="0" anchor="ctr"/>
              <a:lstStyle/>
              <a:p>
                <a:pPr algn="ctr" defTabSz="913508">
                  <a:defRPr/>
                </a:pPr>
                <a:endParaRPr lang="en-US" kern="0">
                  <a:solidFill>
                    <a:srgbClr val="F2F2F2"/>
                  </a:solidFill>
                </a:endParaRPr>
              </a:p>
            </p:txBody>
          </p:sp>
          <p:sp>
            <p:nvSpPr>
              <p:cNvPr id="82" name="Trapezoid 12"/>
              <p:cNvSpPr/>
              <p:nvPr/>
            </p:nvSpPr>
            <p:spPr>
              <a:xfrm>
                <a:off x="1919150" y="3408078"/>
                <a:ext cx="666391" cy="84127"/>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grpFill/>
              <a:ln w="25400" cap="flat" cmpd="sng" algn="ctr">
                <a:noFill/>
                <a:prstDash val="solid"/>
              </a:ln>
              <a:effectLst/>
            </p:spPr>
            <p:txBody>
              <a:bodyPr rtlCol="0" anchor="ctr"/>
              <a:lstStyle/>
              <a:p>
                <a:pPr algn="ctr" defTabSz="913508">
                  <a:defRPr/>
                </a:pPr>
                <a:endParaRPr lang="en-US" kern="0">
                  <a:solidFill>
                    <a:srgbClr val="F2F2F2"/>
                  </a:solidFill>
                </a:endParaRPr>
              </a:p>
            </p:txBody>
          </p:sp>
          <p:sp>
            <p:nvSpPr>
              <p:cNvPr id="83" name="Rectangle 82"/>
              <p:cNvSpPr/>
              <p:nvPr/>
            </p:nvSpPr>
            <p:spPr>
              <a:xfrm>
                <a:off x="1919446" y="3492205"/>
                <a:ext cx="665798" cy="27432"/>
              </a:xfrm>
              <a:prstGeom prst="rect">
                <a:avLst/>
              </a:prstGeom>
              <a:grpFill/>
              <a:ln w="25400" cap="flat" cmpd="sng" algn="ctr">
                <a:noFill/>
                <a:prstDash val="solid"/>
              </a:ln>
              <a:effectLst/>
            </p:spPr>
            <p:txBody>
              <a:bodyPr rtlCol="0" anchor="ctr"/>
              <a:lstStyle/>
              <a:p>
                <a:pPr algn="ctr" defTabSz="913508">
                  <a:defRPr/>
                </a:pPr>
                <a:endParaRPr lang="en-US" kern="0">
                  <a:solidFill>
                    <a:srgbClr val="F2F2F2"/>
                  </a:solidFill>
                </a:endParaRPr>
              </a:p>
            </p:txBody>
          </p:sp>
        </p:grpSp>
        <p:grpSp>
          <p:nvGrpSpPr>
            <p:cNvPr id="78" name="Group 77"/>
            <p:cNvGrpSpPr/>
            <p:nvPr/>
          </p:nvGrpSpPr>
          <p:grpSpPr bwMode="black">
            <a:xfrm>
              <a:off x="975683" y="4139286"/>
              <a:ext cx="807396" cy="752754"/>
              <a:chOff x="2916435" y="3914152"/>
              <a:chExt cx="930763" cy="918513"/>
            </a:xfrm>
            <a:grpFill/>
          </p:grpSpPr>
          <p:pic>
            <p:nvPicPr>
              <p:cNvPr id="79" name="Picture 78"/>
              <p:cNvPicPr>
                <a:picLocks noChangeAspect="1"/>
              </p:cNvPicPr>
              <p:nvPr/>
            </p:nvPicPr>
            <p:blipFill>
              <a:blip r:embed="rId14" cstate="screen">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rot="2614426" flipH="1">
                <a:off x="2916435" y="4302640"/>
                <a:ext cx="394555" cy="530025"/>
              </a:xfrm>
              <a:prstGeom prst="rect">
                <a:avLst/>
              </a:prstGeom>
              <a:noFill/>
            </p:spPr>
          </p:pic>
          <p:sp>
            <p:nvSpPr>
              <p:cNvPr id="80" name="Freeform 61"/>
              <p:cNvSpPr>
                <a:spLocks/>
              </p:cNvSpPr>
              <p:nvPr/>
            </p:nvSpPr>
            <p:spPr bwMode="black">
              <a:xfrm rot="10800000">
                <a:off x="3279998" y="3914152"/>
                <a:ext cx="567200" cy="820335"/>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grpFill/>
              <a:extLst/>
            </p:spPr>
            <p:txBody>
              <a:bodyPr vert="horz" wrap="square" lIns="91427" tIns="45713" rIns="91427" bIns="45713" numCol="1" anchor="t" anchorCtr="0" compatLnSpc="1">
                <a:prstTxWarp prst="textNoShape">
                  <a:avLst/>
                </a:prstTxWarp>
              </a:bodyPr>
              <a:lstStyle/>
              <a:p>
                <a:endParaRPr lang="en-US" sz="900" dirty="0">
                  <a:solidFill>
                    <a:srgbClr val="FFFFFF"/>
                  </a:solidFill>
                </a:endParaRPr>
              </a:p>
            </p:txBody>
          </p:sp>
        </p:grpSp>
        <p:sp>
          <p:nvSpPr>
            <p:cNvPr id="77" name="Freeform 7"/>
            <p:cNvSpPr>
              <a:spLocks noChangeAspect="1" noEditPoints="1"/>
            </p:cNvSpPr>
            <p:nvPr/>
          </p:nvSpPr>
          <p:spPr bwMode="auto">
            <a:xfrm>
              <a:off x="3289752" y="3703474"/>
              <a:ext cx="1403086" cy="1114191"/>
            </a:xfrm>
            <a:custGeom>
              <a:avLst/>
              <a:gdLst>
                <a:gd name="T0" fmla="*/ 16 w 1389"/>
                <a:gd name="T1" fmla="*/ 0 h 878"/>
                <a:gd name="T2" fmla="*/ 0 w 1389"/>
                <a:gd name="T3" fmla="*/ 332 h 878"/>
                <a:gd name="T4" fmla="*/ 0 w 1389"/>
                <a:gd name="T5" fmla="*/ 788 h 878"/>
                <a:gd name="T6" fmla="*/ 198 w 1389"/>
                <a:gd name="T7" fmla="*/ 802 h 878"/>
                <a:gd name="T8" fmla="*/ 647 w 1389"/>
                <a:gd name="T9" fmla="*/ 803 h 878"/>
                <a:gd name="T10" fmla="*/ 647 w 1389"/>
                <a:gd name="T11" fmla="*/ 826 h 878"/>
                <a:gd name="T12" fmla="*/ 355 w 1389"/>
                <a:gd name="T13" fmla="*/ 840 h 878"/>
                <a:gd name="T14" fmla="*/ 345 w 1389"/>
                <a:gd name="T15" fmla="*/ 878 h 878"/>
                <a:gd name="T16" fmla="*/ 1039 w 1389"/>
                <a:gd name="T17" fmla="*/ 864 h 878"/>
                <a:gd name="T18" fmla="*/ 1000 w 1389"/>
                <a:gd name="T19" fmla="*/ 826 h 878"/>
                <a:gd name="T20" fmla="*/ 721 w 1389"/>
                <a:gd name="T21" fmla="*/ 804 h 878"/>
                <a:gd name="T22" fmla="*/ 1374 w 1389"/>
                <a:gd name="T23" fmla="*/ 803 h 878"/>
                <a:gd name="T24" fmla="*/ 1389 w 1389"/>
                <a:gd name="T25" fmla="*/ 14 h 878"/>
                <a:gd name="T26" fmla="*/ 1126 w 1389"/>
                <a:gd name="T27" fmla="*/ 781 h 878"/>
                <a:gd name="T28" fmla="*/ 1107 w 1389"/>
                <a:gd name="T29" fmla="*/ 778 h 878"/>
                <a:gd name="T30" fmla="*/ 1126 w 1389"/>
                <a:gd name="T31" fmla="*/ 774 h 878"/>
                <a:gd name="T32" fmla="*/ 1126 w 1389"/>
                <a:gd name="T33" fmla="*/ 781 h 878"/>
                <a:gd name="T34" fmla="*/ 1144 w 1389"/>
                <a:gd name="T35" fmla="*/ 781 h 878"/>
                <a:gd name="T36" fmla="*/ 1144 w 1389"/>
                <a:gd name="T37" fmla="*/ 774 h 878"/>
                <a:gd name="T38" fmla="*/ 1164 w 1389"/>
                <a:gd name="T39" fmla="*/ 778 h 878"/>
                <a:gd name="T40" fmla="*/ 1194 w 1389"/>
                <a:gd name="T41" fmla="*/ 781 h 878"/>
                <a:gd name="T42" fmla="*/ 1174 w 1389"/>
                <a:gd name="T43" fmla="*/ 778 h 878"/>
                <a:gd name="T44" fmla="*/ 1194 w 1389"/>
                <a:gd name="T45" fmla="*/ 774 h 878"/>
                <a:gd name="T46" fmla="*/ 1194 w 1389"/>
                <a:gd name="T47" fmla="*/ 781 h 878"/>
                <a:gd name="T48" fmla="*/ 1211 w 1389"/>
                <a:gd name="T49" fmla="*/ 781 h 878"/>
                <a:gd name="T50" fmla="*/ 1211 w 1389"/>
                <a:gd name="T51" fmla="*/ 774 h 878"/>
                <a:gd name="T52" fmla="*/ 1231 w 1389"/>
                <a:gd name="T53" fmla="*/ 778 h 878"/>
                <a:gd name="T54" fmla="*/ 1261 w 1389"/>
                <a:gd name="T55" fmla="*/ 781 h 878"/>
                <a:gd name="T56" fmla="*/ 1241 w 1389"/>
                <a:gd name="T57" fmla="*/ 778 h 878"/>
                <a:gd name="T58" fmla="*/ 1261 w 1389"/>
                <a:gd name="T59" fmla="*/ 774 h 878"/>
                <a:gd name="T60" fmla="*/ 1261 w 1389"/>
                <a:gd name="T61" fmla="*/ 781 h 878"/>
                <a:gd name="T62" fmla="*/ 1278 w 1389"/>
                <a:gd name="T63" fmla="*/ 781 h 878"/>
                <a:gd name="T64" fmla="*/ 1278 w 1389"/>
                <a:gd name="T65" fmla="*/ 774 h 878"/>
                <a:gd name="T66" fmla="*/ 1298 w 1389"/>
                <a:gd name="T67" fmla="*/ 778 h 878"/>
                <a:gd name="T68" fmla="*/ 1316 w 1389"/>
                <a:gd name="T69" fmla="*/ 787 h 878"/>
                <a:gd name="T70" fmla="*/ 1316 w 1389"/>
                <a:gd name="T71" fmla="*/ 768 h 878"/>
                <a:gd name="T72" fmla="*/ 1316 w 1389"/>
                <a:gd name="T73" fmla="*/ 787 h 878"/>
                <a:gd name="T74" fmla="*/ 1326 w 1389"/>
                <a:gd name="T75" fmla="*/ 754 h 878"/>
                <a:gd name="T76" fmla="*/ 455 w 1389"/>
                <a:gd name="T77" fmla="*/ 754 h 878"/>
                <a:gd name="T78" fmla="*/ 49 w 1389"/>
                <a:gd name="T79" fmla="*/ 739 h 878"/>
                <a:gd name="T80" fmla="*/ 49 w 1389"/>
                <a:gd name="T81" fmla="*/ 332 h 878"/>
                <a:gd name="T82" fmla="*/ 64 w 1389"/>
                <a:gd name="T83" fmla="*/ 48 h 878"/>
                <a:gd name="T84" fmla="*/ 1340 w 1389"/>
                <a:gd name="T85" fmla="*/ 63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9" h="878">
                  <a:moveTo>
                    <a:pt x="1374" y="0"/>
                  </a:moveTo>
                  <a:cubicBezTo>
                    <a:pt x="16" y="0"/>
                    <a:pt x="16" y="0"/>
                    <a:pt x="16" y="0"/>
                  </a:cubicBezTo>
                  <a:cubicBezTo>
                    <a:pt x="7" y="0"/>
                    <a:pt x="0" y="6"/>
                    <a:pt x="0" y="14"/>
                  </a:cubicBezTo>
                  <a:cubicBezTo>
                    <a:pt x="0" y="139"/>
                    <a:pt x="0" y="244"/>
                    <a:pt x="0" y="332"/>
                  </a:cubicBezTo>
                  <a:cubicBezTo>
                    <a:pt x="0" y="384"/>
                    <a:pt x="0" y="430"/>
                    <a:pt x="0" y="470"/>
                  </a:cubicBezTo>
                  <a:cubicBezTo>
                    <a:pt x="0" y="788"/>
                    <a:pt x="0" y="788"/>
                    <a:pt x="0" y="788"/>
                  </a:cubicBezTo>
                  <a:cubicBezTo>
                    <a:pt x="0" y="796"/>
                    <a:pt x="7" y="802"/>
                    <a:pt x="16" y="802"/>
                  </a:cubicBezTo>
                  <a:cubicBezTo>
                    <a:pt x="16" y="802"/>
                    <a:pt x="16" y="802"/>
                    <a:pt x="198" y="802"/>
                  </a:cubicBezTo>
                  <a:cubicBezTo>
                    <a:pt x="198" y="802"/>
                    <a:pt x="198" y="803"/>
                    <a:pt x="198" y="803"/>
                  </a:cubicBezTo>
                  <a:cubicBezTo>
                    <a:pt x="647" y="803"/>
                    <a:pt x="647" y="803"/>
                    <a:pt x="647" y="803"/>
                  </a:cubicBezTo>
                  <a:cubicBezTo>
                    <a:pt x="647" y="803"/>
                    <a:pt x="647" y="803"/>
                    <a:pt x="647" y="804"/>
                  </a:cubicBezTo>
                  <a:cubicBezTo>
                    <a:pt x="647" y="826"/>
                    <a:pt x="647" y="826"/>
                    <a:pt x="647" y="826"/>
                  </a:cubicBezTo>
                  <a:cubicBezTo>
                    <a:pt x="369" y="826"/>
                    <a:pt x="369" y="826"/>
                    <a:pt x="369" y="826"/>
                  </a:cubicBezTo>
                  <a:cubicBezTo>
                    <a:pt x="362" y="826"/>
                    <a:pt x="355" y="832"/>
                    <a:pt x="355" y="840"/>
                  </a:cubicBezTo>
                  <a:cubicBezTo>
                    <a:pt x="331" y="864"/>
                    <a:pt x="331" y="864"/>
                    <a:pt x="331" y="864"/>
                  </a:cubicBezTo>
                  <a:cubicBezTo>
                    <a:pt x="331" y="872"/>
                    <a:pt x="337" y="878"/>
                    <a:pt x="345" y="878"/>
                  </a:cubicBezTo>
                  <a:cubicBezTo>
                    <a:pt x="1024" y="878"/>
                    <a:pt x="1024" y="878"/>
                    <a:pt x="1024" y="878"/>
                  </a:cubicBezTo>
                  <a:cubicBezTo>
                    <a:pt x="1033" y="878"/>
                    <a:pt x="1039" y="872"/>
                    <a:pt x="1039" y="864"/>
                  </a:cubicBezTo>
                  <a:cubicBezTo>
                    <a:pt x="1015" y="840"/>
                    <a:pt x="1015" y="840"/>
                    <a:pt x="1015" y="840"/>
                  </a:cubicBezTo>
                  <a:cubicBezTo>
                    <a:pt x="1015" y="832"/>
                    <a:pt x="1009" y="826"/>
                    <a:pt x="1000" y="826"/>
                  </a:cubicBezTo>
                  <a:cubicBezTo>
                    <a:pt x="721" y="826"/>
                    <a:pt x="721" y="826"/>
                    <a:pt x="721" y="826"/>
                  </a:cubicBezTo>
                  <a:cubicBezTo>
                    <a:pt x="721" y="804"/>
                    <a:pt x="721" y="804"/>
                    <a:pt x="721" y="804"/>
                  </a:cubicBezTo>
                  <a:cubicBezTo>
                    <a:pt x="721" y="803"/>
                    <a:pt x="721" y="803"/>
                    <a:pt x="721" y="803"/>
                  </a:cubicBezTo>
                  <a:cubicBezTo>
                    <a:pt x="1374" y="803"/>
                    <a:pt x="1374" y="803"/>
                    <a:pt x="1374" y="803"/>
                  </a:cubicBezTo>
                  <a:cubicBezTo>
                    <a:pt x="1383" y="803"/>
                    <a:pt x="1389" y="797"/>
                    <a:pt x="1389" y="789"/>
                  </a:cubicBezTo>
                  <a:cubicBezTo>
                    <a:pt x="1389" y="14"/>
                    <a:pt x="1389" y="14"/>
                    <a:pt x="1389" y="14"/>
                  </a:cubicBezTo>
                  <a:cubicBezTo>
                    <a:pt x="1389" y="6"/>
                    <a:pt x="1383" y="0"/>
                    <a:pt x="1374" y="0"/>
                  </a:cubicBezTo>
                  <a:close/>
                  <a:moveTo>
                    <a:pt x="1126" y="781"/>
                  </a:moveTo>
                  <a:cubicBezTo>
                    <a:pt x="1110" y="781"/>
                    <a:pt x="1110" y="781"/>
                    <a:pt x="1110" y="781"/>
                  </a:cubicBezTo>
                  <a:cubicBezTo>
                    <a:pt x="1108" y="781"/>
                    <a:pt x="1107" y="780"/>
                    <a:pt x="1107" y="778"/>
                  </a:cubicBezTo>
                  <a:cubicBezTo>
                    <a:pt x="1107" y="776"/>
                    <a:pt x="1108" y="774"/>
                    <a:pt x="1110" y="774"/>
                  </a:cubicBezTo>
                  <a:cubicBezTo>
                    <a:pt x="1126" y="774"/>
                    <a:pt x="1126" y="774"/>
                    <a:pt x="1126" y="774"/>
                  </a:cubicBezTo>
                  <a:cubicBezTo>
                    <a:pt x="1129" y="774"/>
                    <a:pt x="1130" y="776"/>
                    <a:pt x="1130" y="778"/>
                  </a:cubicBezTo>
                  <a:cubicBezTo>
                    <a:pt x="1130" y="780"/>
                    <a:pt x="1129" y="781"/>
                    <a:pt x="1126" y="781"/>
                  </a:cubicBezTo>
                  <a:close/>
                  <a:moveTo>
                    <a:pt x="1160" y="781"/>
                  </a:moveTo>
                  <a:cubicBezTo>
                    <a:pt x="1144" y="781"/>
                    <a:pt x="1144" y="781"/>
                    <a:pt x="1144" y="781"/>
                  </a:cubicBezTo>
                  <a:cubicBezTo>
                    <a:pt x="1142" y="781"/>
                    <a:pt x="1140" y="780"/>
                    <a:pt x="1140" y="778"/>
                  </a:cubicBezTo>
                  <a:cubicBezTo>
                    <a:pt x="1140" y="776"/>
                    <a:pt x="1142" y="774"/>
                    <a:pt x="1144" y="774"/>
                  </a:cubicBezTo>
                  <a:cubicBezTo>
                    <a:pt x="1160" y="774"/>
                    <a:pt x="1160" y="774"/>
                    <a:pt x="1160" y="774"/>
                  </a:cubicBezTo>
                  <a:cubicBezTo>
                    <a:pt x="1162" y="774"/>
                    <a:pt x="1164" y="776"/>
                    <a:pt x="1164" y="778"/>
                  </a:cubicBezTo>
                  <a:cubicBezTo>
                    <a:pt x="1164" y="780"/>
                    <a:pt x="1162" y="781"/>
                    <a:pt x="1160" y="781"/>
                  </a:cubicBezTo>
                  <a:close/>
                  <a:moveTo>
                    <a:pt x="1194" y="781"/>
                  </a:moveTo>
                  <a:cubicBezTo>
                    <a:pt x="1177" y="781"/>
                    <a:pt x="1177" y="781"/>
                    <a:pt x="1177" y="781"/>
                  </a:cubicBezTo>
                  <a:cubicBezTo>
                    <a:pt x="1175" y="781"/>
                    <a:pt x="1174" y="780"/>
                    <a:pt x="1174" y="778"/>
                  </a:cubicBezTo>
                  <a:cubicBezTo>
                    <a:pt x="1174" y="776"/>
                    <a:pt x="1175" y="774"/>
                    <a:pt x="1177" y="774"/>
                  </a:cubicBezTo>
                  <a:cubicBezTo>
                    <a:pt x="1194" y="774"/>
                    <a:pt x="1194" y="774"/>
                    <a:pt x="1194" y="774"/>
                  </a:cubicBezTo>
                  <a:cubicBezTo>
                    <a:pt x="1196" y="774"/>
                    <a:pt x="1198" y="776"/>
                    <a:pt x="1198" y="778"/>
                  </a:cubicBezTo>
                  <a:cubicBezTo>
                    <a:pt x="1198" y="780"/>
                    <a:pt x="1196" y="781"/>
                    <a:pt x="1194" y="781"/>
                  </a:cubicBezTo>
                  <a:close/>
                  <a:moveTo>
                    <a:pt x="1228" y="781"/>
                  </a:moveTo>
                  <a:cubicBezTo>
                    <a:pt x="1211" y="781"/>
                    <a:pt x="1211" y="781"/>
                    <a:pt x="1211" y="781"/>
                  </a:cubicBezTo>
                  <a:cubicBezTo>
                    <a:pt x="1209" y="781"/>
                    <a:pt x="1207" y="780"/>
                    <a:pt x="1207" y="778"/>
                  </a:cubicBezTo>
                  <a:cubicBezTo>
                    <a:pt x="1207" y="776"/>
                    <a:pt x="1209" y="774"/>
                    <a:pt x="1211" y="774"/>
                  </a:cubicBezTo>
                  <a:cubicBezTo>
                    <a:pt x="1228" y="774"/>
                    <a:pt x="1228" y="774"/>
                    <a:pt x="1228" y="774"/>
                  </a:cubicBezTo>
                  <a:cubicBezTo>
                    <a:pt x="1230" y="774"/>
                    <a:pt x="1231" y="776"/>
                    <a:pt x="1231" y="778"/>
                  </a:cubicBezTo>
                  <a:cubicBezTo>
                    <a:pt x="1231" y="780"/>
                    <a:pt x="1230" y="781"/>
                    <a:pt x="1228" y="781"/>
                  </a:cubicBezTo>
                  <a:close/>
                  <a:moveTo>
                    <a:pt x="1261" y="781"/>
                  </a:moveTo>
                  <a:cubicBezTo>
                    <a:pt x="1244" y="781"/>
                    <a:pt x="1244" y="781"/>
                    <a:pt x="1244" y="781"/>
                  </a:cubicBezTo>
                  <a:cubicBezTo>
                    <a:pt x="1242" y="781"/>
                    <a:pt x="1241" y="780"/>
                    <a:pt x="1241" y="778"/>
                  </a:cubicBezTo>
                  <a:cubicBezTo>
                    <a:pt x="1241" y="776"/>
                    <a:pt x="1242" y="774"/>
                    <a:pt x="1244" y="774"/>
                  </a:cubicBezTo>
                  <a:cubicBezTo>
                    <a:pt x="1261" y="774"/>
                    <a:pt x="1261" y="774"/>
                    <a:pt x="1261" y="774"/>
                  </a:cubicBezTo>
                  <a:cubicBezTo>
                    <a:pt x="1263" y="774"/>
                    <a:pt x="1265" y="776"/>
                    <a:pt x="1265" y="778"/>
                  </a:cubicBezTo>
                  <a:cubicBezTo>
                    <a:pt x="1265" y="780"/>
                    <a:pt x="1263" y="781"/>
                    <a:pt x="1261" y="781"/>
                  </a:cubicBezTo>
                  <a:close/>
                  <a:moveTo>
                    <a:pt x="1295" y="781"/>
                  </a:moveTo>
                  <a:cubicBezTo>
                    <a:pt x="1278" y="781"/>
                    <a:pt x="1278" y="781"/>
                    <a:pt x="1278" y="781"/>
                  </a:cubicBezTo>
                  <a:cubicBezTo>
                    <a:pt x="1276" y="781"/>
                    <a:pt x="1274" y="780"/>
                    <a:pt x="1274" y="778"/>
                  </a:cubicBezTo>
                  <a:cubicBezTo>
                    <a:pt x="1274" y="776"/>
                    <a:pt x="1276" y="774"/>
                    <a:pt x="1278" y="774"/>
                  </a:cubicBezTo>
                  <a:cubicBezTo>
                    <a:pt x="1295" y="774"/>
                    <a:pt x="1295" y="774"/>
                    <a:pt x="1295" y="774"/>
                  </a:cubicBezTo>
                  <a:cubicBezTo>
                    <a:pt x="1297" y="774"/>
                    <a:pt x="1298" y="776"/>
                    <a:pt x="1298" y="778"/>
                  </a:cubicBezTo>
                  <a:cubicBezTo>
                    <a:pt x="1298" y="780"/>
                    <a:pt x="1297" y="781"/>
                    <a:pt x="1295" y="781"/>
                  </a:cubicBezTo>
                  <a:close/>
                  <a:moveTo>
                    <a:pt x="1316" y="787"/>
                  </a:moveTo>
                  <a:cubicBezTo>
                    <a:pt x="1311" y="787"/>
                    <a:pt x="1307" y="783"/>
                    <a:pt x="1307" y="778"/>
                  </a:cubicBezTo>
                  <a:cubicBezTo>
                    <a:pt x="1307" y="773"/>
                    <a:pt x="1311" y="768"/>
                    <a:pt x="1316" y="768"/>
                  </a:cubicBezTo>
                  <a:cubicBezTo>
                    <a:pt x="1321" y="768"/>
                    <a:pt x="1325" y="773"/>
                    <a:pt x="1325" y="778"/>
                  </a:cubicBezTo>
                  <a:cubicBezTo>
                    <a:pt x="1325" y="783"/>
                    <a:pt x="1321" y="787"/>
                    <a:pt x="1316" y="787"/>
                  </a:cubicBezTo>
                  <a:close/>
                  <a:moveTo>
                    <a:pt x="1340" y="740"/>
                  </a:moveTo>
                  <a:cubicBezTo>
                    <a:pt x="1340" y="748"/>
                    <a:pt x="1334" y="754"/>
                    <a:pt x="1326" y="754"/>
                  </a:cubicBezTo>
                  <a:cubicBezTo>
                    <a:pt x="918" y="754"/>
                    <a:pt x="642" y="754"/>
                    <a:pt x="455" y="754"/>
                  </a:cubicBezTo>
                  <a:cubicBezTo>
                    <a:pt x="455" y="754"/>
                    <a:pt x="455" y="754"/>
                    <a:pt x="455" y="754"/>
                  </a:cubicBezTo>
                  <a:cubicBezTo>
                    <a:pt x="64" y="754"/>
                    <a:pt x="64" y="754"/>
                    <a:pt x="64" y="754"/>
                  </a:cubicBezTo>
                  <a:cubicBezTo>
                    <a:pt x="56" y="754"/>
                    <a:pt x="49" y="747"/>
                    <a:pt x="49" y="739"/>
                  </a:cubicBezTo>
                  <a:cubicBezTo>
                    <a:pt x="49" y="739"/>
                    <a:pt x="49" y="739"/>
                    <a:pt x="49" y="470"/>
                  </a:cubicBezTo>
                  <a:cubicBezTo>
                    <a:pt x="49" y="417"/>
                    <a:pt x="49" y="372"/>
                    <a:pt x="49" y="332"/>
                  </a:cubicBezTo>
                  <a:cubicBezTo>
                    <a:pt x="49" y="63"/>
                    <a:pt x="49" y="63"/>
                    <a:pt x="49" y="63"/>
                  </a:cubicBezTo>
                  <a:cubicBezTo>
                    <a:pt x="49" y="55"/>
                    <a:pt x="56" y="48"/>
                    <a:pt x="64" y="48"/>
                  </a:cubicBezTo>
                  <a:cubicBezTo>
                    <a:pt x="1326" y="48"/>
                    <a:pt x="1326" y="48"/>
                    <a:pt x="1326" y="48"/>
                  </a:cubicBezTo>
                  <a:cubicBezTo>
                    <a:pt x="1334" y="48"/>
                    <a:pt x="1340" y="55"/>
                    <a:pt x="1340" y="63"/>
                  </a:cubicBezTo>
                  <a:cubicBezTo>
                    <a:pt x="1340" y="740"/>
                    <a:pt x="1340" y="740"/>
                    <a:pt x="1340" y="740"/>
                  </a:cubicBezTo>
                  <a:close/>
                </a:path>
              </a:pathLst>
            </a:custGeom>
            <a:grpFill/>
            <a:ln w="25400" cap="flat" cmpd="sng" algn="ctr">
              <a:noFill/>
              <a:prstDash val="solid"/>
              <a:headEnd type="none" w="med" len="med"/>
              <a:tailEnd type="none" w="med" len="med"/>
            </a:ln>
            <a:effectLst/>
          </p:spPr>
          <p:txBody>
            <a:bodyPr vert="horz" wrap="square" lIns="116025" tIns="58012" rIns="116025" bIns="58012" numCol="1" rtlCol="0" anchor="ctr" anchorCtr="0" compatLnSpc="1">
              <a:prstTxWarp prst="textNoShape">
                <a:avLst/>
              </a:prstTxWarp>
            </a:bodyPr>
            <a:lstStyle/>
            <a:p>
              <a:pPr defTabSz="1043393">
                <a:defRPr/>
              </a:pPr>
              <a:endParaRPr lang="en-US" sz="2800" kern="0" spc="-171">
                <a:solidFill>
                  <a:srgbClr val="F2F2F2"/>
                </a:solidFill>
                <a:latin typeface="Segoe Light" pitchFamily="34" charset="0"/>
              </a:endParaRPr>
            </a:p>
          </p:txBody>
        </p:sp>
      </p:grpSp>
    </p:spTree>
    <p:extLst>
      <p:ext uri="{BB962C8B-B14F-4D97-AF65-F5344CB8AC3E}">
        <p14:creationId xmlns:p14="http://schemas.microsoft.com/office/powerpoint/2010/main" val="152786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1+#ppt_w/2"/>
                                          </p:val>
                                        </p:tav>
                                        <p:tav tm="100000">
                                          <p:val>
                                            <p:strVal val="#ppt_x"/>
                                          </p:val>
                                        </p:tav>
                                      </p:tavLst>
                                    </p:anim>
                                    <p:anim calcmode="lin" valueType="num">
                                      <p:cBhvr additive="base">
                                        <p:cTn id="8" dur="75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nvPr>
        </p:nvGraphicFramePr>
        <p:xfrm>
          <a:off x="536434" y="1594059"/>
          <a:ext cx="8419030" cy="4114800"/>
        </p:xfrm>
        <a:graphic>
          <a:graphicData uri="http://schemas.openxmlformats.org/drawingml/2006/table">
            <a:tbl>
              <a:tblPr firstRow="1" bandRow="1">
                <a:tableStyleId>{5C22544A-7EE6-4342-B048-85BDC9FD1C3A}</a:tableStyleId>
              </a:tblPr>
              <a:tblGrid>
                <a:gridCol w="3743335"/>
                <a:gridCol w="1558565"/>
                <a:gridCol w="1558565"/>
                <a:gridCol w="1558565"/>
              </a:tblGrid>
              <a:tr h="457200">
                <a:tc>
                  <a:txBody>
                    <a:bodyPr/>
                    <a:lstStyle/>
                    <a:p>
                      <a:r>
                        <a:rPr lang="en-US" sz="1600" b="0" dirty="0" smtClean="0">
                          <a:solidFill>
                            <a:schemeClr val="bg1"/>
                          </a:solidFill>
                        </a:rPr>
                        <a:t>Voice</a:t>
                      </a:r>
                      <a:endParaRPr lang="en-US" sz="1600" b="0" dirty="0">
                        <a:solidFill>
                          <a:schemeClr val="bg1"/>
                        </a:solidFill>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solidFill>
                      <a:prstDash val="sysDot"/>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solidFill>
                      <a:prstDash val="sysDot"/>
                      <a:round/>
                      <a:headEnd type="none" w="med" len="med"/>
                      <a:tailEnd type="none" w="med" len="med"/>
                    </a:lnT>
                    <a:lnB w="28575" cap="flat" cmpd="sng" algn="ctr">
                      <a:solidFill>
                        <a:schemeClr val="accent1"/>
                      </a:solidFill>
                      <a:prstDash val="sysDot"/>
                      <a:round/>
                      <a:headEnd type="none" w="med" len="med"/>
                      <a:tailEnd type="none" w="med" len="med"/>
                    </a:lnB>
                    <a:noFill/>
                  </a:tcPr>
                </a:tc>
                <a:tc>
                  <a:txBody>
                    <a:bodyPr/>
                    <a:lstStyle/>
                    <a:p>
                      <a:endParaRPr lang="en-US" sz="16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solidFill>
                      <a:prstDash val="sysDot"/>
                      <a:round/>
                      <a:headEnd type="none" w="med" len="med"/>
                      <a:tailEnd type="none" w="med" len="med"/>
                    </a:lnT>
                    <a:lnB w="28575" cap="flat" cmpd="sng" algn="ctr">
                      <a:solidFill>
                        <a:schemeClr val="accent1"/>
                      </a:solidFill>
                      <a:prstDash val="sysDot"/>
                      <a:round/>
                      <a:headEnd type="none" w="med" len="med"/>
                      <a:tailEnd type="none" w="med" len="med"/>
                    </a:lnB>
                    <a:noFill/>
                  </a:tcPr>
                </a:tc>
                <a:tc rowSpan="9">
                  <a:txBody>
                    <a:bodyPr/>
                    <a:lstStyle/>
                    <a:p>
                      <a:pPr marL="0" marR="0" lvl="0" indent="0" algn="ctr" defTabSz="783087" rtl="0" eaLnBrk="1" fontAlgn="auto" latinLnBrk="0" hangingPunct="1">
                        <a:lnSpc>
                          <a:spcPct val="100000"/>
                        </a:lnSpc>
                        <a:spcBef>
                          <a:spcPts val="0"/>
                        </a:spcBef>
                        <a:spcAft>
                          <a:spcPts val="0"/>
                        </a:spcAft>
                        <a:buClrTx/>
                        <a:buSzTx/>
                        <a:buFontTx/>
                        <a:buNone/>
                        <a:tabLst/>
                        <a:defRPr/>
                      </a:pPr>
                      <a:r>
                        <a:rPr lang="en-US" sz="1600" b="0" kern="1200" noProof="0" dirty="0" smtClean="0">
                          <a:ln>
                            <a:solidFill>
                              <a:prstClr val="white">
                                <a:alpha val="0"/>
                              </a:prstClr>
                            </a:solidFill>
                          </a:ln>
                          <a:solidFill>
                            <a:schemeClr val="bg1"/>
                          </a:solidFill>
                          <a:latin typeface="Segoe Light"/>
                          <a:ea typeface="+mn-ea"/>
                          <a:cs typeface="+mn-cs"/>
                        </a:rPr>
                        <a:t>Plan A4</a:t>
                      </a:r>
                    </a:p>
                    <a:p>
                      <a:pPr marL="0" marR="0" lvl="0" indent="0" algn="ctr" defTabSz="783087"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solidFill>
                              <a:prstClr val="white">
                                <a:alpha val="0"/>
                              </a:prstClr>
                            </a:solidFill>
                          </a:ln>
                          <a:solidFill>
                            <a:srgbClr val="FFFFFF"/>
                          </a:solidFill>
                          <a:effectLst/>
                          <a:uLnTx/>
                          <a:uFillTx/>
                          <a:latin typeface="+mn-lt"/>
                        </a:rPr>
                        <a:t>Exchange Plan 2</a:t>
                      </a:r>
                    </a:p>
                    <a:p>
                      <a:pPr marL="0" marR="0" lvl="0" indent="0" algn="ctr" defTabSz="783087"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solidFill>
                              <a:prstClr val="white">
                                <a:alpha val="0"/>
                              </a:prstClr>
                            </a:solidFill>
                          </a:ln>
                          <a:solidFill>
                            <a:srgbClr val="FFFFFF"/>
                          </a:solidFill>
                          <a:effectLst/>
                          <a:uLnTx/>
                          <a:uFillTx/>
                          <a:latin typeface="+mn-lt"/>
                        </a:rPr>
                        <a:t>SharePoint Plan 2</a:t>
                      </a:r>
                    </a:p>
                    <a:p>
                      <a:pPr marL="0" marR="0" lvl="0" indent="0" algn="ctr" defTabSz="783087"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solidFill>
                              <a:prstClr val="white">
                                <a:alpha val="0"/>
                              </a:prstClr>
                            </a:solidFill>
                          </a:ln>
                          <a:solidFill>
                            <a:srgbClr val="FFFFFF"/>
                          </a:solidFill>
                          <a:effectLst/>
                          <a:uLnTx/>
                          <a:uFillTx/>
                          <a:latin typeface="+mn-lt"/>
                        </a:rPr>
                        <a:t>Lync Plan 2</a:t>
                      </a:r>
                    </a:p>
                    <a:p>
                      <a:pPr marL="0" marR="0" lvl="0" indent="0" algn="ctr" defTabSz="783087"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solidFill>
                              <a:prstClr val="white">
                                <a:alpha val="0"/>
                              </a:prstClr>
                            </a:solidFill>
                          </a:ln>
                          <a:solidFill>
                            <a:srgbClr val="FFFFFF"/>
                          </a:solidFill>
                          <a:effectLst/>
                          <a:uLnTx/>
                          <a:uFillTx/>
                          <a:latin typeface="+mn-lt"/>
                        </a:rPr>
                        <a:t>Office Pro Plus</a:t>
                      </a:r>
                    </a:p>
                    <a:p>
                      <a:pPr marL="0" marR="0" lvl="0" indent="0" algn="ctr" defTabSz="783087"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solidFill>
                              <a:prstClr val="white">
                                <a:alpha val="0"/>
                              </a:prstClr>
                            </a:solidFill>
                          </a:ln>
                          <a:solidFill>
                            <a:srgbClr val="FFFFFF"/>
                          </a:solidFill>
                          <a:effectLst/>
                          <a:uLnTx/>
                          <a:uFillTx/>
                          <a:latin typeface="+mn-lt"/>
                        </a:rPr>
                        <a:t>Office Web Apps</a:t>
                      </a:r>
                    </a:p>
                    <a:p>
                      <a:pPr marL="0" marR="0" lvl="0" indent="0" algn="ctr" defTabSz="783087"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solidFill>
                              <a:prstClr val="white">
                                <a:alpha val="0"/>
                              </a:prstClr>
                            </a:solidFill>
                          </a:ln>
                          <a:solidFill>
                            <a:srgbClr val="FFFFFF"/>
                          </a:solidFill>
                          <a:effectLst/>
                          <a:uLnTx/>
                          <a:uFillTx/>
                          <a:latin typeface="+mn-lt"/>
                        </a:rPr>
                        <a:t>Lync Plus (Voice)</a:t>
                      </a:r>
                      <a:endParaRPr lang="en-US" sz="1200" b="0"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solidFill>
                      <a:prstDash val="sysDot"/>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r>
              <a:tr h="457200">
                <a:tc>
                  <a:txBody>
                    <a:bodyPr/>
                    <a:lstStyle/>
                    <a:p>
                      <a:r>
                        <a:rPr lang="en-US" sz="1600" b="0" dirty="0" smtClean="0">
                          <a:solidFill>
                            <a:schemeClr val="bg1"/>
                          </a:solidFill>
                        </a:rPr>
                        <a:t>Office 365 ProPlus</a:t>
                      </a:r>
                      <a:endParaRPr lang="en-US" sz="1600" b="0" dirty="0">
                        <a:solidFill>
                          <a:schemeClr val="bg1"/>
                        </a:solidFill>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endParaRPr lang="en-US" sz="16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solidFill>
                      <a:prstDash val="sysDot"/>
                      <a:round/>
                      <a:headEnd type="none" w="med" len="med"/>
                      <a:tailEnd type="none" w="med" len="med"/>
                    </a:lnT>
                    <a:lnB w="28575" cap="flat" cmpd="sng" algn="ctr">
                      <a:solidFill>
                        <a:schemeClr val="bg1"/>
                      </a:solidFill>
                      <a:prstDash val="solid"/>
                      <a:round/>
                      <a:headEnd type="none" w="med" len="med"/>
                      <a:tailEnd type="none" w="med" len="med"/>
                    </a:lnB>
                    <a:noFill/>
                  </a:tcPr>
                </a:tc>
                <a:tc rowSpan="8">
                  <a:txBody>
                    <a:bodyPr/>
                    <a:lstStyle/>
                    <a:p>
                      <a:pPr marL="0" marR="0" lvl="0" indent="0" algn="ctr" defTabSz="783087" rtl="0" eaLnBrk="1" fontAlgn="auto" latinLnBrk="0" hangingPunct="1">
                        <a:lnSpc>
                          <a:spcPct val="100000"/>
                        </a:lnSpc>
                        <a:spcBef>
                          <a:spcPts val="0"/>
                        </a:spcBef>
                        <a:spcAft>
                          <a:spcPts val="0"/>
                        </a:spcAft>
                        <a:buClrTx/>
                        <a:buSzTx/>
                        <a:buFontTx/>
                        <a:buNone/>
                        <a:tabLst/>
                        <a:defRPr/>
                      </a:pPr>
                      <a:r>
                        <a:rPr lang="en-US" sz="1600" b="0" kern="1200" noProof="0" dirty="0" smtClean="0">
                          <a:ln>
                            <a:solidFill>
                              <a:prstClr val="white">
                                <a:alpha val="0"/>
                              </a:prstClr>
                            </a:solidFill>
                          </a:ln>
                          <a:solidFill>
                            <a:schemeClr val="bg1"/>
                          </a:solidFill>
                          <a:latin typeface="Segoe Light"/>
                          <a:ea typeface="+mn-ea"/>
                          <a:cs typeface="+mn-cs"/>
                        </a:rPr>
                        <a:t>Plan A3</a:t>
                      </a:r>
                    </a:p>
                    <a:p>
                      <a:pPr marL="0" marR="0" lvl="0" indent="0" algn="ctr" defTabSz="783087"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solidFill>
                              <a:prstClr val="white">
                                <a:alpha val="0"/>
                              </a:prstClr>
                            </a:solidFill>
                          </a:ln>
                          <a:solidFill>
                            <a:srgbClr val="FFFFFF"/>
                          </a:solidFill>
                          <a:effectLst/>
                          <a:uLnTx/>
                          <a:uFillTx/>
                          <a:latin typeface="+mn-lt"/>
                        </a:rPr>
                        <a:t>Exchange Plan 2</a:t>
                      </a:r>
                    </a:p>
                    <a:p>
                      <a:pPr marL="0" marR="0" lvl="0" indent="0" algn="ctr" defTabSz="783087"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solidFill>
                              <a:prstClr val="white">
                                <a:alpha val="0"/>
                              </a:prstClr>
                            </a:solidFill>
                          </a:ln>
                          <a:solidFill>
                            <a:srgbClr val="FFFFFF"/>
                          </a:solidFill>
                          <a:effectLst/>
                          <a:uLnTx/>
                          <a:uFillTx/>
                          <a:latin typeface="+mn-lt"/>
                        </a:rPr>
                        <a:t>SharePoint Plan 2</a:t>
                      </a:r>
                    </a:p>
                    <a:p>
                      <a:pPr marL="0" marR="0" lvl="0" indent="0" algn="ctr" defTabSz="783087"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solidFill>
                              <a:prstClr val="white">
                                <a:alpha val="0"/>
                              </a:prstClr>
                            </a:solidFill>
                          </a:ln>
                          <a:solidFill>
                            <a:srgbClr val="FFFFFF"/>
                          </a:solidFill>
                          <a:effectLst/>
                          <a:uLnTx/>
                          <a:uFillTx/>
                          <a:latin typeface="+mn-lt"/>
                        </a:rPr>
                        <a:t>Lync Plan 2</a:t>
                      </a:r>
                    </a:p>
                    <a:p>
                      <a:pPr marL="0" marR="0" lvl="0" indent="0" algn="ctr" defTabSz="783087"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solidFill>
                              <a:prstClr val="white">
                                <a:alpha val="0"/>
                              </a:prstClr>
                            </a:solidFill>
                          </a:ln>
                          <a:solidFill>
                            <a:srgbClr val="FFFFFF"/>
                          </a:solidFill>
                          <a:effectLst/>
                          <a:uLnTx/>
                          <a:uFillTx/>
                          <a:latin typeface="+mn-lt"/>
                        </a:rPr>
                        <a:t>Office Pro Plus</a:t>
                      </a:r>
                    </a:p>
                    <a:p>
                      <a:pPr marL="0" marR="0" lvl="0" indent="0" algn="ctr" defTabSz="783087"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solidFill>
                              <a:prstClr val="white">
                                <a:alpha val="0"/>
                              </a:prstClr>
                            </a:solidFill>
                          </a:ln>
                          <a:solidFill>
                            <a:srgbClr val="FFFFFF"/>
                          </a:solidFill>
                          <a:effectLst/>
                          <a:uLnTx/>
                          <a:uFillTx/>
                          <a:latin typeface="+mn-lt"/>
                        </a:rPr>
                        <a:t>Office Web Apps</a:t>
                      </a:r>
                    </a:p>
                    <a:p>
                      <a:endParaRPr lang="en-US" sz="1600" b="0"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solidFill>
                      <a:prstDash val="sysDot"/>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r>
              <a:tr h="457200">
                <a:tc>
                  <a:txBody>
                    <a:bodyPr/>
                    <a:lstStyle/>
                    <a:p>
                      <a:r>
                        <a:rPr lang="en-US" sz="1600" b="0" dirty="0" smtClean="0">
                          <a:solidFill>
                            <a:schemeClr val="bg1"/>
                          </a:solidFill>
                        </a:rPr>
                        <a:t>Voicemail &amp; Compliance Archiving</a:t>
                      </a:r>
                      <a:endParaRPr lang="en-US" sz="1600" b="0" dirty="0">
                        <a:solidFill>
                          <a:schemeClr val="bg1"/>
                        </a:solidFill>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endParaRPr lang="en-US" sz="16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r>
              <a:tr h="457200">
                <a:tc>
                  <a:txBody>
                    <a:bodyPr/>
                    <a:lstStyle/>
                    <a:p>
                      <a:r>
                        <a:rPr lang="en-US" sz="1600" b="0" dirty="0" smtClean="0">
                          <a:solidFill>
                            <a:schemeClr val="bg1"/>
                          </a:solidFill>
                        </a:rPr>
                        <a:t>Access, Excel</a:t>
                      </a:r>
                      <a:r>
                        <a:rPr lang="en-US" sz="1600" b="0" baseline="0" dirty="0" smtClean="0">
                          <a:solidFill>
                            <a:schemeClr val="bg1"/>
                          </a:solidFill>
                        </a:rPr>
                        <a:t>, Forms, Visio Services</a:t>
                      </a:r>
                      <a:endParaRPr lang="en-US" sz="1600" b="0" dirty="0">
                        <a:solidFill>
                          <a:schemeClr val="bg1"/>
                        </a:solidFill>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endParaRPr lang="en-US" sz="16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solidFill>
                      <a:prstDash val="sysDot"/>
                      <a:round/>
                      <a:headEnd type="none" w="med" len="med"/>
                      <a:tailEnd type="none" w="med" len="med"/>
                    </a:lnB>
                    <a:no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r>
              <a:tr h="457200">
                <a:tc>
                  <a:txBody>
                    <a:bodyPr/>
                    <a:lstStyle/>
                    <a:p>
                      <a:r>
                        <a:rPr lang="en-US" sz="1600" b="0" dirty="0" smtClean="0">
                          <a:solidFill>
                            <a:schemeClr val="bg1"/>
                          </a:solidFill>
                        </a:rPr>
                        <a:t>Office Web Apps</a:t>
                      </a:r>
                      <a:endParaRPr lang="en-US" sz="1600" b="0" dirty="0">
                        <a:solidFill>
                          <a:schemeClr val="bg1"/>
                        </a:solidFill>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rowSpan="5">
                  <a:txBody>
                    <a:bodyPr/>
                    <a:lstStyle/>
                    <a:p>
                      <a:pPr algn="ctr" defTabSz="783087"/>
                      <a:r>
                        <a:rPr lang="en-US" sz="1600" b="0" dirty="0" smtClean="0">
                          <a:ln>
                            <a:solidFill>
                              <a:prstClr val="white">
                                <a:alpha val="0"/>
                              </a:prstClr>
                            </a:solidFill>
                          </a:ln>
                          <a:solidFill>
                            <a:schemeClr val="bg1"/>
                          </a:solidFill>
                          <a:latin typeface="Segoe Light"/>
                        </a:rPr>
                        <a:t>Plan A2</a:t>
                      </a:r>
                    </a:p>
                    <a:p>
                      <a:pPr algn="ctr" defTabSz="783087"/>
                      <a:r>
                        <a:rPr lang="en-US" sz="1200" b="0" i="1" dirty="0" smtClean="0">
                          <a:ln>
                            <a:solidFill>
                              <a:prstClr val="white">
                                <a:alpha val="0"/>
                              </a:prstClr>
                            </a:solidFill>
                          </a:ln>
                          <a:solidFill>
                            <a:schemeClr val="bg1"/>
                          </a:solidFill>
                        </a:rPr>
                        <a:t>Exchange Plan 1</a:t>
                      </a:r>
                    </a:p>
                    <a:p>
                      <a:pPr algn="ctr" defTabSz="783087"/>
                      <a:r>
                        <a:rPr lang="en-US" sz="1200" b="0" i="1" dirty="0" smtClean="0">
                          <a:ln>
                            <a:solidFill>
                              <a:prstClr val="white">
                                <a:alpha val="0"/>
                              </a:prstClr>
                            </a:solidFill>
                          </a:ln>
                          <a:solidFill>
                            <a:schemeClr val="bg1"/>
                          </a:solidFill>
                        </a:rPr>
                        <a:t>SharePoint Plan 1</a:t>
                      </a:r>
                    </a:p>
                    <a:p>
                      <a:pPr algn="ctr" defTabSz="783087"/>
                      <a:r>
                        <a:rPr lang="en-US" sz="1200" b="0" i="1" dirty="0" smtClean="0">
                          <a:ln>
                            <a:solidFill>
                              <a:prstClr val="white">
                                <a:alpha val="0"/>
                              </a:prstClr>
                            </a:solidFill>
                          </a:ln>
                          <a:solidFill>
                            <a:schemeClr val="bg1"/>
                          </a:solidFill>
                        </a:rPr>
                        <a:t>Lync Plan 2</a:t>
                      </a:r>
                    </a:p>
                    <a:p>
                      <a:pPr algn="ctr" defTabSz="783087"/>
                      <a:r>
                        <a:rPr lang="en-US" sz="1200" b="0" i="1" dirty="0" smtClean="0">
                          <a:ln>
                            <a:solidFill>
                              <a:prstClr val="white">
                                <a:alpha val="0"/>
                              </a:prstClr>
                            </a:solidFill>
                          </a:ln>
                          <a:solidFill>
                            <a:schemeClr val="bg1"/>
                          </a:solidFill>
                        </a:rPr>
                        <a:t>Office Web Apps</a:t>
                      </a:r>
                      <a:br>
                        <a:rPr lang="en-US" sz="1200" b="0" i="1" dirty="0" smtClean="0">
                          <a:ln>
                            <a:solidFill>
                              <a:prstClr val="white">
                                <a:alpha val="0"/>
                              </a:prstClr>
                            </a:solidFill>
                          </a:ln>
                          <a:solidFill>
                            <a:schemeClr val="bg1"/>
                          </a:solidFill>
                        </a:rPr>
                      </a:br>
                      <a:r>
                        <a:rPr lang="en-US" sz="1200" b="0" i="1" dirty="0" smtClean="0">
                          <a:ln>
                            <a:solidFill>
                              <a:prstClr val="white">
                                <a:alpha val="0"/>
                              </a:prstClr>
                            </a:solidFill>
                          </a:ln>
                          <a:solidFill>
                            <a:schemeClr val="bg1"/>
                          </a:solidFill>
                        </a:rPr>
                        <a:t/>
                      </a:r>
                      <a:br>
                        <a:rPr lang="en-US" sz="1200" b="0" i="1" dirty="0" smtClean="0">
                          <a:ln>
                            <a:solidFill>
                              <a:prstClr val="white">
                                <a:alpha val="0"/>
                              </a:prstClr>
                            </a:solidFill>
                          </a:ln>
                          <a:solidFill>
                            <a:schemeClr val="bg1"/>
                          </a:solidFill>
                        </a:rPr>
                      </a:br>
                      <a:r>
                        <a:rPr lang="en-US" sz="1600" b="1" i="0" dirty="0" smtClean="0">
                          <a:ln>
                            <a:solidFill>
                              <a:prstClr val="white">
                                <a:alpha val="0"/>
                              </a:prstClr>
                            </a:solidFill>
                          </a:ln>
                          <a:solidFill>
                            <a:schemeClr val="bg1"/>
                          </a:solidFill>
                        </a:rPr>
                        <a:t>FREE*</a:t>
                      </a:r>
                      <a:endParaRPr lang="en-US" sz="1200" b="1" i="0" dirty="0" smtClean="0">
                        <a:ln>
                          <a:solidFill>
                            <a:prstClr val="white">
                              <a:alpha val="0"/>
                            </a:prstClr>
                          </a:solidFill>
                        </a:ln>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solidFill>
                      <a:prstDash val="sysDot"/>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r>
              <a:tr h="457200">
                <a:tc>
                  <a:txBody>
                    <a:bodyPr/>
                    <a:lstStyle/>
                    <a:p>
                      <a:r>
                        <a:rPr lang="en-US" sz="1600" b="0" dirty="0" smtClean="0">
                          <a:solidFill>
                            <a:schemeClr val="bg1"/>
                          </a:solidFill>
                        </a:rPr>
                        <a:t>IM &amp; Presence</a:t>
                      </a:r>
                      <a:endParaRPr lang="en-US" sz="1600" b="0" dirty="0">
                        <a:solidFill>
                          <a:schemeClr val="bg1"/>
                        </a:solidFill>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r>
              <a:tr h="457200">
                <a:tc>
                  <a:txBody>
                    <a:bodyPr/>
                    <a:lstStyle/>
                    <a:p>
                      <a:r>
                        <a:rPr lang="en-US" sz="1600" b="0" dirty="0" smtClean="0">
                          <a:solidFill>
                            <a:schemeClr val="bg1"/>
                          </a:solidFill>
                        </a:rPr>
                        <a:t>Collaboration Portal</a:t>
                      </a:r>
                      <a:endParaRPr lang="en-US" sz="1600" b="0" dirty="0">
                        <a:solidFill>
                          <a:schemeClr val="bg1"/>
                        </a:solidFill>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r>
              <a:tr h="457200">
                <a:tc>
                  <a:txBody>
                    <a:bodyPr/>
                    <a:lstStyle/>
                    <a:p>
                      <a:r>
                        <a:rPr lang="en-US" sz="1600" b="0" dirty="0" smtClean="0">
                          <a:solidFill>
                            <a:schemeClr val="bg1"/>
                          </a:solidFill>
                        </a:rPr>
                        <a:t>Conference</a:t>
                      </a:r>
                      <a:endParaRPr lang="en-US" sz="1600" b="0" dirty="0">
                        <a:solidFill>
                          <a:schemeClr val="bg1"/>
                        </a:solidFill>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r>
              <a:tr h="457200">
                <a:tc>
                  <a:txBody>
                    <a:bodyPr/>
                    <a:lstStyle/>
                    <a:p>
                      <a:r>
                        <a:rPr lang="en-US" sz="1600" b="0" dirty="0" smtClean="0">
                          <a:solidFill>
                            <a:schemeClr val="bg1"/>
                          </a:solidFill>
                        </a:rPr>
                        <a:t>Email, calendar, AV/VS,</a:t>
                      </a:r>
                      <a:r>
                        <a:rPr lang="en-US" sz="1600" b="0" baseline="0" dirty="0" smtClean="0">
                          <a:solidFill>
                            <a:schemeClr val="bg1"/>
                          </a:solidFill>
                        </a:rPr>
                        <a:t> Personal Archive</a:t>
                      </a:r>
                      <a:endParaRPr lang="en-US" sz="1600" b="0" dirty="0">
                        <a:solidFill>
                          <a:schemeClr val="bg1"/>
                        </a:solidFill>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1"/>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1"/>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1"/>
                    </a:solidFill>
                  </a:tcPr>
                </a:tc>
                <a:tc vMerge="1">
                  <a:txBody>
                    <a:bodyPr/>
                    <a:lstStyle/>
                    <a:p>
                      <a:endParaRPr lang="en-US"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1"/>
                    </a:solidFill>
                  </a:tcPr>
                </a:tc>
              </a:tr>
            </a:tbl>
          </a:graphicData>
        </a:graphic>
      </p:graphicFrame>
      <p:sp>
        <p:nvSpPr>
          <p:cNvPr id="2" name="Title 1"/>
          <p:cNvSpPr>
            <a:spLocks noGrp="1"/>
          </p:cNvSpPr>
          <p:nvPr>
            <p:ph type="title"/>
          </p:nvPr>
        </p:nvSpPr>
        <p:spPr/>
        <p:txBody>
          <a:bodyPr/>
          <a:lstStyle/>
          <a:p>
            <a:r>
              <a:rPr lang="en-US" dirty="0"/>
              <a:t>Office 365 Education Plans</a:t>
            </a:r>
          </a:p>
        </p:txBody>
      </p:sp>
      <p:sp>
        <p:nvSpPr>
          <p:cNvPr id="34" name="Rectangle 33"/>
          <p:cNvSpPr/>
          <p:nvPr/>
        </p:nvSpPr>
        <p:spPr>
          <a:xfrm>
            <a:off x="462023" y="5869336"/>
            <a:ext cx="5495717" cy="230832"/>
          </a:xfrm>
          <a:prstGeom prst="rect">
            <a:avLst/>
          </a:prstGeom>
        </p:spPr>
        <p:txBody>
          <a:bodyPr wrap="square">
            <a:spAutoFit/>
          </a:bodyPr>
          <a:lstStyle/>
          <a:p>
            <a:r>
              <a:rPr lang="en-US" altLang="zh-CN" sz="900" dirty="0" smtClean="0">
                <a:solidFill>
                  <a:schemeClr val="tx1">
                    <a:lumMod val="75000"/>
                    <a:lumOff val="25000"/>
                    <a:alpha val="99000"/>
                  </a:schemeClr>
                </a:solidFill>
              </a:rPr>
              <a:t>*No </a:t>
            </a:r>
            <a:r>
              <a:rPr lang="en-US" altLang="zh-CN" sz="900" dirty="0">
                <a:solidFill>
                  <a:schemeClr val="tx1">
                    <a:lumMod val="75000"/>
                    <a:lumOff val="25000"/>
                    <a:alpha val="99000"/>
                  </a:schemeClr>
                </a:solidFill>
              </a:rPr>
              <a:t>license fee; doesn’t include deployment or support costs associated with the service.</a:t>
            </a:r>
          </a:p>
        </p:txBody>
      </p:sp>
      <p:sp>
        <p:nvSpPr>
          <p:cNvPr id="6" name="Rectangle 5"/>
          <p:cNvSpPr/>
          <p:nvPr/>
        </p:nvSpPr>
        <p:spPr>
          <a:xfrm>
            <a:off x="9138898" y="1556182"/>
            <a:ext cx="2427791" cy="3293209"/>
          </a:xfrm>
          <a:prstGeom prst="rect">
            <a:avLst/>
          </a:prstGeom>
          <a:ln w="1270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dirty="0" smtClean="0">
                <a:ln>
                  <a:solidFill>
                    <a:prstClr val="white">
                      <a:alpha val="0"/>
                    </a:prstClr>
                  </a:solidFill>
                </a:ln>
                <a:solidFill>
                  <a:prstClr val="black"/>
                </a:solidFill>
              </a:rPr>
              <a:t>Individual Plans:</a:t>
            </a:r>
          </a:p>
          <a:p>
            <a:pPr marL="285750" lvl="0" indent="-285750">
              <a:buClr>
                <a:schemeClr val="accent1"/>
              </a:buClr>
              <a:buSzPct val="75000"/>
              <a:buFont typeface="Wingdings 3" panose="05040102010807070707" pitchFamily="18" charset="2"/>
              <a:buChar char="}"/>
            </a:pPr>
            <a:r>
              <a:rPr lang="en-US" sz="1200" dirty="0" smtClean="0"/>
              <a:t>Exchange </a:t>
            </a:r>
            <a:r>
              <a:rPr lang="en-US" sz="1200" dirty="0"/>
              <a:t>Online Archiving for Exchange Online</a:t>
            </a:r>
          </a:p>
          <a:p>
            <a:pPr marL="285750" lvl="0" indent="-285750">
              <a:buClr>
                <a:schemeClr val="accent1"/>
              </a:buClr>
              <a:buSzPct val="75000"/>
              <a:buFont typeface="Wingdings 3" panose="05040102010807070707" pitchFamily="18" charset="2"/>
              <a:buChar char="}"/>
            </a:pPr>
            <a:r>
              <a:rPr lang="en-US" sz="1200" dirty="0" smtClean="0"/>
              <a:t>Exchange </a:t>
            </a:r>
            <a:r>
              <a:rPr lang="en-US" sz="1200" dirty="0"/>
              <a:t>Online Archiving for Exchange Server</a:t>
            </a:r>
          </a:p>
          <a:p>
            <a:pPr marL="285750" lvl="0" indent="-285750">
              <a:buClr>
                <a:schemeClr val="accent1"/>
              </a:buClr>
              <a:buSzPct val="75000"/>
              <a:buFont typeface="Wingdings 3" panose="05040102010807070707" pitchFamily="18" charset="2"/>
              <a:buChar char="}"/>
            </a:pPr>
            <a:r>
              <a:rPr lang="en-US" sz="1200" dirty="0" smtClean="0"/>
              <a:t>Exchange </a:t>
            </a:r>
            <a:r>
              <a:rPr lang="en-US" sz="1200" dirty="0"/>
              <a:t>Online </a:t>
            </a:r>
            <a:r>
              <a:rPr lang="en-US" sz="1200" dirty="0" smtClean="0"/>
              <a:t>Plan 1 for Alumni</a:t>
            </a:r>
          </a:p>
          <a:p>
            <a:pPr marL="285750" lvl="0" indent="-285750">
              <a:buClr>
                <a:schemeClr val="accent1"/>
              </a:buClr>
              <a:buSzPct val="75000"/>
              <a:buFont typeface="Wingdings 3" panose="05040102010807070707" pitchFamily="18" charset="2"/>
              <a:buChar char="}"/>
            </a:pPr>
            <a:r>
              <a:rPr lang="en-US" sz="1200" dirty="0" smtClean="0"/>
              <a:t>Exchange Online Plan 2</a:t>
            </a:r>
          </a:p>
          <a:p>
            <a:pPr marL="285750" lvl="0" indent="-285750">
              <a:buClr>
                <a:schemeClr val="accent1"/>
              </a:buClr>
              <a:buSzPct val="75000"/>
              <a:buFont typeface="Wingdings 3" panose="05040102010807070707" pitchFamily="18" charset="2"/>
              <a:buChar char="}"/>
            </a:pPr>
            <a:r>
              <a:rPr lang="en-US" sz="1200" dirty="0" smtClean="0"/>
              <a:t>Lync </a:t>
            </a:r>
            <a:r>
              <a:rPr lang="en-US" sz="1200" dirty="0"/>
              <a:t>Online Plan 3</a:t>
            </a:r>
          </a:p>
          <a:p>
            <a:pPr marL="285750" lvl="0" indent="-285750">
              <a:buClr>
                <a:schemeClr val="accent1"/>
              </a:buClr>
              <a:buSzPct val="75000"/>
              <a:buFont typeface="Wingdings 3" panose="05040102010807070707" pitchFamily="18" charset="2"/>
              <a:buChar char="}"/>
            </a:pPr>
            <a:r>
              <a:rPr lang="en-US" sz="1200" dirty="0" smtClean="0"/>
              <a:t>Office </a:t>
            </a:r>
            <a:r>
              <a:rPr lang="en-US" sz="1200" dirty="0"/>
              <a:t>Professional Plus Subscription</a:t>
            </a:r>
          </a:p>
          <a:p>
            <a:pPr marL="285750" lvl="0" indent="-285750">
              <a:buClr>
                <a:schemeClr val="accent1"/>
              </a:buClr>
              <a:buSzPct val="75000"/>
              <a:buFont typeface="Wingdings 3" panose="05040102010807070707" pitchFamily="18" charset="2"/>
              <a:buChar char="}"/>
            </a:pPr>
            <a:r>
              <a:rPr lang="en-US" sz="1200" dirty="0" smtClean="0"/>
              <a:t>Office </a:t>
            </a:r>
            <a:r>
              <a:rPr lang="en-US" sz="1200" dirty="0"/>
              <a:t>Web Apps with SharePoint Online Plan 2 </a:t>
            </a:r>
          </a:p>
          <a:p>
            <a:pPr marL="285750" lvl="0" indent="-285750">
              <a:buClr>
                <a:schemeClr val="accent1"/>
              </a:buClr>
              <a:buSzPct val="75000"/>
              <a:buFont typeface="Wingdings 3" panose="05040102010807070707" pitchFamily="18" charset="2"/>
              <a:buChar char="}"/>
            </a:pPr>
            <a:r>
              <a:rPr lang="en-US" sz="1200" dirty="0" smtClean="0"/>
              <a:t>Project </a:t>
            </a:r>
            <a:r>
              <a:rPr lang="en-US" sz="1200" dirty="0"/>
              <a:t>Pro for Office 365</a:t>
            </a:r>
          </a:p>
          <a:p>
            <a:pPr marL="285750" lvl="0" indent="-285750">
              <a:buClr>
                <a:schemeClr val="accent1"/>
              </a:buClr>
              <a:buSzPct val="75000"/>
              <a:buFont typeface="Wingdings 3" panose="05040102010807070707" pitchFamily="18" charset="2"/>
              <a:buChar char="}"/>
            </a:pPr>
            <a:r>
              <a:rPr lang="en-US" sz="1200" dirty="0" smtClean="0"/>
              <a:t>SharePoint </a:t>
            </a:r>
            <a:r>
              <a:rPr lang="en-US" sz="1200" dirty="0"/>
              <a:t>Online Extra Storage</a:t>
            </a:r>
          </a:p>
          <a:p>
            <a:pPr marL="285750" lvl="0" indent="-285750">
              <a:buClr>
                <a:schemeClr val="accent1"/>
              </a:buClr>
              <a:buSzPct val="75000"/>
              <a:buFont typeface="Wingdings 3" panose="05040102010807070707" pitchFamily="18" charset="2"/>
              <a:buChar char="}"/>
            </a:pPr>
            <a:r>
              <a:rPr lang="en-US" sz="1200" dirty="0" smtClean="0"/>
              <a:t>Visio </a:t>
            </a:r>
            <a:r>
              <a:rPr lang="en-US" sz="1200" dirty="0"/>
              <a:t>Pro for Office </a:t>
            </a:r>
            <a:r>
              <a:rPr lang="en-US" sz="1200" dirty="0" smtClean="0"/>
              <a:t>365</a:t>
            </a:r>
            <a:endParaRPr lang="en-US" sz="1200" dirty="0"/>
          </a:p>
        </p:txBody>
      </p:sp>
      <p:sp>
        <p:nvSpPr>
          <p:cNvPr id="7" name="Rectangle 6"/>
          <p:cNvSpPr/>
          <p:nvPr/>
        </p:nvSpPr>
        <p:spPr>
          <a:xfrm>
            <a:off x="462022" y="6100168"/>
            <a:ext cx="8266342" cy="230832"/>
          </a:xfrm>
          <a:prstGeom prst="rect">
            <a:avLst/>
          </a:prstGeom>
        </p:spPr>
        <p:txBody>
          <a:bodyPr wrap="square">
            <a:spAutoFit/>
          </a:bodyPr>
          <a:lstStyle/>
          <a:p>
            <a:r>
              <a:rPr lang="en-US" altLang="zh-CN" sz="900" dirty="0" smtClean="0">
                <a:solidFill>
                  <a:schemeClr val="tx1">
                    <a:lumMod val="75000"/>
                    <a:lumOff val="25000"/>
                    <a:alpha val="99000"/>
                  </a:schemeClr>
                </a:solidFill>
              </a:rPr>
              <a:t>Note: Available plans are subject to change. Refer to the Microsoft Volume Licensing Product List for currently-available plans.</a:t>
            </a:r>
            <a:endParaRPr lang="en-US" altLang="zh-CN" sz="900" dirty="0">
              <a:solidFill>
                <a:schemeClr val="tx1">
                  <a:lumMod val="75000"/>
                  <a:lumOff val="25000"/>
                  <a:alpha val="99000"/>
                </a:schemeClr>
              </a:solidFill>
            </a:endParaRPr>
          </a:p>
        </p:txBody>
      </p:sp>
      <p:sp>
        <p:nvSpPr>
          <p:cNvPr id="4" name="Slide Number Placeholder 3"/>
          <p:cNvSpPr>
            <a:spLocks noGrp="1"/>
          </p:cNvSpPr>
          <p:nvPr>
            <p:ph type="sldNum" sz="quarter" idx="11"/>
          </p:nvPr>
        </p:nvSpPr>
        <p:spPr/>
        <p:txBody>
          <a:bodyPr/>
          <a:lstStyle/>
          <a:p>
            <a:fld id="{894E8EF0-91FF-4791-8529-F57CE0475C15}" type="slidenum">
              <a:rPr lang="en-US" smtClean="0"/>
              <a:pPr/>
              <a:t>23</a:t>
            </a:fld>
            <a:endParaRPr lang="en-US" dirty="0"/>
          </a:p>
        </p:txBody>
      </p:sp>
    </p:spTree>
    <p:extLst>
      <p:ext uri="{BB962C8B-B14F-4D97-AF65-F5344CB8AC3E}">
        <p14:creationId xmlns:p14="http://schemas.microsoft.com/office/powerpoint/2010/main" val="121851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90" y="176486"/>
            <a:ext cx="11887878" cy="917444"/>
          </a:xfrm>
        </p:spPr>
        <p:txBody>
          <a:bodyPr/>
          <a:lstStyle/>
          <a:p>
            <a:r>
              <a:rPr lang="en-US" dirty="0" smtClean="0"/>
              <a:t>Partner Services Opportunities</a:t>
            </a:r>
            <a:endParaRPr lang="en-US" dirty="0"/>
          </a:p>
        </p:txBody>
      </p:sp>
      <p:sp>
        <p:nvSpPr>
          <p:cNvPr id="3" name="Slide Number Placeholder 2"/>
          <p:cNvSpPr>
            <a:spLocks noGrp="1"/>
          </p:cNvSpPr>
          <p:nvPr>
            <p:ph type="sldNum" sz="quarter" idx="11"/>
          </p:nvPr>
        </p:nvSpPr>
        <p:spPr/>
        <p:txBody>
          <a:bodyPr/>
          <a:lstStyle/>
          <a:p>
            <a:fld id="{894E8EF0-91FF-4791-8529-F57CE0475C15}" type="slidenum">
              <a:rPr lang="en-US" smtClean="0"/>
              <a:pPr/>
              <a:t>24</a:t>
            </a:fld>
            <a:endParaRPr lang="en-US" dirty="0"/>
          </a:p>
        </p:txBody>
      </p:sp>
      <p:sp>
        <p:nvSpPr>
          <p:cNvPr id="4" name="Rectangle 3"/>
          <p:cNvSpPr/>
          <p:nvPr/>
        </p:nvSpPr>
        <p:spPr>
          <a:xfrm>
            <a:off x="6365080" y="1916323"/>
            <a:ext cx="2707212" cy="2247246"/>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defTabSz="609381"/>
            <a:r>
              <a:rPr lang="en-US" sz="2400" dirty="0">
                <a:solidFill>
                  <a:prstClr val="white"/>
                </a:solidFill>
                <a:latin typeface="+mj-lt"/>
              </a:rPr>
              <a:t>Data migration (email, contacts, </a:t>
            </a:r>
            <a:br>
              <a:rPr lang="en-US" sz="2400" dirty="0">
                <a:solidFill>
                  <a:prstClr val="white"/>
                </a:solidFill>
                <a:latin typeface="+mj-lt"/>
              </a:rPr>
            </a:br>
            <a:r>
              <a:rPr lang="en-US" sz="2400" dirty="0">
                <a:solidFill>
                  <a:prstClr val="white"/>
                </a:solidFill>
                <a:latin typeface="+mj-lt"/>
              </a:rPr>
              <a:t>3</a:t>
            </a:r>
            <a:r>
              <a:rPr lang="en-US" sz="2400" baseline="30000" dirty="0">
                <a:solidFill>
                  <a:prstClr val="white"/>
                </a:solidFill>
                <a:latin typeface="+mj-lt"/>
              </a:rPr>
              <a:t>rd</a:t>
            </a:r>
            <a:r>
              <a:rPr lang="en-US" sz="2400" dirty="0">
                <a:solidFill>
                  <a:prstClr val="white"/>
                </a:solidFill>
                <a:latin typeface="+mj-lt"/>
              </a:rPr>
              <a:t> party apps)</a:t>
            </a:r>
          </a:p>
        </p:txBody>
      </p:sp>
      <p:sp>
        <p:nvSpPr>
          <p:cNvPr id="5" name="Rectangle 4"/>
          <p:cNvSpPr/>
          <p:nvPr/>
        </p:nvSpPr>
        <p:spPr>
          <a:xfrm>
            <a:off x="9210197" y="1916323"/>
            <a:ext cx="2707212" cy="2247246"/>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86" tIns="60944" rIns="121886" bIns="60944" numCol="1" spcCol="0" rtlCol="0" fromWordArt="0" anchor="t" anchorCtr="0" forceAA="0" compatLnSpc="1">
            <a:prstTxWarp prst="textNoShape">
              <a:avLst/>
            </a:prstTxWarp>
            <a:noAutofit/>
          </a:bodyPr>
          <a:lstStyle/>
          <a:p>
            <a:pPr defTabSz="609381"/>
            <a:r>
              <a:rPr lang="en-US" sz="2400" dirty="0">
                <a:solidFill>
                  <a:prstClr val="white"/>
                </a:solidFill>
                <a:latin typeface="+mj-lt"/>
              </a:rPr>
              <a:t>Mobile devices integration</a:t>
            </a:r>
          </a:p>
        </p:txBody>
      </p:sp>
      <p:sp>
        <p:nvSpPr>
          <p:cNvPr id="6" name="Rectangle 5"/>
          <p:cNvSpPr/>
          <p:nvPr/>
        </p:nvSpPr>
        <p:spPr>
          <a:xfrm>
            <a:off x="674846" y="4284612"/>
            <a:ext cx="2707212" cy="2247246"/>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86" tIns="60944" rIns="121886" bIns="60944" numCol="1" spcCol="0" rtlCol="0" fromWordArt="0" anchor="t" anchorCtr="0" forceAA="0" compatLnSpc="1">
            <a:prstTxWarp prst="textNoShape">
              <a:avLst/>
            </a:prstTxWarp>
            <a:noAutofit/>
          </a:bodyPr>
          <a:lstStyle/>
          <a:p>
            <a:pPr defTabSz="609381"/>
            <a:r>
              <a:rPr lang="en-US" sz="2400" dirty="0">
                <a:solidFill>
                  <a:prstClr val="white"/>
                </a:solidFill>
                <a:latin typeface="+mj-lt"/>
              </a:rPr>
              <a:t>Monitoring and Management services</a:t>
            </a:r>
            <a:endParaRPr lang="en-US" sz="2200" dirty="0">
              <a:solidFill>
                <a:prstClr val="white"/>
              </a:solidFill>
              <a:latin typeface="+mj-lt"/>
            </a:endParaRPr>
          </a:p>
        </p:txBody>
      </p:sp>
      <p:sp>
        <p:nvSpPr>
          <p:cNvPr id="7" name="Rectangle 6"/>
          <p:cNvSpPr/>
          <p:nvPr/>
        </p:nvSpPr>
        <p:spPr>
          <a:xfrm>
            <a:off x="3519963" y="4284612"/>
            <a:ext cx="2707212" cy="2247246"/>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86" tIns="60944" rIns="121886" bIns="60944" numCol="1" spcCol="0" rtlCol="0" fromWordArt="0" anchor="t" anchorCtr="0" forceAA="0" compatLnSpc="1">
            <a:prstTxWarp prst="textNoShape">
              <a:avLst/>
            </a:prstTxWarp>
            <a:noAutofit/>
          </a:bodyPr>
          <a:lstStyle/>
          <a:p>
            <a:pPr defTabSz="609381"/>
            <a:r>
              <a:rPr lang="en-US" sz="2400" dirty="0">
                <a:solidFill>
                  <a:prstClr val="white"/>
                </a:solidFill>
                <a:latin typeface="+mj-lt"/>
              </a:rPr>
              <a:t>Post-deployment support and training</a:t>
            </a:r>
          </a:p>
        </p:txBody>
      </p:sp>
      <p:sp>
        <p:nvSpPr>
          <p:cNvPr id="8" name="Rectangle 7"/>
          <p:cNvSpPr/>
          <p:nvPr/>
        </p:nvSpPr>
        <p:spPr>
          <a:xfrm>
            <a:off x="6365078" y="4284612"/>
            <a:ext cx="5552328" cy="2247246"/>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86" tIns="60944" rIns="121886" bIns="60944" numCol="1" spcCol="0" rtlCol="0" fromWordArt="0" anchor="t" anchorCtr="0" forceAA="0" compatLnSpc="1">
            <a:prstTxWarp prst="textNoShape">
              <a:avLst/>
            </a:prstTxWarp>
            <a:noAutofit/>
          </a:bodyPr>
          <a:lstStyle/>
          <a:p>
            <a:pPr defTabSz="609381"/>
            <a:r>
              <a:rPr lang="en-US" sz="2400" dirty="0">
                <a:solidFill>
                  <a:schemeClr val="bg1"/>
                </a:solidFill>
                <a:latin typeface="+mj-lt"/>
              </a:rPr>
              <a:t>Custom Solution Development</a:t>
            </a:r>
          </a:p>
        </p:txBody>
      </p:sp>
      <p:sp>
        <p:nvSpPr>
          <p:cNvPr id="9" name="Rectangle 8"/>
          <p:cNvSpPr/>
          <p:nvPr/>
        </p:nvSpPr>
        <p:spPr>
          <a:xfrm>
            <a:off x="674846" y="1916323"/>
            <a:ext cx="2707212" cy="2247246"/>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defTabSz="609381"/>
            <a:r>
              <a:rPr lang="en-US" sz="2400" dirty="0">
                <a:solidFill>
                  <a:prstClr val="white"/>
                </a:solidFill>
                <a:latin typeface="+mj-lt"/>
              </a:rPr>
              <a:t>Deployment planning and evaluation</a:t>
            </a:r>
          </a:p>
        </p:txBody>
      </p:sp>
      <p:sp>
        <p:nvSpPr>
          <p:cNvPr id="10" name="Rectangle 9"/>
          <p:cNvSpPr/>
          <p:nvPr/>
        </p:nvSpPr>
        <p:spPr>
          <a:xfrm>
            <a:off x="3519963" y="1916323"/>
            <a:ext cx="2707212" cy="2247246"/>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86" tIns="60944" rIns="121886" bIns="60944" numCol="1" spcCol="0" rtlCol="0" fromWordArt="0" anchor="t" anchorCtr="0" forceAA="0" compatLnSpc="1">
            <a:prstTxWarp prst="textNoShape">
              <a:avLst/>
            </a:prstTxWarp>
            <a:noAutofit/>
          </a:bodyPr>
          <a:lstStyle/>
          <a:p>
            <a:pPr defTabSz="609381"/>
            <a:r>
              <a:rPr lang="en-US" sz="2400" dirty="0">
                <a:solidFill>
                  <a:prstClr val="white"/>
                </a:solidFill>
                <a:latin typeface="+mj-lt"/>
              </a:rPr>
              <a:t>Infrastructure integration, synchronization</a:t>
            </a:r>
          </a:p>
        </p:txBody>
      </p:sp>
      <p:grpSp>
        <p:nvGrpSpPr>
          <p:cNvPr id="32" name="Group 31"/>
          <p:cNvGrpSpPr/>
          <p:nvPr/>
        </p:nvGrpSpPr>
        <p:grpSpPr>
          <a:xfrm>
            <a:off x="7262069" y="3200663"/>
            <a:ext cx="870051" cy="927554"/>
            <a:chOff x="11040477" y="2700559"/>
            <a:chExt cx="853190" cy="909578"/>
          </a:xfrm>
          <a:solidFill>
            <a:srgbClr val="FFFFFF"/>
          </a:solidFill>
        </p:grpSpPr>
        <p:grpSp>
          <p:nvGrpSpPr>
            <p:cNvPr id="33" name="Group 32"/>
            <p:cNvGrpSpPr/>
            <p:nvPr/>
          </p:nvGrpSpPr>
          <p:grpSpPr>
            <a:xfrm>
              <a:off x="11040477" y="2700559"/>
              <a:ext cx="853190" cy="909578"/>
              <a:chOff x="5877403" y="2291365"/>
              <a:chExt cx="853190" cy="909578"/>
            </a:xfrm>
            <a:grpFill/>
          </p:grpSpPr>
          <p:sp>
            <p:nvSpPr>
              <p:cNvPr id="37" name="Freeform 31"/>
              <p:cNvSpPr>
                <a:spLocks noEditPoints="1"/>
              </p:cNvSpPr>
              <p:nvPr/>
            </p:nvSpPr>
            <p:spPr bwMode="auto">
              <a:xfrm>
                <a:off x="5877403" y="2291365"/>
                <a:ext cx="801688" cy="803275"/>
              </a:xfrm>
              <a:custGeom>
                <a:avLst/>
                <a:gdLst>
                  <a:gd name="T0" fmla="*/ 1239 w 3033"/>
                  <a:gd name="T1" fmla="*/ 245 h 3544"/>
                  <a:gd name="T2" fmla="*/ 912 w 3033"/>
                  <a:gd name="T3" fmla="*/ 379 h 3544"/>
                  <a:gd name="T4" fmla="*/ 631 w 3033"/>
                  <a:gd name="T5" fmla="*/ 605 h 3544"/>
                  <a:gd name="T6" fmla="*/ 408 w 3033"/>
                  <a:gd name="T7" fmla="*/ 905 h 3544"/>
                  <a:gd name="T8" fmla="*/ 256 w 3033"/>
                  <a:gd name="T9" fmla="*/ 1264 h 3544"/>
                  <a:gd name="T10" fmla="*/ 187 w 3033"/>
                  <a:gd name="T11" fmla="*/ 1667 h 3544"/>
                  <a:gd name="T12" fmla="*/ 210 w 3033"/>
                  <a:gd name="T13" fmla="*/ 2082 h 3544"/>
                  <a:gd name="T14" fmla="*/ 323 w 3033"/>
                  <a:gd name="T15" fmla="*/ 2461 h 3544"/>
                  <a:gd name="T16" fmla="*/ 512 w 3033"/>
                  <a:gd name="T17" fmla="*/ 2788 h 3544"/>
                  <a:gd name="T18" fmla="*/ 766 w 3033"/>
                  <a:gd name="T19" fmla="*/ 3047 h 3544"/>
                  <a:gd name="T20" fmla="*/ 1071 w 3033"/>
                  <a:gd name="T21" fmla="*/ 3223 h 3544"/>
                  <a:gd name="T22" fmla="*/ 1415 w 3033"/>
                  <a:gd name="T23" fmla="*/ 3305 h 3544"/>
                  <a:gd name="T24" fmla="*/ 1774 w 3033"/>
                  <a:gd name="T25" fmla="*/ 3277 h 3544"/>
                  <a:gd name="T26" fmla="*/ 2105 w 3033"/>
                  <a:gd name="T27" fmla="*/ 3146 h 3544"/>
                  <a:gd name="T28" fmla="*/ 2390 w 3033"/>
                  <a:gd name="T29" fmla="*/ 2927 h 3544"/>
                  <a:gd name="T30" fmla="*/ 2617 w 3033"/>
                  <a:gd name="T31" fmla="*/ 2632 h 3544"/>
                  <a:gd name="T32" fmla="*/ 2775 w 3033"/>
                  <a:gd name="T33" fmla="*/ 2277 h 3544"/>
                  <a:gd name="T34" fmla="*/ 2846 w 3033"/>
                  <a:gd name="T35" fmla="*/ 1878 h 3544"/>
                  <a:gd name="T36" fmla="*/ 2822 w 3033"/>
                  <a:gd name="T37" fmla="*/ 1460 h 3544"/>
                  <a:gd name="T38" fmla="*/ 2706 w 3033"/>
                  <a:gd name="T39" fmla="*/ 1078 h 3544"/>
                  <a:gd name="T40" fmla="*/ 2512 w 3033"/>
                  <a:gd name="T41" fmla="*/ 746 h 3544"/>
                  <a:gd name="T42" fmla="*/ 2253 w 3033"/>
                  <a:gd name="T43" fmla="*/ 482 h 3544"/>
                  <a:gd name="T44" fmla="*/ 1944 w 3033"/>
                  <a:gd name="T45" fmla="*/ 300 h 3544"/>
                  <a:gd name="T46" fmla="*/ 1597 w 3033"/>
                  <a:gd name="T47" fmla="*/ 216 h 3544"/>
                  <a:gd name="T48" fmla="*/ 1700 w 3033"/>
                  <a:gd name="T49" fmla="*/ 14 h 3544"/>
                  <a:gd name="T50" fmla="*/ 2062 w 3033"/>
                  <a:gd name="T51" fmla="*/ 118 h 3544"/>
                  <a:gd name="T52" fmla="*/ 2384 w 3033"/>
                  <a:gd name="T53" fmla="*/ 314 h 3544"/>
                  <a:gd name="T54" fmla="*/ 2652 w 3033"/>
                  <a:gd name="T55" fmla="*/ 590 h 3544"/>
                  <a:gd name="T56" fmla="*/ 2856 w 3033"/>
                  <a:gd name="T57" fmla="*/ 933 h 3544"/>
                  <a:gd name="T58" fmla="*/ 2987 w 3033"/>
                  <a:gd name="T59" fmla="*/ 1331 h 3544"/>
                  <a:gd name="T60" fmla="*/ 3033 w 3033"/>
                  <a:gd name="T61" fmla="*/ 1772 h 3544"/>
                  <a:gd name="T62" fmla="*/ 2987 w 3033"/>
                  <a:gd name="T63" fmla="*/ 2205 h 3544"/>
                  <a:gd name="T64" fmla="*/ 2856 w 3033"/>
                  <a:gd name="T65" fmla="*/ 2601 h 3544"/>
                  <a:gd name="T66" fmla="*/ 2652 w 3033"/>
                  <a:gd name="T67" fmla="*/ 2946 h 3544"/>
                  <a:gd name="T68" fmla="*/ 2384 w 3033"/>
                  <a:gd name="T69" fmla="*/ 3224 h 3544"/>
                  <a:gd name="T70" fmla="*/ 2062 w 3033"/>
                  <a:gd name="T71" fmla="*/ 3424 h 3544"/>
                  <a:gd name="T72" fmla="*/ 1700 w 3033"/>
                  <a:gd name="T73" fmla="*/ 3530 h 3544"/>
                  <a:gd name="T74" fmla="*/ 1317 w 3033"/>
                  <a:gd name="T75" fmla="*/ 3530 h 3544"/>
                  <a:gd name="T76" fmla="*/ 960 w 3033"/>
                  <a:gd name="T77" fmla="*/ 3424 h 3544"/>
                  <a:gd name="T78" fmla="*/ 644 w 3033"/>
                  <a:gd name="T79" fmla="*/ 3224 h 3544"/>
                  <a:gd name="T80" fmla="*/ 379 w 3033"/>
                  <a:gd name="T81" fmla="*/ 2946 h 3544"/>
                  <a:gd name="T82" fmla="*/ 176 w 3033"/>
                  <a:gd name="T83" fmla="*/ 2601 h 3544"/>
                  <a:gd name="T84" fmla="*/ 46 w 3033"/>
                  <a:gd name="T85" fmla="*/ 2205 h 3544"/>
                  <a:gd name="T86" fmla="*/ 0 w 3033"/>
                  <a:gd name="T87" fmla="*/ 1772 h 3544"/>
                  <a:gd name="T88" fmla="*/ 46 w 3033"/>
                  <a:gd name="T89" fmla="*/ 1331 h 3544"/>
                  <a:gd name="T90" fmla="*/ 176 w 3033"/>
                  <a:gd name="T91" fmla="*/ 933 h 3544"/>
                  <a:gd name="T92" fmla="*/ 379 w 3033"/>
                  <a:gd name="T93" fmla="*/ 590 h 3544"/>
                  <a:gd name="T94" fmla="*/ 644 w 3033"/>
                  <a:gd name="T95" fmla="*/ 314 h 3544"/>
                  <a:gd name="T96" fmla="*/ 960 w 3033"/>
                  <a:gd name="T97" fmla="*/ 118 h 3544"/>
                  <a:gd name="T98" fmla="*/ 1317 w 3033"/>
                  <a:gd name="T99" fmla="*/ 14 h 3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33" h="3544">
                    <a:moveTo>
                      <a:pt x="1506" y="212"/>
                    </a:moveTo>
                    <a:lnTo>
                      <a:pt x="1415" y="216"/>
                    </a:lnTo>
                    <a:lnTo>
                      <a:pt x="1327" y="227"/>
                    </a:lnTo>
                    <a:lnTo>
                      <a:pt x="1239" y="245"/>
                    </a:lnTo>
                    <a:lnTo>
                      <a:pt x="1154" y="269"/>
                    </a:lnTo>
                    <a:lnTo>
                      <a:pt x="1071" y="300"/>
                    </a:lnTo>
                    <a:lnTo>
                      <a:pt x="991" y="337"/>
                    </a:lnTo>
                    <a:lnTo>
                      <a:pt x="912" y="379"/>
                    </a:lnTo>
                    <a:lnTo>
                      <a:pt x="838" y="428"/>
                    </a:lnTo>
                    <a:lnTo>
                      <a:pt x="766" y="482"/>
                    </a:lnTo>
                    <a:lnTo>
                      <a:pt x="697" y="541"/>
                    </a:lnTo>
                    <a:lnTo>
                      <a:pt x="631" y="605"/>
                    </a:lnTo>
                    <a:lnTo>
                      <a:pt x="570" y="673"/>
                    </a:lnTo>
                    <a:lnTo>
                      <a:pt x="512" y="746"/>
                    </a:lnTo>
                    <a:lnTo>
                      <a:pt x="459" y="823"/>
                    </a:lnTo>
                    <a:lnTo>
                      <a:pt x="408" y="905"/>
                    </a:lnTo>
                    <a:lnTo>
                      <a:pt x="363" y="990"/>
                    </a:lnTo>
                    <a:lnTo>
                      <a:pt x="323" y="1078"/>
                    </a:lnTo>
                    <a:lnTo>
                      <a:pt x="287" y="1170"/>
                    </a:lnTo>
                    <a:lnTo>
                      <a:pt x="256" y="1264"/>
                    </a:lnTo>
                    <a:lnTo>
                      <a:pt x="230" y="1361"/>
                    </a:lnTo>
                    <a:lnTo>
                      <a:pt x="210" y="1460"/>
                    </a:lnTo>
                    <a:lnTo>
                      <a:pt x="196" y="1563"/>
                    </a:lnTo>
                    <a:lnTo>
                      <a:pt x="187" y="1667"/>
                    </a:lnTo>
                    <a:lnTo>
                      <a:pt x="184" y="1772"/>
                    </a:lnTo>
                    <a:lnTo>
                      <a:pt x="187" y="1878"/>
                    </a:lnTo>
                    <a:lnTo>
                      <a:pt x="196" y="1981"/>
                    </a:lnTo>
                    <a:lnTo>
                      <a:pt x="210" y="2082"/>
                    </a:lnTo>
                    <a:lnTo>
                      <a:pt x="230" y="2181"/>
                    </a:lnTo>
                    <a:lnTo>
                      <a:pt x="256" y="2277"/>
                    </a:lnTo>
                    <a:lnTo>
                      <a:pt x="287" y="2372"/>
                    </a:lnTo>
                    <a:lnTo>
                      <a:pt x="323" y="2461"/>
                    </a:lnTo>
                    <a:lnTo>
                      <a:pt x="363" y="2549"/>
                    </a:lnTo>
                    <a:lnTo>
                      <a:pt x="408" y="2632"/>
                    </a:lnTo>
                    <a:lnTo>
                      <a:pt x="459" y="2712"/>
                    </a:lnTo>
                    <a:lnTo>
                      <a:pt x="512" y="2788"/>
                    </a:lnTo>
                    <a:lnTo>
                      <a:pt x="570" y="2859"/>
                    </a:lnTo>
                    <a:lnTo>
                      <a:pt x="631" y="2927"/>
                    </a:lnTo>
                    <a:lnTo>
                      <a:pt x="697" y="2989"/>
                    </a:lnTo>
                    <a:lnTo>
                      <a:pt x="766" y="3047"/>
                    </a:lnTo>
                    <a:lnTo>
                      <a:pt x="838" y="3100"/>
                    </a:lnTo>
                    <a:lnTo>
                      <a:pt x="912" y="3146"/>
                    </a:lnTo>
                    <a:lnTo>
                      <a:pt x="991" y="3188"/>
                    </a:lnTo>
                    <a:lnTo>
                      <a:pt x="1071" y="3223"/>
                    </a:lnTo>
                    <a:lnTo>
                      <a:pt x="1154" y="3254"/>
                    </a:lnTo>
                    <a:lnTo>
                      <a:pt x="1239" y="3277"/>
                    </a:lnTo>
                    <a:lnTo>
                      <a:pt x="1327" y="3294"/>
                    </a:lnTo>
                    <a:lnTo>
                      <a:pt x="1415" y="3305"/>
                    </a:lnTo>
                    <a:lnTo>
                      <a:pt x="1506" y="3308"/>
                    </a:lnTo>
                    <a:lnTo>
                      <a:pt x="1597" y="3305"/>
                    </a:lnTo>
                    <a:lnTo>
                      <a:pt x="1687" y="3294"/>
                    </a:lnTo>
                    <a:lnTo>
                      <a:pt x="1774" y="3277"/>
                    </a:lnTo>
                    <a:lnTo>
                      <a:pt x="1861" y="3254"/>
                    </a:lnTo>
                    <a:lnTo>
                      <a:pt x="1944" y="3223"/>
                    </a:lnTo>
                    <a:lnTo>
                      <a:pt x="2025" y="3188"/>
                    </a:lnTo>
                    <a:lnTo>
                      <a:pt x="2105" y="3146"/>
                    </a:lnTo>
                    <a:lnTo>
                      <a:pt x="2180" y="3100"/>
                    </a:lnTo>
                    <a:lnTo>
                      <a:pt x="2253" y="3047"/>
                    </a:lnTo>
                    <a:lnTo>
                      <a:pt x="2323" y="2989"/>
                    </a:lnTo>
                    <a:lnTo>
                      <a:pt x="2390" y="2927"/>
                    </a:lnTo>
                    <a:lnTo>
                      <a:pt x="2453" y="2859"/>
                    </a:lnTo>
                    <a:lnTo>
                      <a:pt x="2512" y="2788"/>
                    </a:lnTo>
                    <a:lnTo>
                      <a:pt x="2567" y="2712"/>
                    </a:lnTo>
                    <a:lnTo>
                      <a:pt x="2617" y="2632"/>
                    </a:lnTo>
                    <a:lnTo>
                      <a:pt x="2665" y="2549"/>
                    </a:lnTo>
                    <a:lnTo>
                      <a:pt x="2706" y="2461"/>
                    </a:lnTo>
                    <a:lnTo>
                      <a:pt x="2743" y="2372"/>
                    </a:lnTo>
                    <a:lnTo>
                      <a:pt x="2775" y="2277"/>
                    </a:lnTo>
                    <a:lnTo>
                      <a:pt x="2801" y="2181"/>
                    </a:lnTo>
                    <a:lnTo>
                      <a:pt x="2822" y="2082"/>
                    </a:lnTo>
                    <a:lnTo>
                      <a:pt x="2837" y="1981"/>
                    </a:lnTo>
                    <a:lnTo>
                      <a:pt x="2846" y="1878"/>
                    </a:lnTo>
                    <a:lnTo>
                      <a:pt x="2849" y="1772"/>
                    </a:lnTo>
                    <a:lnTo>
                      <a:pt x="2846" y="1667"/>
                    </a:lnTo>
                    <a:lnTo>
                      <a:pt x="2837" y="1563"/>
                    </a:lnTo>
                    <a:lnTo>
                      <a:pt x="2822" y="1460"/>
                    </a:lnTo>
                    <a:lnTo>
                      <a:pt x="2801" y="1361"/>
                    </a:lnTo>
                    <a:lnTo>
                      <a:pt x="2775" y="1264"/>
                    </a:lnTo>
                    <a:lnTo>
                      <a:pt x="2743" y="1170"/>
                    </a:lnTo>
                    <a:lnTo>
                      <a:pt x="2706" y="1078"/>
                    </a:lnTo>
                    <a:lnTo>
                      <a:pt x="2665" y="990"/>
                    </a:lnTo>
                    <a:lnTo>
                      <a:pt x="2617" y="905"/>
                    </a:lnTo>
                    <a:lnTo>
                      <a:pt x="2567" y="823"/>
                    </a:lnTo>
                    <a:lnTo>
                      <a:pt x="2512" y="746"/>
                    </a:lnTo>
                    <a:lnTo>
                      <a:pt x="2453" y="673"/>
                    </a:lnTo>
                    <a:lnTo>
                      <a:pt x="2390" y="605"/>
                    </a:lnTo>
                    <a:lnTo>
                      <a:pt x="2323" y="541"/>
                    </a:lnTo>
                    <a:lnTo>
                      <a:pt x="2253" y="482"/>
                    </a:lnTo>
                    <a:lnTo>
                      <a:pt x="2180" y="428"/>
                    </a:lnTo>
                    <a:lnTo>
                      <a:pt x="2105" y="379"/>
                    </a:lnTo>
                    <a:lnTo>
                      <a:pt x="2025" y="337"/>
                    </a:lnTo>
                    <a:lnTo>
                      <a:pt x="1944" y="300"/>
                    </a:lnTo>
                    <a:lnTo>
                      <a:pt x="1861" y="269"/>
                    </a:lnTo>
                    <a:lnTo>
                      <a:pt x="1774" y="245"/>
                    </a:lnTo>
                    <a:lnTo>
                      <a:pt x="1687" y="227"/>
                    </a:lnTo>
                    <a:lnTo>
                      <a:pt x="1597" y="216"/>
                    </a:lnTo>
                    <a:lnTo>
                      <a:pt x="1506" y="212"/>
                    </a:lnTo>
                    <a:close/>
                    <a:moveTo>
                      <a:pt x="1506" y="0"/>
                    </a:moveTo>
                    <a:lnTo>
                      <a:pt x="1604" y="3"/>
                    </a:lnTo>
                    <a:lnTo>
                      <a:pt x="1700" y="14"/>
                    </a:lnTo>
                    <a:lnTo>
                      <a:pt x="1795" y="30"/>
                    </a:lnTo>
                    <a:lnTo>
                      <a:pt x="1886" y="53"/>
                    </a:lnTo>
                    <a:lnTo>
                      <a:pt x="1976" y="83"/>
                    </a:lnTo>
                    <a:lnTo>
                      <a:pt x="2062" y="118"/>
                    </a:lnTo>
                    <a:lnTo>
                      <a:pt x="2148" y="158"/>
                    </a:lnTo>
                    <a:lnTo>
                      <a:pt x="2229" y="205"/>
                    </a:lnTo>
                    <a:lnTo>
                      <a:pt x="2308" y="256"/>
                    </a:lnTo>
                    <a:lnTo>
                      <a:pt x="2384" y="314"/>
                    </a:lnTo>
                    <a:lnTo>
                      <a:pt x="2456" y="375"/>
                    </a:lnTo>
                    <a:lnTo>
                      <a:pt x="2525" y="442"/>
                    </a:lnTo>
                    <a:lnTo>
                      <a:pt x="2590" y="514"/>
                    </a:lnTo>
                    <a:lnTo>
                      <a:pt x="2652" y="590"/>
                    </a:lnTo>
                    <a:lnTo>
                      <a:pt x="2709" y="669"/>
                    </a:lnTo>
                    <a:lnTo>
                      <a:pt x="2763" y="753"/>
                    </a:lnTo>
                    <a:lnTo>
                      <a:pt x="2812" y="841"/>
                    </a:lnTo>
                    <a:lnTo>
                      <a:pt x="2856" y="933"/>
                    </a:lnTo>
                    <a:lnTo>
                      <a:pt x="2896" y="1028"/>
                    </a:lnTo>
                    <a:lnTo>
                      <a:pt x="2932" y="1126"/>
                    </a:lnTo>
                    <a:lnTo>
                      <a:pt x="2962" y="1227"/>
                    </a:lnTo>
                    <a:lnTo>
                      <a:pt x="2987" y="1331"/>
                    </a:lnTo>
                    <a:lnTo>
                      <a:pt x="3007" y="1438"/>
                    </a:lnTo>
                    <a:lnTo>
                      <a:pt x="3021" y="1547"/>
                    </a:lnTo>
                    <a:lnTo>
                      <a:pt x="3030" y="1659"/>
                    </a:lnTo>
                    <a:lnTo>
                      <a:pt x="3033" y="1772"/>
                    </a:lnTo>
                    <a:lnTo>
                      <a:pt x="3030" y="1883"/>
                    </a:lnTo>
                    <a:lnTo>
                      <a:pt x="3021" y="1992"/>
                    </a:lnTo>
                    <a:lnTo>
                      <a:pt x="3007" y="2100"/>
                    </a:lnTo>
                    <a:lnTo>
                      <a:pt x="2987" y="2205"/>
                    </a:lnTo>
                    <a:lnTo>
                      <a:pt x="2962" y="2309"/>
                    </a:lnTo>
                    <a:lnTo>
                      <a:pt x="2932" y="2409"/>
                    </a:lnTo>
                    <a:lnTo>
                      <a:pt x="2896" y="2506"/>
                    </a:lnTo>
                    <a:lnTo>
                      <a:pt x="2856" y="2601"/>
                    </a:lnTo>
                    <a:lnTo>
                      <a:pt x="2812" y="2692"/>
                    </a:lnTo>
                    <a:lnTo>
                      <a:pt x="2763" y="2780"/>
                    </a:lnTo>
                    <a:lnTo>
                      <a:pt x="2709" y="2865"/>
                    </a:lnTo>
                    <a:lnTo>
                      <a:pt x="2652" y="2946"/>
                    </a:lnTo>
                    <a:lnTo>
                      <a:pt x="2590" y="3021"/>
                    </a:lnTo>
                    <a:lnTo>
                      <a:pt x="2525" y="3094"/>
                    </a:lnTo>
                    <a:lnTo>
                      <a:pt x="2456" y="3161"/>
                    </a:lnTo>
                    <a:lnTo>
                      <a:pt x="2384" y="3224"/>
                    </a:lnTo>
                    <a:lnTo>
                      <a:pt x="2308" y="3283"/>
                    </a:lnTo>
                    <a:lnTo>
                      <a:pt x="2229" y="3335"/>
                    </a:lnTo>
                    <a:lnTo>
                      <a:pt x="2148" y="3382"/>
                    </a:lnTo>
                    <a:lnTo>
                      <a:pt x="2062" y="3424"/>
                    </a:lnTo>
                    <a:lnTo>
                      <a:pt x="1976" y="3460"/>
                    </a:lnTo>
                    <a:lnTo>
                      <a:pt x="1886" y="3490"/>
                    </a:lnTo>
                    <a:lnTo>
                      <a:pt x="1795" y="3514"/>
                    </a:lnTo>
                    <a:lnTo>
                      <a:pt x="1700" y="3530"/>
                    </a:lnTo>
                    <a:lnTo>
                      <a:pt x="1604" y="3541"/>
                    </a:lnTo>
                    <a:lnTo>
                      <a:pt x="1506" y="3544"/>
                    </a:lnTo>
                    <a:lnTo>
                      <a:pt x="1411" y="3541"/>
                    </a:lnTo>
                    <a:lnTo>
                      <a:pt x="1317" y="3530"/>
                    </a:lnTo>
                    <a:lnTo>
                      <a:pt x="1224" y="3514"/>
                    </a:lnTo>
                    <a:lnTo>
                      <a:pt x="1134" y="3490"/>
                    </a:lnTo>
                    <a:lnTo>
                      <a:pt x="1047" y="3460"/>
                    </a:lnTo>
                    <a:lnTo>
                      <a:pt x="960" y="3424"/>
                    </a:lnTo>
                    <a:lnTo>
                      <a:pt x="877" y="3382"/>
                    </a:lnTo>
                    <a:lnTo>
                      <a:pt x="797" y="3335"/>
                    </a:lnTo>
                    <a:lnTo>
                      <a:pt x="720" y="3283"/>
                    </a:lnTo>
                    <a:lnTo>
                      <a:pt x="644" y="3224"/>
                    </a:lnTo>
                    <a:lnTo>
                      <a:pt x="573" y="3161"/>
                    </a:lnTo>
                    <a:lnTo>
                      <a:pt x="505" y="3094"/>
                    </a:lnTo>
                    <a:lnTo>
                      <a:pt x="441" y="3021"/>
                    </a:lnTo>
                    <a:lnTo>
                      <a:pt x="379" y="2946"/>
                    </a:lnTo>
                    <a:lnTo>
                      <a:pt x="322" y="2865"/>
                    </a:lnTo>
                    <a:lnTo>
                      <a:pt x="269" y="2780"/>
                    </a:lnTo>
                    <a:lnTo>
                      <a:pt x="221" y="2692"/>
                    </a:lnTo>
                    <a:lnTo>
                      <a:pt x="176" y="2601"/>
                    </a:lnTo>
                    <a:lnTo>
                      <a:pt x="136" y="2506"/>
                    </a:lnTo>
                    <a:lnTo>
                      <a:pt x="101" y="2409"/>
                    </a:lnTo>
                    <a:lnTo>
                      <a:pt x="71" y="2309"/>
                    </a:lnTo>
                    <a:lnTo>
                      <a:pt x="46" y="2205"/>
                    </a:lnTo>
                    <a:lnTo>
                      <a:pt x="26" y="2100"/>
                    </a:lnTo>
                    <a:lnTo>
                      <a:pt x="12" y="1992"/>
                    </a:lnTo>
                    <a:lnTo>
                      <a:pt x="3" y="1883"/>
                    </a:lnTo>
                    <a:lnTo>
                      <a:pt x="0" y="1772"/>
                    </a:lnTo>
                    <a:lnTo>
                      <a:pt x="3" y="1659"/>
                    </a:lnTo>
                    <a:lnTo>
                      <a:pt x="12" y="1547"/>
                    </a:lnTo>
                    <a:lnTo>
                      <a:pt x="26" y="1438"/>
                    </a:lnTo>
                    <a:lnTo>
                      <a:pt x="46" y="1331"/>
                    </a:lnTo>
                    <a:lnTo>
                      <a:pt x="71" y="1227"/>
                    </a:lnTo>
                    <a:lnTo>
                      <a:pt x="101" y="1126"/>
                    </a:lnTo>
                    <a:lnTo>
                      <a:pt x="136" y="1028"/>
                    </a:lnTo>
                    <a:lnTo>
                      <a:pt x="176" y="933"/>
                    </a:lnTo>
                    <a:lnTo>
                      <a:pt x="221" y="841"/>
                    </a:lnTo>
                    <a:lnTo>
                      <a:pt x="269" y="753"/>
                    </a:lnTo>
                    <a:lnTo>
                      <a:pt x="322" y="669"/>
                    </a:lnTo>
                    <a:lnTo>
                      <a:pt x="379" y="590"/>
                    </a:lnTo>
                    <a:lnTo>
                      <a:pt x="441" y="514"/>
                    </a:lnTo>
                    <a:lnTo>
                      <a:pt x="505" y="442"/>
                    </a:lnTo>
                    <a:lnTo>
                      <a:pt x="573" y="375"/>
                    </a:lnTo>
                    <a:lnTo>
                      <a:pt x="644" y="314"/>
                    </a:lnTo>
                    <a:lnTo>
                      <a:pt x="720" y="256"/>
                    </a:lnTo>
                    <a:lnTo>
                      <a:pt x="797" y="205"/>
                    </a:lnTo>
                    <a:lnTo>
                      <a:pt x="877" y="158"/>
                    </a:lnTo>
                    <a:lnTo>
                      <a:pt x="960" y="118"/>
                    </a:lnTo>
                    <a:lnTo>
                      <a:pt x="1047" y="83"/>
                    </a:lnTo>
                    <a:lnTo>
                      <a:pt x="1134" y="53"/>
                    </a:lnTo>
                    <a:lnTo>
                      <a:pt x="1224" y="30"/>
                    </a:lnTo>
                    <a:lnTo>
                      <a:pt x="1317" y="14"/>
                    </a:lnTo>
                    <a:lnTo>
                      <a:pt x="1411" y="3"/>
                    </a:lnTo>
                    <a:lnTo>
                      <a:pt x="1506" y="0"/>
                    </a:ln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067">
                  <a:defRPr/>
                </a:pPr>
                <a:endParaRPr lang="en-US" sz="1836" kern="0">
                  <a:solidFill>
                    <a:srgbClr val="000000"/>
                  </a:solidFill>
                </a:endParaRPr>
              </a:p>
            </p:txBody>
          </p:sp>
          <p:grpSp>
            <p:nvGrpSpPr>
              <p:cNvPr id="38" name="Group 37"/>
              <p:cNvGrpSpPr/>
              <p:nvPr/>
            </p:nvGrpSpPr>
            <p:grpSpPr>
              <a:xfrm rot="1618200">
                <a:off x="6495643" y="2534193"/>
                <a:ext cx="234950" cy="666750"/>
                <a:chOff x="4456235" y="2155372"/>
                <a:chExt cx="234950" cy="666750"/>
              </a:xfrm>
              <a:grpFill/>
            </p:grpSpPr>
            <p:sp>
              <p:nvSpPr>
                <p:cNvPr id="39" name="Freeform 32"/>
                <p:cNvSpPr>
                  <a:spLocks/>
                </p:cNvSpPr>
                <p:nvPr/>
              </p:nvSpPr>
              <p:spPr bwMode="auto">
                <a:xfrm>
                  <a:off x="4456235" y="2155372"/>
                  <a:ext cx="187325" cy="666750"/>
                </a:xfrm>
                <a:custGeom>
                  <a:avLst/>
                  <a:gdLst>
                    <a:gd name="T0" fmla="*/ 88 w 708"/>
                    <a:gd name="T1" fmla="*/ 64 h 2940"/>
                    <a:gd name="T2" fmla="*/ 225 w 708"/>
                    <a:gd name="T3" fmla="*/ 197 h 2940"/>
                    <a:gd name="T4" fmla="*/ 345 w 708"/>
                    <a:gd name="T5" fmla="*/ 336 h 2940"/>
                    <a:gd name="T6" fmla="*/ 449 w 708"/>
                    <a:gd name="T7" fmla="*/ 482 h 2940"/>
                    <a:gd name="T8" fmla="*/ 534 w 708"/>
                    <a:gd name="T9" fmla="*/ 637 h 2940"/>
                    <a:gd name="T10" fmla="*/ 603 w 708"/>
                    <a:gd name="T11" fmla="*/ 801 h 2940"/>
                    <a:gd name="T12" fmla="*/ 655 w 708"/>
                    <a:gd name="T13" fmla="*/ 978 h 2940"/>
                    <a:gd name="T14" fmla="*/ 689 w 708"/>
                    <a:gd name="T15" fmla="*/ 1165 h 2940"/>
                    <a:gd name="T16" fmla="*/ 706 w 708"/>
                    <a:gd name="T17" fmla="*/ 1366 h 2940"/>
                    <a:gd name="T18" fmla="*/ 706 w 708"/>
                    <a:gd name="T19" fmla="*/ 1577 h 2940"/>
                    <a:gd name="T20" fmla="*/ 688 w 708"/>
                    <a:gd name="T21" fmla="*/ 1776 h 2940"/>
                    <a:gd name="T22" fmla="*/ 652 w 708"/>
                    <a:gd name="T23" fmla="*/ 1962 h 2940"/>
                    <a:gd name="T24" fmla="*/ 598 w 708"/>
                    <a:gd name="T25" fmla="*/ 2137 h 2940"/>
                    <a:gd name="T26" fmla="*/ 527 w 708"/>
                    <a:gd name="T27" fmla="*/ 2302 h 2940"/>
                    <a:gd name="T28" fmla="*/ 439 w 708"/>
                    <a:gd name="T29" fmla="*/ 2457 h 2940"/>
                    <a:gd name="T30" fmla="*/ 333 w 708"/>
                    <a:gd name="T31" fmla="*/ 2604 h 2940"/>
                    <a:gd name="T32" fmla="*/ 212 w 708"/>
                    <a:gd name="T33" fmla="*/ 2743 h 2940"/>
                    <a:gd name="T34" fmla="*/ 75 w 708"/>
                    <a:gd name="T35" fmla="*/ 2876 h 2940"/>
                    <a:gd name="T36" fmla="*/ 74 w 708"/>
                    <a:gd name="T37" fmla="*/ 2868 h 2940"/>
                    <a:gd name="T38" fmla="*/ 211 w 708"/>
                    <a:gd name="T39" fmla="*/ 2709 h 2940"/>
                    <a:gd name="T40" fmla="*/ 330 w 708"/>
                    <a:gd name="T41" fmla="*/ 2534 h 2940"/>
                    <a:gd name="T42" fmla="*/ 431 w 708"/>
                    <a:gd name="T43" fmla="*/ 2344 h 2940"/>
                    <a:gd name="T44" fmla="*/ 512 w 708"/>
                    <a:gd name="T45" fmla="*/ 2141 h 2940"/>
                    <a:gd name="T46" fmla="*/ 572 w 708"/>
                    <a:gd name="T47" fmla="*/ 1925 h 2940"/>
                    <a:gd name="T48" fmla="*/ 608 w 708"/>
                    <a:gd name="T49" fmla="*/ 1701 h 2940"/>
                    <a:gd name="T50" fmla="*/ 621 w 708"/>
                    <a:gd name="T51" fmla="*/ 1469 h 2940"/>
                    <a:gd name="T52" fmla="*/ 610 w 708"/>
                    <a:gd name="T53" fmla="*/ 1249 h 2940"/>
                    <a:gd name="T54" fmla="*/ 578 w 708"/>
                    <a:gd name="T55" fmla="*/ 1039 h 2940"/>
                    <a:gd name="T56" fmla="*/ 526 w 708"/>
                    <a:gd name="T57" fmla="*/ 839 h 2940"/>
                    <a:gd name="T58" fmla="*/ 455 w 708"/>
                    <a:gd name="T59" fmla="*/ 649 h 2940"/>
                    <a:gd name="T60" fmla="*/ 367 w 708"/>
                    <a:gd name="T61" fmla="*/ 470 h 2940"/>
                    <a:gd name="T62" fmla="*/ 263 w 708"/>
                    <a:gd name="T63" fmla="*/ 302 h 2940"/>
                    <a:gd name="T64" fmla="*/ 144 w 708"/>
                    <a:gd name="T65" fmla="*/ 145 h 2940"/>
                    <a:gd name="T66" fmla="*/ 13 w 708"/>
                    <a:gd name="T67" fmla="*/ 0 h 2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8" h="2940">
                      <a:moveTo>
                        <a:pt x="13" y="0"/>
                      </a:moveTo>
                      <a:lnTo>
                        <a:pt x="88" y="64"/>
                      </a:lnTo>
                      <a:lnTo>
                        <a:pt x="158" y="129"/>
                      </a:lnTo>
                      <a:lnTo>
                        <a:pt x="225" y="197"/>
                      </a:lnTo>
                      <a:lnTo>
                        <a:pt x="287" y="265"/>
                      </a:lnTo>
                      <a:lnTo>
                        <a:pt x="345" y="336"/>
                      </a:lnTo>
                      <a:lnTo>
                        <a:pt x="398" y="407"/>
                      </a:lnTo>
                      <a:lnTo>
                        <a:pt x="449" y="482"/>
                      </a:lnTo>
                      <a:lnTo>
                        <a:pt x="494" y="558"/>
                      </a:lnTo>
                      <a:lnTo>
                        <a:pt x="534" y="637"/>
                      </a:lnTo>
                      <a:lnTo>
                        <a:pt x="571" y="717"/>
                      </a:lnTo>
                      <a:lnTo>
                        <a:pt x="603" y="801"/>
                      </a:lnTo>
                      <a:lnTo>
                        <a:pt x="631" y="888"/>
                      </a:lnTo>
                      <a:lnTo>
                        <a:pt x="655" y="978"/>
                      </a:lnTo>
                      <a:lnTo>
                        <a:pt x="674" y="1070"/>
                      </a:lnTo>
                      <a:lnTo>
                        <a:pt x="689" y="1165"/>
                      </a:lnTo>
                      <a:lnTo>
                        <a:pt x="700" y="1263"/>
                      </a:lnTo>
                      <a:lnTo>
                        <a:pt x="706" y="1366"/>
                      </a:lnTo>
                      <a:lnTo>
                        <a:pt x="708" y="1472"/>
                      </a:lnTo>
                      <a:lnTo>
                        <a:pt x="706" y="1577"/>
                      </a:lnTo>
                      <a:lnTo>
                        <a:pt x="699" y="1678"/>
                      </a:lnTo>
                      <a:lnTo>
                        <a:pt x="688" y="1776"/>
                      </a:lnTo>
                      <a:lnTo>
                        <a:pt x="672" y="1871"/>
                      </a:lnTo>
                      <a:lnTo>
                        <a:pt x="652" y="1962"/>
                      </a:lnTo>
                      <a:lnTo>
                        <a:pt x="627" y="2051"/>
                      </a:lnTo>
                      <a:lnTo>
                        <a:pt x="598" y="2137"/>
                      </a:lnTo>
                      <a:lnTo>
                        <a:pt x="565" y="2221"/>
                      </a:lnTo>
                      <a:lnTo>
                        <a:pt x="527" y="2302"/>
                      </a:lnTo>
                      <a:lnTo>
                        <a:pt x="485" y="2380"/>
                      </a:lnTo>
                      <a:lnTo>
                        <a:pt x="439" y="2457"/>
                      </a:lnTo>
                      <a:lnTo>
                        <a:pt x="388" y="2532"/>
                      </a:lnTo>
                      <a:lnTo>
                        <a:pt x="333" y="2604"/>
                      </a:lnTo>
                      <a:lnTo>
                        <a:pt x="275" y="2674"/>
                      </a:lnTo>
                      <a:lnTo>
                        <a:pt x="212" y="2743"/>
                      </a:lnTo>
                      <a:lnTo>
                        <a:pt x="145" y="2810"/>
                      </a:lnTo>
                      <a:lnTo>
                        <a:pt x="75" y="2876"/>
                      </a:lnTo>
                      <a:lnTo>
                        <a:pt x="0" y="2940"/>
                      </a:lnTo>
                      <a:lnTo>
                        <a:pt x="74" y="2868"/>
                      </a:lnTo>
                      <a:lnTo>
                        <a:pt x="144" y="2791"/>
                      </a:lnTo>
                      <a:lnTo>
                        <a:pt x="211" y="2709"/>
                      </a:lnTo>
                      <a:lnTo>
                        <a:pt x="273" y="2624"/>
                      </a:lnTo>
                      <a:lnTo>
                        <a:pt x="330" y="2534"/>
                      </a:lnTo>
                      <a:lnTo>
                        <a:pt x="383" y="2441"/>
                      </a:lnTo>
                      <a:lnTo>
                        <a:pt x="431" y="2344"/>
                      </a:lnTo>
                      <a:lnTo>
                        <a:pt x="475" y="2243"/>
                      </a:lnTo>
                      <a:lnTo>
                        <a:pt x="512" y="2141"/>
                      </a:lnTo>
                      <a:lnTo>
                        <a:pt x="545" y="2035"/>
                      </a:lnTo>
                      <a:lnTo>
                        <a:pt x="572" y="1925"/>
                      </a:lnTo>
                      <a:lnTo>
                        <a:pt x="593" y="1814"/>
                      </a:lnTo>
                      <a:lnTo>
                        <a:pt x="608" y="1701"/>
                      </a:lnTo>
                      <a:lnTo>
                        <a:pt x="618" y="1585"/>
                      </a:lnTo>
                      <a:lnTo>
                        <a:pt x="621" y="1469"/>
                      </a:lnTo>
                      <a:lnTo>
                        <a:pt x="618" y="1358"/>
                      </a:lnTo>
                      <a:lnTo>
                        <a:pt x="610" y="1249"/>
                      </a:lnTo>
                      <a:lnTo>
                        <a:pt x="596" y="1143"/>
                      </a:lnTo>
                      <a:lnTo>
                        <a:pt x="578" y="1039"/>
                      </a:lnTo>
                      <a:lnTo>
                        <a:pt x="554" y="938"/>
                      </a:lnTo>
                      <a:lnTo>
                        <a:pt x="526" y="839"/>
                      </a:lnTo>
                      <a:lnTo>
                        <a:pt x="493" y="743"/>
                      </a:lnTo>
                      <a:lnTo>
                        <a:pt x="455" y="649"/>
                      </a:lnTo>
                      <a:lnTo>
                        <a:pt x="412" y="558"/>
                      </a:lnTo>
                      <a:lnTo>
                        <a:pt x="367" y="470"/>
                      </a:lnTo>
                      <a:lnTo>
                        <a:pt x="317" y="385"/>
                      </a:lnTo>
                      <a:lnTo>
                        <a:pt x="263" y="302"/>
                      </a:lnTo>
                      <a:lnTo>
                        <a:pt x="206" y="222"/>
                      </a:lnTo>
                      <a:lnTo>
                        <a:pt x="144" y="145"/>
                      </a:lnTo>
                      <a:lnTo>
                        <a:pt x="80" y="71"/>
                      </a:lnTo>
                      <a:lnTo>
                        <a:pt x="13" y="0"/>
                      </a:ln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067">
                    <a:defRPr/>
                  </a:pPr>
                  <a:endParaRPr lang="en-US" sz="1836" kern="0">
                    <a:solidFill>
                      <a:srgbClr val="000000"/>
                    </a:solidFill>
                  </a:endParaRPr>
                </a:p>
              </p:txBody>
            </p:sp>
            <p:sp>
              <p:nvSpPr>
                <p:cNvPr id="40" name="Freeform 33"/>
                <p:cNvSpPr>
                  <a:spLocks/>
                </p:cNvSpPr>
                <p:nvPr/>
              </p:nvSpPr>
              <p:spPr bwMode="auto">
                <a:xfrm>
                  <a:off x="4538785" y="2212522"/>
                  <a:ext cx="152400" cy="565150"/>
                </a:xfrm>
                <a:custGeom>
                  <a:avLst/>
                  <a:gdLst>
                    <a:gd name="T0" fmla="*/ 144 w 572"/>
                    <a:gd name="T1" fmla="*/ 73 h 2490"/>
                    <a:gd name="T2" fmla="*/ 248 w 572"/>
                    <a:gd name="T3" fmla="*/ 209 h 2490"/>
                    <a:gd name="T4" fmla="*/ 332 w 572"/>
                    <a:gd name="T5" fmla="*/ 335 h 2490"/>
                    <a:gd name="T6" fmla="*/ 401 w 572"/>
                    <a:gd name="T7" fmla="*/ 453 h 2490"/>
                    <a:gd name="T8" fmla="*/ 457 w 572"/>
                    <a:gd name="T9" fmla="*/ 565 h 2490"/>
                    <a:gd name="T10" fmla="*/ 499 w 572"/>
                    <a:gd name="T11" fmla="*/ 673 h 2490"/>
                    <a:gd name="T12" fmla="*/ 529 w 572"/>
                    <a:gd name="T13" fmla="*/ 778 h 2490"/>
                    <a:gd name="T14" fmla="*/ 550 w 572"/>
                    <a:gd name="T15" fmla="*/ 883 h 2490"/>
                    <a:gd name="T16" fmla="*/ 564 w 572"/>
                    <a:gd name="T17" fmla="*/ 991 h 2490"/>
                    <a:gd name="T18" fmla="*/ 570 w 572"/>
                    <a:gd name="T19" fmla="*/ 1100 h 2490"/>
                    <a:gd name="T20" fmla="*/ 572 w 572"/>
                    <a:gd name="T21" fmla="*/ 1216 h 2490"/>
                    <a:gd name="T22" fmla="*/ 568 w 572"/>
                    <a:gd name="T23" fmla="*/ 1358 h 2490"/>
                    <a:gd name="T24" fmla="*/ 554 w 572"/>
                    <a:gd name="T25" fmla="*/ 1492 h 2490"/>
                    <a:gd name="T26" fmla="*/ 529 w 572"/>
                    <a:gd name="T27" fmla="*/ 1622 h 2490"/>
                    <a:gd name="T28" fmla="*/ 492 w 572"/>
                    <a:gd name="T29" fmla="*/ 1749 h 2490"/>
                    <a:gd name="T30" fmla="*/ 440 w 572"/>
                    <a:gd name="T31" fmla="*/ 1874 h 2490"/>
                    <a:gd name="T32" fmla="*/ 374 w 572"/>
                    <a:gd name="T33" fmla="*/ 2002 h 2490"/>
                    <a:gd name="T34" fmla="*/ 291 w 572"/>
                    <a:gd name="T35" fmla="*/ 2133 h 2490"/>
                    <a:gd name="T36" fmla="*/ 190 w 572"/>
                    <a:gd name="T37" fmla="*/ 2269 h 2490"/>
                    <a:gd name="T38" fmla="*/ 68 w 572"/>
                    <a:gd name="T39" fmla="*/ 2414 h 2490"/>
                    <a:gd name="T40" fmla="*/ 64 w 572"/>
                    <a:gd name="T41" fmla="*/ 2419 h 2490"/>
                    <a:gd name="T42" fmla="*/ 175 w 572"/>
                    <a:gd name="T43" fmla="*/ 2273 h 2490"/>
                    <a:gd name="T44" fmla="*/ 265 w 572"/>
                    <a:gd name="T45" fmla="*/ 2122 h 2490"/>
                    <a:gd name="T46" fmla="*/ 337 w 572"/>
                    <a:gd name="T47" fmla="*/ 1970 h 2490"/>
                    <a:gd name="T48" fmla="*/ 392 w 572"/>
                    <a:gd name="T49" fmla="*/ 1816 h 2490"/>
                    <a:gd name="T50" fmla="*/ 431 w 572"/>
                    <a:gd name="T51" fmla="*/ 1660 h 2490"/>
                    <a:gd name="T52" fmla="*/ 459 w 572"/>
                    <a:gd name="T53" fmla="*/ 1508 h 2490"/>
                    <a:gd name="T54" fmla="*/ 474 w 572"/>
                    <a:gd name="T55" fmla="*/ 1359 h 2490"/>
                    <a:gd name="T56" fmla="*/ 479 w 572"/>
                    <a:gd name="T57" fmla="*/ 1215 h 2490"/>
                    <a:gd name="T58" fmla="*/ 474 w 572"/>
                    <a:gd name="T59" fmla="*/ 1028 h 2490"/>
                    <a:gd name="T60" fmla="*/ 458 w 572"/>
                    <a:gd name="T61" fmla="*/ 860 h 2490"/>
                    <a:gd name="T62" fmla="*/ 428 w 572"/>
                    <a:gd name="T63" fmla="*/ 706 h 2490"/>
                    <a:gd name="T64" fmla="*/ 387 w 572"/>
                    <a:gd name="T65" fmla="*/ 561 h 2490"/>
                    <a:gd name="T66" fmla="*/ 333 w 572"/>
                    <a:gd name="T67" fmla="*/ 423 h 2490"/>
                    <a:gd name="T68" fmla="*/ 265 w 572"/>
                    <a:gd name="T69" fmla="*/ 286 h 2490"/>
                    <a:gd name="T70" fmla="*/ 184 w 572"/>
                    <a:gd name="T71" fmla="*/ 146 h 2490"/>
                    <a:gd name="T72" fmla="*/ 86 w 572"/>
                    <a:gd name="T73" fmla="*/ 0 h 2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2490">
                      <a:moveTo>
                        <a:pt x="86" y="0"/>
                      </a:moveTo>
                      <a:lnTo>
                        <a:pt x="144" y="73"/>
                      </a:lnTo>
                      <a:lnTo>
                        <a:pt x="199" y="143"/>
                      </a:lnTo>
                      <a:lnTo>
                        <a:pt x="248" y="209"/>
                      </a:lnTo>
                      <a:lnTo>
                        <a:pt x="292" y="273"/>
                      </a:lnTo>
                      <a:lnTo>
                        <a:pt x="332" y="335"/>
                      </a:lnTo>
                      <a:lnTo>
                        <a:pt x="369" y="395"/>
                      </a:lnTo>
                      <a:lnTo>
                        <a:pt x="401" y="453"/>
                      </a:lnTo>
                      <a:lnTo>
                        <a:pt x="430" y="510"/>
                      </a:lnTo>
                      <a:lnTo>
                        <a:pt x="457" y="565"/>
                      </a:lnTo>
                      <a:lnTo>
                        <a:pt x="479" y="620"/>
                      </a:lnTo>
                      <a:lnTo>
                        <a:pt x="499" y="673"/>
                      </a:lnTo>
                      <a:lnTo>
                        <a:pt x="515" y="726"/>
                      </a:lnTo>
                      <a:lnTo>
                        <a:pt x="529" y="778"/>
                      </a:lnTo>
                      <a:lnTo>
                        <a:pt x="541" y="831"/>
                      </a:lnTo>
                      <a:lnTo>
                        <a:pt x="550" y="883"/>
                      </a:lnTo>
                      <a:lnTo>
                        <a:pt x="558" y="937"/>
                      </a:lnTo>
                      <a:lnTo>
                        <a:pt x="564" y="991"/>
                      </a:lnTo>
                      <a:lnTo>
                        <a:pt x="568" y="1046"/>
                      </a:lnTo>
                      <a:lnTo>
                        <a:pt x="570" y="1100"/>
                      </a:lnTo>
                      <a:lnTo>
                        <a:pt x="572" y="1158"/>
                      </a:lnTo>
                      <a:lnTo>
                        <a:pt x="572" y="1216"/>
                      </a:lnTo>
                      <a:lnTo>
                        <a:pt x="571" y="1288"/>
                      </a:lnTo>
                      <a:lnTo>
                        <a:pt x="568" y="1358"/>
                      </a:lnTo>
                      <a:lnTo>
                        <a:pt x="562" y="1426"/>
                      </a:lnTo>
                      <a:lnTo>
                        <a:pt x="554" y="1492"/>
                      </a:lnTo>
                      <a:lnTo>
                        <a:pt x="543" y="1558"/>
                      </a:lnTo>
                      <a:lnTo>
                        <a:pt x="529" y="1622"/>
                      </a:lnTo>
                      <a:lnTo>
                        <a:pt x="512" y="1685"/>
                      </a:lnTo>
                      <a:lnTo>
                        <a:pt x="492" y="1749"/>
                      </a:lnTo>
                      <a:lnTo>
                        <a:pt x="468" y="1811"/>
                      </a:lnTo>
                      <a:lnTo>
                        <a:pt x="440" y="1874"/>
                      </a:lnTo>
                      <a:lnTo>
                        <a:pt x="409" y="1938"/>
                      </a:lnTo>
                      <a:lnTo>
                        <a:pt x="374" y="2002"/>
                      </a:lnTo>
                      <a:lnTo>
                        <a:pt x="335" y="2066"/>
                      </a:lnTo>
                      <a:lnTo>
                        <a:pt x="291" y="2133"/>
                      </a:lnTo>
                      <a:lnTo>
                        <a:pt x="243" y="2201"/>
                      </a:lnTo>
                      <a:lnTo>
                        <a:pt x="190" y="2269"/>
                      </a:lnTo>
                      <a:lnTo>
                        <a:pt x="131" y="2341"/>
                      </a:lnTo>
                      <a:lnTo>
                        <a:pt x="68" y="2414"/>
                      </a:lnTo>
                      <a:lnTo>
                        <a:pt x="0" y="2490"/>
                      </a:lnTo>
                      <a:lnTo>
                        <a:pt x="64" y="2419"/>
                      </a:lnTo>
                      <a:lnTo>
                        <a:pt x="122" y="2346"/>
                      </a:lnTo>
                      <a:lnTo>
                        <a:pt x="175" y="2273"/>
                      </a:lnTo>
                      <a:lnTo>
                        <a:pt x="223" y="2198"/>
                      </a:lnTo>
                      <a:lnTo>
                        <a:pt x="265" y="2122"/>
                      </a:lnTo>
                      <a:lnTo>
                        <a:pt x="303" y="2047"/>
                      </a:lnTo>
                      <a:lnTo>
                        <a:pt x="337" y="1970"/>
                      </a:lnTo>
                      <a:lnTo>
                        <a:pt x="366" y="1893"/>
                      </a:lnTo>
                      <a:lnTo>
                        <a:pt x="392" y="1816"/>
                      </a:lnTo>
                      <a:lnTo>
                        <a:pt x="413" y="1737"/>
                      </a:lnTo>
                      <a:lnTo>
                        <a:pt x="431" y="1660"/>
                      </a:lnTo>
                      <a:lnTo>
                        <a:pt x="446" y="1585"/>
                      </a:lnTo>
                      <a:lnTo>
                        <a:pt x="459" y="1508"/>
                      </a:lnTo>
                      <a:lnTo>
                        <a:pt x="467" y="1433"/>
                      </a:lnTo>
                      <a:lnTo>
                        <a:pt x="474" y="1359"/>
                      </a:lnTo>
                      <a:lnTo>
                        <a:pt x="477" y="1286"/>
                      </a:lnTo>
                      <a:lnTo>
                        <a:pt x="479" y="1215"/>
                      </a:lnTo>
                      <a:lnTo>
                        <a:pt x="478" y="1119"/>
                      </a:lnTo>
                      <a:lnTo>
                        <a:pt x="474" y="1028"/>
                      </a:lnTo>
                      <a:lnTo>
                        <a:pt x="467" y="942"/>
                      </a:lnTo>
                      <a:lnTo>
                        <a:pt x="458" y="860"/>
                      </a:lnTo>
                      <a:lnTo>
                        <a:pt x="444" y="781"/>
                      </a:lnTo>
                      <a:lnTo>
                        <a:pt x="428" y="706"/>
                      </a:lnTo>
                      <a:lnTo>
                        <a:pt x="409" y="633"/>
                      </a:lnTo>
                      <a:lnTo>
                        <a:pt x="387" y="561"/>
                      </a:lnTo>
                      <a:lnTo>
                        <a:pt x="362" y="491"/>
                      </a:lnTo>
                      <a:lnTo>
                        <a:pt x="333" y="423"/>
                      </a:lnTo>
                      <a:lnTo>
                        <a:pt x="301" y="354"/>
                      </a:lnTo>
                      <a:lnTo>
                        <a:pt x="265" y="286"/>
                      </a:lnTo>
                      <a:lnTo>
                        <a:pt x="226" y="216"/>
                      </a:lnTo>
                      <a:lnTo>
                        <a:pt x="184" y="146"/>
                      </a:lnTo>
                      <a:lnTo>
                        <a:pt x="136" y="74"/>
                      </a:lnTo>
                      <a:lnTo>
                        <a:pt x="86" y="0"/>
                      </a:ln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067">
                    <a:defRPr/>
                  </a:pPr>
                  <a:endParaRPr lang="en-US" sz="1836" kern="0">
                    <a:solidFill>
                      <a:srgbClr val="000000"/>
                    </a:solidFill>
                  </a:endParaRPr>
                </a:p>
              </p:txBody>
            </p:sp>
          </p:grpSp>
        </p:grpSp>
        <p:grpSp>
          <p:nvGrpSpPr>
            <p:cNvPr id="34" name="Group 33"/>
            <p:cNvGrpSpPr/>
            <p:nvPr/>
          </p:nvGrpSpPr>
          <p:grpSpPr>
            <a:xfrm>
              <a:off x="11284552" y="2873302"/>
              <a:ext cx="318301" cy="457385"/>
              <a:chOff x="11460682" y="839654"/>
              <a:chExt cx="511744" cy="735354"/>
            </a:xfrm>
            <a:grpFill/>
          </p:grpSpPr>
          <p:sp>
            <p:nvSpPr>
              <p:cNvPr id="35" name="Oval 122"/>
              <p:cNvSpPr>
                <a:spLocks noChangeArrowheads="1"/>
              </p:cNvSpPr>
              <p:nvPr/>
            </p:nvSpPr>
            <p:spPr bwMode="auto">
              <a:xfrm>
                <a:off x="11467358" y="839654"/>
                <a:ext cx="505067" cy="114391"/>
              </a:xfrm>
              <a:prstGeom prst="ellipse">
                <a:avLst/>
              </a:prstGeom>
              <a:grpFill/>
              <a:ln w="9525">
                <a:noFill/>
                <a:round/>
                <a:headEnd/>
                <a:tailEnd/>
              </a:ln>
              <a:extLst/>
            </p:spPr>
            <p:txBody>
              <a:bodyPr vert="horz" wrap="square" lIns="93247" tIns="46623" rIns="93247" bIns="46623" numCol="1" anchor="t" anchorCtr="0" compatLnSpc="1">
                <a:prstTxWarp prst="textNoShape">
                  <a:avLst/>
                </a:prstTxWarp>
              </a:bodyPr>
              <a:lstStyle/>
              <a:p>
                <a:pPr defTabSz="1615617">
                  <a:defRPr/>
                </a:pPr>
                <a:endParaRPr lang="en-US" sz="3366" kern="0" dirty="0">
                  <a:solidFill>
                    <a:sysClr val="windowText" lastClr="000000"/>
                  </a:solidFill>
                </a:endParaRPr>
              </a:p>
            </p:txBody>
          </p:sp>
          <p:sp>
            <p:nvSpPr>
              <p:cNvPr id="36" name="Freeform 123"/>
              <p:cNvSpPr>
                <a:spLocks noEditPoints="1"/>
              </p:cNvSpPr>
              <p:nvPr/>
            </p:nvSpPr>
            <p:spPr bwMode="auto">
              <a:xfrm>
                <a:off x="11460682" y="933602"/>
                <a:ext cx="511744" cy="641406"/>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grpFill/>
              <a:ln w="9525">
                <a:noFill/>
                <a:round/>
                <a:headEnd/>
                <a:tailEnd/>
              </a:ln>
              <a:extLst/>
            </p:spPr>
            <p:txBody>
              <a:bodyPr vert="horz" wrap="square" lIns="93247" tIns="46623" rIns="93247" bIns="46623" numCol="1" anchor="t" anchorCtr="0" compatLnSpc="1">
                <a:prstTxWarp prst="textNoShape">
                  <a:avLst/>
                </a:prstTxWarp>
              </a:bodyPr>
              <a:lstStyle/>
              <a:p>
                <a:pPr defTabSz="1615617">
                  <a:defRPr/>
                </a:pPr>
                <a:endParaRPr lang="en-US" sz="3366" kern="0" dirty="0">
                  <a:solidFill>
                    <a:sysClr val="windowText" lastClr="000000"/>
                  </a:solidFill>
                </a:endParaRPr>
              </a:p>
            </p:txBody>
          </p:sp>
        </p:grpSp>
      </p:grpSp>
      <p:grpSp>
        <p:nvGrpSpPr>
          <p:cNvPr id="54" name="Group 53"/>
          <p:cNvGrpSpPr/>
          <p:nvPr/>
        </p:nvGrpSpPr>
        <p:grpSpPr>
          <a:xfrm>
            <a:off x="9561596" y="3132040"/>
            <a:ext cx="521442" cy="912073"/>
            <a:chOff x="8642927" y="677814"/>
            <a:chExt cx="685947" cy="1199813"/>
          </a:xfrm>
          <a:solidFill>
            <a:srgbClr val="FFFFFF"/>
          </a:solidFill>
        </p:grpSpPr>
        <p:sp>
          <p:nvSpPr>
            <p:cNvPr id="55" name="Freeform 138"/>
            <p:cNvSpPr>
              <a:spLocks noEditPoints="1"/>
            </p:cNvSpPr>
            <p:nvPr/>
          </p:nvSpPr>
          <p:spPr bwMode="auto">
            <a:xfrm>
              <a:off x="8642927" y="677814"/>
              <a:ext cx="685947" cy="1199813"/>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grpFill/>
            <a:ln>
              <a:noFill/>
            </a:ln>
          </p:spPr>
          <p:txBody>
            <a:bodyPr vert="horz" wrap="square" lIns="126771" tIns="63385" rIns="126771" bIns="63385" numCol="1" anchor="t" anchorCtr="0" compatLnSpc="1">
              <a:prstTxWarp prst="textNoShape">
                <a:avLst/>
              </a:prstTxWarp>
            </a:bodyPr>
            <a:lstStyle/>
            <a:p>
              <a:pPr defTabSz="932198">
                <a:defRPr/>
              </a:pPr>
              <a:endParaRPr lang="en-US" sz="2495" kern="0">
                <a:solidFill>
                  <a:srgbClr val="000000"/>
                </a:solidFill>
              </a:endParaRPr>
            </a:p>
          </p:txBody>
        </p:sp>
        <p:grpSp>
          <p:nvGrpSpPr>
            <p:cNvPr id="56" name="Group 55"/>
            <p:cNvGrpSpPr/>
            <p:nvPr/>
          </p:nvGrpSpPr>
          <p:grpSpPr>
            <a:xfrm>
              <a:off x="8770052" y="1025208"/>
              <a:ext cx="431696" cy="505025"/>
              <a:chOff x="1502342" y="238442"/>
              <a:chExt cx="1596433" cy="1867608"/>
            </a:xfrm>
            <a:grpFill/>
          </p:grpSpPr>
          <p:sp>
            <p:nvSpPr>
              <p:cNvPr id="57" name="Freeform 25"/>
              <p:cNvSpPr>
                <a:spLocks noEditPoints="1"/>
              </p:cNvSpPr>
              <p:nvPr/>
            </p:nvSpPr>
            <p:spPr bwMode="auto">
              <a:xfrm>
                <a:off x="1502342" y="825623"/>
                <a:ext cx="1596433" cy="681218"/>
              </a:xfrm>
              <a:custGeom>
                <a:avLst/>
                <a:gdLst>
                  <a:gd name="T0" fmla="*/ 574 w 618"/>
                  <a:gd name="T1" fmla="*/ 0 h 264"/>
                  <a:gd name="T2" fmla="*/ 530 w 618"/>
                  <a:gd name="T3" fmla="*/ 45 h 264"/>
                  <a:gd name="T4" fmla="*/ 530 w 618"/>
                  <a:gd name="T5" fmla="*/ 219 h 264"/>
                  <a:gd name="T6" fmla="*/ 574 w 618"/>
                  <a:gd name="T7" fmla="*/ 264 h 264"/>
                  <a:gd name="T8" fmla="*/ 618 w 618"/>
                  <a:gd name="T9" fmla="*/ 219 h 264"/>
                  <a:gd name="T10" fmla="*/ 618 w 618"/>
                  <a:gd name="T11" fmla="*/ 45 h 264"/>
                  <a:gd name="T12" fmla="*/ 574 w 618"/>
                  <a:gd name="T13" fmla="*/ 0 h 264"/>
                  <a:gd name="T14" fmla="*/ 44 w 618"/>
                  <a:gd name="T15" fmla="*/ 0 h 264"/>
                  <a:gd name="T16" fmla="*/ 0 w 618"/>
                  <a:gd name="T17" fmla="*/ 45 h 264"/>
                  <a:gd name="T18" fmla="*/ 0 w 618"/>
                  <a:gd name="T19" fmla="*/ 219 h 264"/>
                  <a:gd name="T20" fmla="*/ 44 w 618"/>
                  <a:gd name="T21" fmla="*/ 264 h 264"/>
                  <a:gd name="T22" fmla="*/ 88 w 618"/>
                  <a:gd name="T23" fmla="*/ 219 h 264"/>
                  <a:gd name="T24" fmla="*/ 88 w 618"/>
                  <a:gd name="T25" fmla="*/ 45 h 264"/>
                  <a:gd name="T26" fmla="*/ 44 w 618"/>
                  <a:gd name="T27"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8" h="264">
                    <a:moveTo>
                      <a:pt x="574" y="0"/>
                    </a:moveTo>
                    <a:cubicBezTo>
                      <a:pt x="550" y="0"/>
                      <a:pt x="530" y="20"/>
                      <a:pt x="530" y="45"/>
                    </a:cubicBezTo>
                    <a:cubicBezTo>
                      <a:pt x="530" y="219"/>
                      <a:pt x="530" y="219"/>
                      <a:pt x="530" y="219"/>
                    </a:cubicBezTo>
                    <a:cubicBezTo>
                      <a:pt x="530" y="244"/>
                      <a:pt x="550" y="264"/>
                      <a:pt x="574" y="264"/>
                    </a:cubicBezTo>
                    <a:cubicBezTo>
                      <a:pt x="598" y="264"/>
                      <a:pt x="618" y="244"/>
                      <a:pt x="618" y="219"/>
                    </a:cubicBezTo>
                    <a:cubicBezTo>
                      <a:pt x="618" y="45"/>
                      <a:pt x="618" y="45"/>
                      <a:pt x="618" y="45"/>
                    </a:cubicBezTo>
                    <a:cubicBezTo>
                      <a:pt x="618" y="20"/>
                      <a:pt x="598" y="0"/>
                      <a:pt x="574" y="0"/>
                    </a:cubicBezTo>
                    <a:close/>
                    <a:moveTo>
                      <a:pt x="44" y="0"/>
                    </a:moveTo>
                    <a:cubicBezTo>
                      <a:pt x="20" y="0"/>
                      <a:pt x="0" y="20"/>
                      <a:pt x="0" y="45"/>
                    </a:cubicBezTo>
                    <a:cubicBezTo>
                      <a:pt x="0" y="219"/>
                      <a:pt x="0" y="219"/>
                      <a:pt x="0" y="219"/>
                    </a:cubicBezTo>
                    <a:cubicBezTo>
                      <a:pt x="0" y="244"/>
                      <a:pt x="20" y="264"/>
                      <a:pt x="44" y="264"/>
                    </a:cubicBezTo>
                    <a:cubicBezTo>
                      <a:pt x="68" y="264"/>
                      <a:pt x="88" y="244"/>
                      <a:pt x="88" y="219"/>
                    </a:cubicBezTo>
                    <a:cubicBezTo>
                      <a:pt x="88" y="45"/>
                      <a:pt x="88" y="45"/>
                      <a:pt x="88" y="45"/>
                    </a:cubicBezTo>
                    <a:cubicBezTo>
                      <a:pt x="88" y="20"/>
                      <a:pt x="68" y="0"/>
                      <a:pt x="44" y="0"/>
                    </a:cubicBezTo>
                    <a:close/>
                  </a:path>
                </a:pathLst>
              </a:custGeom>
              <a:grpFill/>
              <a:ln>
                <a:noFill/>
              </a:ln>
              <a:effectLst/>
              <a:extLst/>
            </p:spPr>
            <p:txBody>
              <a:bodyPr vert="horz" wrap="square" lIns="93247" tIns="46623" rIns="93247" bIns="46623" numCol="1" anchor="t" anchorCtr="0" compatLnSpc="1">
                <a:prstTxWarp prst="textNoShape">
                  <a:avLst/>
                </a:prstTxWarp>
              </a:bodyPr>
              <a:lstStyle/>
              <a:p>
                <a:pPr defTabSz="932067">
                  <a:defRPr/>
                </a:pPr>
                <a:endParaRPr lang="en-US" sz="1836" kern="0">
                  <a:solidFill>
                    <a:srgbClr val="000000"/>
                  </a:solidFill>
                </a:endParaRPr>
              </a:p>
            </p:txBody>
          </p:sp>
          <p:sp>
            <p:nvSpPr>
              <p:cNvPr id="58" name="Freeform 26"/>
              <p:cNvSpPr>
                <a:spLocks/>
              </p:cNvSpPr>
              <p:nvPr/>
            </p:nvSpPr>
            <p:spPr bwMode="auto">
              <a:xfrm>
                <a:off x="1798666" y="827810"/>
                <a:ext cx="1008158" cy="1278240"/>
              </a:xfrm>
              <a:custGeom>
                <a:avLst/>
                <a:gdLst>
                  <a:gd name="T0" fmla="*/ 0 w 390"/>
                  <a:gd name="T1" fmla="*/ 0 h 495"/>
                  <a:gd name="T2" fmla="*/ 0 w 390"/>
                  <a:gd name="T3" fmla="*/ 319 h 495"/>
                  <a:gd name="T4" fmla="*/ 34 w 390"/>
                  <a:gd name="T5" fmla="*/ 353 h 495"/>
                  <a:gd name="T6" fmla="*/ 73 w 390"/>
                  <a:gd name="T7" fmla="*/ 353 h 495"/>
                  <a:gd name="T8" fmla="*/ 73 w 390"/>
                  <a:gd name="T9" fmla="*/ 450 h 495"/>
                  <a:gd name="T10" fmla="*/ 117 w 390"/>
                  <a:gd name="T11" fmla="*/ 495 h 495"/>
                  <a:gd name="T12" fmla="*/ 161 w 390"/>
                  <a:gd name="T13" fmla="*/ 450 h 495"/>
                  <a:gd name="T14" fmla="*/ 161 w 390"/>
                  <a:gd name="T15" fmla="*/ 353 h 495"/>
                  <a:gd name="T16" fmla="*/ 229 w 390"/>
                  <a:gd name="T17" fmla="*/ 353 h 495"/>
                  <a:gd name="T18" fmla="*/ 229 w 390"/>
                  <a:gd name="T19" fmla="*/ 450 h 495"/>
                  <a:gd name="T20" fmla="*/ 273 w 390"/>
                  <a:gd name="T21" fmla="*/ 495 h 495"/>
                  <a:gd name="T22" fmla="*/ 317 w 390"/>
                  <a:gd name="T23" fmla="*/ 450 h 495"/>
                  <a:gd name="T24" fmla="*/ 317 w 390"/>
                  <a:gd name="T25" fmla="*/ 353 h 495"/>
                  <a:gd name="T26" fmla="*/ 356 w 390"/>
                  <a:gd name="T27" fmla="*/ 353 h 495"/>
                  <a:gd name="T28" fmla="*/ 390 w 390"/>
                  <a:gd name="T29" fmla="*/ 319 h 495"/>
                  <a:gd name="T30" fmla="*/ 390 w 390"/>
                  <a:gd name="T31" fmla="*/ 0 h 495"/>
                  <a:gd name="T32" fmla="*/ 0 w 390"/>
                  <a:gd name="T33"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0" h="495">
                    <a:moveTo>
                      <a:pt x="0" y="0"/>
                    </a:moveTo>
                    <a:cubicBezTo>
                      <a:pt x="0" y="319"/>
                      <a:pt x="0" y="319"/>
                      <a:pt x="0" y="319"/>
                    </a:cubicBezTo>
                    <a:cubicBezTo>
                      <a:pt x="0" y="338"/>
                      <a:pt x="15" y="353"/>
                      <a:pt x="34" y="353"/>
                    </a:cubicBezTo>
                    <a:cubicBezTo>
                      <a:pt x="73" y="353"/>
                      <a:pt x="73" y="353"/>
                      <a:pt x="73" y="353"/>
                    </a:cubicBezTo>
                    <a:cubicBezTo>
                      <a:pt x="73" y="450"/>
                      <a:pt x="73" y="450"/>
                      <a:pt x="73" y="450"/>
                    </a:cubicBezTo>
                    <a:cubicBezTo>
                      <a:pt x="73" y="475"/>
                      <a:pt x="93" y="495"/>
                      <a:pt x="117" y="495"/>
                    </a:cubicBezTo>
                    <a:cubicBezTo>
                      <a:pt x="141" y="495"/>
                      <a:pt x="161" y="475"/>
                      <a:pt x="161" y="450"/>
                    </a:cubicBezTo>
                    <a:cubicBezTo>
                      <a:pt x="161" y="353"/>
                      <a:pt x="161" y="353"/>
                      <a:pt x="161" y="353"/>
                    </a:cubicBezTo>
                    <a:cubicBezTo>
                      <a:pt x="229" y="353"/>
                      <a:pt x="229" y="353"/>
                      <a:pt x="229" y="353"/>
                    </a:cubicBezTo>
                    <a:cubicBezTo>
                      <a:pt x="229" y="450"/>
                      <a:pt x="229" y="450"/>
                      <a:pt x="229" y="450"/>
                    </a:cubicBezTo>
                    <a:cubicBezTo>
                      <a:pt x="229" y="475"/>
                      <a:pt x="249" y="495"/>
                      <a:pt x="273" y="495"/>
                    </a:cubicBezTo>
                    <a:cubicBezTo>
                      <a:pt x="297" y="495"/>
                      <a:pt x="317" y="475"/>
                      <a:pt x="317" y="450"/>
                    </a:cubicBezTo>
                    <a:cubicBezTo>
                      <a:pt x="317" y="353"/>
                      <a:pt x="317" y="353"/>
                      <a:pt x="317" y="353"/>
                    </a:cubicBezTo>
                    <a:cubicBezTo>
                      <a:pt x="356" y="353"/>
                      <a:pt x="356" y="353"/>
                      <a:pt x="356" y="353"/>
                    </a:cubicBezTo>
                    <a:cubicBezTo>
                      <a:pt x="375" y="353"/>
                      <a:pt x="390" y="338"/>
                      <a:pt x="390" y="319"/>
                    </a:cubicBezTo>
                    <a:cubicBezTo>
                      <a:pt x="390" y="0"/>
                      <a:pt x="390" y="0"/>
                      <a:pt x="390" y="0"/>
                    </a:cubicBezTo>
                    <a:lnTo>
                      <a:pt x="0" y="0"/>
                    </a:lnTo>
                    <a:close/>
                  </a:path>
                </a:pathLst>
              </a:custGeom>
              <a:grpFill/>
              <a:ln>
                <a:noFill/>
              </a:ln>
              <a:effectLst/>
              <a:extLst/>
            </p:spPr>
            <p:txBody>
              <a:bodyPr vert="horz" wrap="square" lIns="93247" tIns="46623" rIns="93247" bIns="46623" numCol="1" anchor="t" anchorCtr="0" compatLnSpc="1">
                <a:prstTxWarp prst="textNoShape">
                  <a:avLst/>
                </a:prstTxWarp>
              </a:bodyPr>
              <a:lstStyle/>
              <a:p>
                <a:pPr defTabSz="932067">
                  <a:defRPr/>
                </a:pPr>
                <a:endParaRPr lang="en-US" sz="1836" kern="0">
                  <a:solidFill>
                    <a:srgbClr val="000000"/>
                  </a:solidFill>
                </a:endParaRPr>
              </a:p>
            </p:txBody>
          </p:sp>
          <p:sp>
            <p:nvSpPr>
              <p:cNvPr id="59" name="Freeform 27"/>
              <p:cNvSpPr>
                <a:spLocks noEditPoints="1"/>
              </p:cNvSpPr>
              <p:nvPr/>
            </p:nvSpPr>
            <p:spPr bwMode="auto">
              <a:xfrm>
                <a:off x="1796479" y="238442"/>
                <a:ext cx="1007065" cy="517201"/>
              </a:xfrm>
              <a:custGeom>
                <a:avLst/>
                <a:gdLst>
                  <a:gd name="T0" fmla="*/ 288 w 390"/>
                  <a:gd name="T1" fmla="*/ 63 h 200"/>
                  <a:gd name="T2" fmla="*/ 324 w 390"/>
                  <a:gd name="T3" fmla="*/ 11 h 200"/>
                  <a:gd name="T4" fmla="*/ 323 w 390"/>
                  <a:gd name="T5" fmla="*/ 2 h 200"/>
                  <a:gd name="T6" fmla="*/ 314 w 390"/>
                  <a:gd name="T7" fmla="*/ 4 h 200"/>
                  <a:gd name="T8" fmla="*/ 276 w 390"/>
                  <a:gd name="T9" fmla="*/ 59 h 200"/>
                  <a:gd name="T10" fmla="*/ 195 w 390"/>
                  <a:gd name="T11" fmla="*/ 43 h 200"/>
                  <a:gd name="T12" fmla="*/ 114 w 390"/>
                  <a:gd name="T13" fmla="*/ 59 h 200"/>
                  <a:gd name="T14" fmla="*/ 76 w 390"/>
                  <a:gd name="T15" fmla="*/ 4 h 200"/>
                  <a:gd name="T16" fmla="*/ 67 w 390"/>
                  <a:gd name="T17" fmla="*/ 2 h 200"/>
                  <a:gd name="T18" fmla="*/ 66 w 390"/>
                  <a:gd name="T19" fmla="*/ 11 h 200"/>
                  <a:gd name="T20" fmla="*/ 102 w 390"/>
                  <a:gd name="T21" fmla="*/ 63 h 200"/>
                  <a:gd name="T22" fmla="*/ 0 w 390"/>
                  <a:gd name="T23" fmla="*/ 200 h 200"/>
                  <a:gd name="T24" fmla="*/ 390 w 390"/>
                  <a:gd name="T25" fmla="*/ 200 h 200"/>
                  <a:gd name="T26" fmla="*/ 288 w 390"/>
                  <a:gd name="T27" fmla="*/ 63 h 200"/>
                  <a:gd name="T28" fmla="*/ 113 w 390"/>
                  <a:gd name="T29" fmla="*/ 146 h 200"/>
                  <a:gd name="T30" fmla="*/ 91 w 390"/>
                  <a:gd name="T31" fmla="*/ 124 h 200"/>
                  <a:gd name="T32" fmla="*/ 113 w 390"/>
                  <a:gd name="T33" fmla="*/ 103 h 200"/>
                  <a:gd name="T34" fmla="*/ 134 w 390"/>
                  <a:gd name="T35" fmla="*/ 124 h 200"/>
                  <a:gd name="T36" fmla="*/ 113 w 390"/>
                  <a:gd name="T37" fmla="*/ 146 h 200"/>
                  <a:gd name="T38" fmla="*/ 280 w 390"/>
                  <a:gd name="T39" fmla="*/ 146 h 200"/>
                  <a:gd name="T40" fmla="*/ 259 w 390"/>
                  <a:gd name="T41" fmla="*/ 124 h 200"/>
                  <a:gd name="T42" fmla="*/ 280 w 390"/>
                  <a:gd name="T43" fmla="*/ 103 h 200"/>
                  <a:gd name="T44" fmla="*/ 302 w 390"/>
                  <a:gd name="T45" fmla="*/ 124 h 200"/>
                  <a:gd name="T46" fmla="*/ 280 w 390"/>
                  <a:gd name="T47" fmla="*/ 14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200">
                    <a:moveTo>
                      <a:pt x="288" y="63"/>
                    </a:moveTo>
                    <a:cubicBezTo>
                      <a:pt x="324" y="11"/>
                      <a:pt x="324" y="11"/>
                      <a:pt x="324" y="11"/>
                    </a:cubicBezTo>
                    <a:cubicBezTo>
                      <a:pt x="326" y="8"/>
                      <a:pt x="325" y="4"/>
                      <a:pt x="323" y="2"/>
                    </a:cubicBezTo>
                    <a:cubicBezTo>
                      <a:pt x="320" y="0"/>
                      <a:pt x="316" y="1"/>
                      <a:pt x="314" y="4"/>
                    </a:cubicBezTo>
                    <a:cubicBezTo>
                      <a:pt x="276" y="59"/>
                      <a:pt x="276" y="59"/>
                      <a:pt x="276" y="59"/>
                    </a:cubicBezTo>
                    <a:cubicBezTo>
                      <a:pt x="251" y="49"/>
                      <a:pt x="224" y="43"/>
                      <a:pt x="195" y="43"/>
                    </a:cubicBezTo>
                    <a:cubicBezTo>
                      <a:pt x="166" y="43"/>
                      <a:pt x="139" y="49"/>
                      <a:pt x="114" y="59"/>
                    </a:cubicBezTo>
                    <a:cubicBezTo>
                      <a:pt x="76" y="4"/>
                      <a:pt x="76" y="4"/>
                      <a:pt x="76" y="4"/>
                    </a:cubicBezTo>
                    <a:cubicBezTo>
                      <a:pt x="74" y="1"/>
                      <a:pt x="70" y="0"/>
                      <a:pt x="67" y="2"/>
                    </a:cubicBezTo>
                    <a:cubicBezTo>
                      <a:pt x="65" y="4"/>
                      <a:pt x="64" y="8"/>
                      <a:pt x="66" y="11"/>
                    </a:cubicBezTo>
                    <a:cubicBezTo>
                      <a:pt x="102" y="63"/>
                      <a:pt x="102" y="63"/>
                      <a:pt x="102" y="63"/>
                    </a:cubicBezTo>
                    <a:cubicBezTo>
                      <a:pt x="45" y="90"/>
                      <a:pt x="5" y="141"/>
                      <a:pt x="0" y="200"/>
                    </a:cubicBezTo>
                    <a:cubicBezTo>
                      <a:pt x="390" y="200"/>
                      <a:pt x="390" y="200"/>
                      <a:pt x="390" y="200"/>
                    </a:cubicBezTo>
                    <a:cubicBezTo>
                      <a:pt x="385" y="141"/>
                      <a:pt x="345" y="90"/>
                      <a:pt x="288" y="63"/>
                    </a:cubicBezTo>
                    <a:close/>
                    <a:moveTo>
                      <a:pt x="113" y="146"/>
                    </a:moveTo>
                    <a:cubicBezTo>
                      <a:pt x="101" y="146"/>
                      <a:pt x="91" y="136"/>
                      <a:pt x="91" y="124"/>
                    </a:cubicBezTo>
                    <a:cubicBezTo>
                      <a:pt x="91" y="113"/>
                      <a:pt x="101" y="103"/>
                      <a:pt x="113" y="103"/>
                    </a:cubicBezTo>
                    <a:cubicBezTo>
                      <a:pt x="125" y="103"/>
                      <a:pt x="134" y="113"/>
                      <a:pt x="134" y="124"/>
                    </a:cubicBezTo>
                    <a:cubicBezTo>
                      <a:pt x="134" y="136"/>
                      <a:pt x="125" y="146"/>
                      <a:pt x="113" y="146"/>
                    </a:cubicBezTo>
                    <a:close/>
                    <a:moveTo>
                      <a:pt x="280" y="146"/>
                    </a:moveTo>
                    <a:cubicBezTo>
                      <a:pt x="268" y="146"/>
                      <a:pt x="259" y="136"/>
                      <a:pt x="259" y="124"/>
                    </a:cubicBezTo>
                    <a:cubicBezTo>
                      <a:pt x="259" y="113"/>
                      <a:pt x="268" y="103"/>
                      <a:pt x="280" y="103"/>
                    </a:cubicBezTo>
                    <a:cubicBezTo>
                      <a:pt x="292" y="103"/>
                      <a:pt x="302" y="113"/>
                      <a:pt x="302" y="124"/>
                    </a:cubicBezTo>
                    <a:cubicBezTo>
                      <a:pt x="302" y="136"/>
                      <a:pt x="292" y="146"/>
                      <a:pt x="280" y="146"/>
                    </a:cubicBezTo>
                    <a:close/>
                  </a:path>
                </a:pathLst>
              </a:custGeom>
              <a:grpFill/>
              <a:ln>
                <a:noFill/>
              </a:ln>
              <a:effectLst/>
              <a:extLst/>
            </p:spPr>
            <p:txBody>
              <a:bodyPr vert="horz" wrap="square" lIns="93247" tIns="46623" rIns="93247" bIns="46623" numCol="1" anchor="t" anchorCtr="0" compatLnSpc="1">
                <a:prstTxWarp prst="textNoShape">
                  <a:avLst/>
                </a:prstTxWarp>
              </a:bodyPr>
              <a:lstStyle/>
              <a:p>
                <a:pPr defTabSz="932067">
                  <a:defRPr/>
                </a:pPr>
                <a:endParaRPr lang="en-US" sz="1836" kern="0">
                  <a:solidFill>
                    <a:srgbClr val="000000"/>
                  </a:solidFill>
                </a:endParaRPr>
              </a:p>
            </p:txBody>
          </p:sp>
        </p:grpSp>
      </p:grpSp>
      <p:grpSp>
        <p:nvGrpSpPr>
          <p:cNvPr id="60" name="Group 59"/>
          <p:cNvGrpSpPr/>
          <p:nvPr/>
        </p:nvGrpSpPr>
        <p:grpSpPr>
          <a:xfrm>
            <a:off x="10341461" y="3132040"/>
            <a:ext cx="497870" cy="928493"/>
            <a:chOff x="9489442" y="5155840"/>
            <a:chExt cx="654937" cy="1221414"/>
          </a:xfrm>
          <a:solidFill>
            <a:srgbClr val="FFFFFF"/>
          </a:solidFill>
        </p:grpSpPr>
        <p:sp>
          <p:nvSpPr>
            <p:cNvPr id="61" name="Freeform 14"/>
            <p:cNvSpPr>
              <a:spLocks noEditPoints="1"/>
            </p:cNvSpPr>
            <p:nvPr/>
          </p:nvSpPr>
          <p:spPr bwMode="auto">
            <a:xfrm>
              <a:off x="9635685" y="5546836"/>
              <a:ext cx="362451" cy="348198"/>
            </a:xfrm>
            <a:custGeom>
              <a:avLst/>
              <a:gdLst>
                <a:gd name="T0" fmla="*/ 52 w 117"/>
                <a:gd name="T1" fmla="*/ 9 h 117"/>
                <a:gd name="T2" fmla="*/ 117 w 117"/>
                <a:gd name="T3" fmla="*/ 0 h 117"/>
                <a:gd name="T4" fmla="*/ 117 w 117"/>
                <a:gd name="T5" fmla="*/ 57 h 117"/>
                <a:gd name="T6" fmla="*/ 52 w 117"/>
                <a:gd name="T7" fmla="*/ 57 h 117"/>
                <a:gd name="T8" fmla="*/ 52 w 117"/>
                <a:gd name="T9" fmla="*/ 9 h 117"/>
                <a:gd name="T10" fmla="*/ 52 w 117"/>
                <a:gd name="T11" fmla="*/ 9 h 117"/>
                <a:gd name="T12" fmla="*/ 50 w 117"/>
                <a:gd name="T13" fmla="*/ 57 h 117"/>
                <a:gd name="T14" fmla="*/ 50 w 117"/>
                <a:gd name="T15" fmla="*/ 9 h 117"/>
                <a:gd name="T16" fmla="*/ 0 w 117"/>
                <a:gd name="T17" fmla="*/ 16 h 117"/>
                <a:gd name="T18" fmla="*/ 0 w 117"/>
                <a:gd name="T19" fmla="*/ 57 h 117"/>
                <a:gd name="T20" fmla="*/ 50 w 117"/>
                <a:gd name="T21" fmla="*/ 57 h 117"/>
                <a:gd name="T22" fmla="*/ 50 w 117"/>
                <a:gd name="T23" fmla="*/ 57 h 117"/>
                <a:gd name="T24" fmla="*/ 52 w 117"/>
                <a:gd name="T25" fmla="*/ 59 h 117"/>
                <a:gd name="T26" fmla="*/ 52 w 117"/>
                <a:gd name="T27" fmla="*/ 108 h 117"/>
                <a:gd name="T28" fmla="*/ 117 w 117"/>
                <a:gd name="T29" fmla="*/ 117 h 117"/>
                <a:gd name="T30" fmla="*/ 117 w 117"/>
                <a:gd name="T31" fmla="*/ 59 h 117"/>
                <a:gd name="T32" fmla="*/ 52 w 117"/>
                <a:gd name="T33" fmla="*/ 59 h 117"/>
                <a:gd name="T34" fmla="*/ 52 w 117"/>
                <a:gd name="T35" fmla="*/ 59 h 117"/>
                <a:gd name="T36" fmla="*/ 50 w 117"/>
                <a:gd name="T37" fmla="*/ 59 h 117"/>
                <a:gd name="T38" fmla="*/ 0 w 117"/>
                <a:gd name="T39" fmla="*/ 59 h 117"/>
                <a:gd name="T40" fmla="*/ 0 w 117"/>
                <a:gd name="T41" fmla="*/ 100 h 117"/>
                <a:gd name="T42" fmla="*/ 50 w 117"/>
                <a:gd name="T43" fmla="*/ 107 h 117"/>
                <a:gd name="T44" fmla="*/ 50 w 117"/>
                <a:gd name="T45" fmla="*/ 59 h 117"/>
                <a:gd name="T46" fmla="*/ 50 w 117"/>
                <a:gd name="T47"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7">
                  <a:moveTo>
                    <a:pt x="52" y="9"/>
                  </a:moveTo>
                  <a:cubicBezTo>
                    <a:pt x="117" y="0"/>
                    <a:pt x="117" y="0"/>
                    <a:pt x="117" y="0"/>
                  </a:cubicBezTo>
                  <a:cubicBezTo>
                    <a:pt x="117" y="57"/>
                    <a:pt x="117" y="57"/>
                    <a:pt x="117" y="57"/>
                  </a:cubicBezTo>
                  <a:cubicBezTo>
                    <a:pt x="52" y="57"/>
                    <a:pt x="52" y="57"/>
                    <a:pt x="52" y="57"/>
                  </a:cubicBezTo>
                  <a:cubicBezTo>
                    <a:pt x="52" y="9"/>
                    <a:pt x="52" y="9"/>
                    <a:pt x="52" y="9"/>
                  </a:cubicBezTo>
                  <a:cubicBezTo>
                    <a:pt x="52" y="9"/>
                    <a:pt x="52" y="9"/>
                    <a:pt x="52" y="9"/>
                  </a:cubicBezTo>
                  <a:close/>
                  <a:moveTo>
                    <a:pt x="50" y="57"/>
                  </a:moveTo>
                  <a:cubicBezTo>
                    <a:pt x="50" y="9"/>
                    <a:pt x="50" y="9"/>
                    <a:pt x="50" y="9"/>
                  </a:cubicBezTo>
                  <a:cubicBezTo>
                    <a:pt x="0" y="16"/>
                    <a:pt x="0" y="16"/>
                    <a:pt x="0" y="16"/>
                  </a:cubicBezTo>
                  <a:cubicBezTo>
                    <a:pt x="0" y="57"/>
                    <a:pt x="0" y="57"/>
                    <a:pt x="0" y="57"/>
                  </a:cubicBezTo>
                  <a:cubicBezTo>
                    <a:pt x="50" y="57"/>
                    <a:pt x="50" y="57"/>
                    <a:pt x="50" y="57"/>
                  </a:cubicBezTo>
                  <a:cubicBezTo>
                    <a:pt x="50" y="57"/>
                    <a:pt x="50" y="57"/>
                    <a:pt x="50" y="57"/>
                  </a:cubicBezTo>
                  <a:close/>
                  <a:moveTo>
                    <a:pt x="52" y="59"/>
                  </a:moveTo>
                  <a:cubicBezTo>
                    <a:pt x="52" y="108"/>
                    <a:pt x="52" y="108"/>
                    <a:pt x="52" y="108"/>
                  </a:cubicBezTo>
                  <a:cubicBezTo>
                    <a:pt x="117" y="117"/>
                    <a:pt x="117" y="117"/>
                    <a:pt x="117" y="117"/>
                  </a:cubicBezTo>
                  <a:cubicBezTo>
                    <a:pt x="117" y="59"/>
                    <a:pt x="117" y="59"/>
                    <a:pt x="117" y="59"/>
                  </a:cubicBezTo>
                  <a:cubicBezTo>
                    <a:pt x="52" y="59"/>
                    <a:pt x="52" y="59"/>
                    <a:pt x="52" y="59"/>
                  </a:cubicBezTo>
                  <a:cubicBezTo>
                    <a:pt x="52" y="59"/>
                    <a:pt x="52" y="59"/>
                    <a:pt x="52" y="59"/>
                  </a:cubicBezTo>
                  <a:close/>
                  <a:moveTo>
                    <a:pt x="50" y="59"/>
                  </a:moveTo>
                  <a:cubicBezTo>
                    <a:pt x="0" y="59"/>
                    <a:pt x="0" y="59"/>
                    <a:pt x="0" y="59"/>
                  </a:cubicBezTo>
                  <a:cubicBezTo>
                    <a:pt x="0" y="100"/>
                    <a:pt x="0" y="100"/>
                    <a:pt x="0" y="100"/>
                  </a:cubicBezTo>
                  <a:cubicBezTo>
                    <a:pt x="50" y="107"/>
                    <a:pt x="50" y="107"/>
                    <a:pt x="50" y="107"/>
                  </a:cubicBezTo>
                  <a:cubicBezTo>
                    <a:pt x="50" y="59"/>
                    <a:pt x="50" y="59"/>
                    <a:pt x="50" y="59"/>
                  </a:cubicBezTo>
                  <a:cubicBezTo>
                    <a:pt x="50" y="59"/>
                    <a:pt x="50" y="59"/>
                    <a:pt x="50" y="59"/>
                  </a:cubicBezTo>
                  <a:close/>
                </a:path>
              </a:pathLst>
            </a:custGeom>
            <a:grpFill/>
            <a:ln>
              <a:noFill/>
            </a:ln>
            <a:extLst/>
          </p:spPr>
          <p:txBody>
            <a:bodyPr vert="horz" wrap="square" lIns="93247" tIns="46623" rIns="93247" bIns="46623" numCol="1" anchor="t" anchorCtr="0" compatLnSpc="1">
              <a:prstTxWarp prst="textNoShape">
                <a:avLst/>
              </a:prstTxWarp>
            </a:bodyPr>
            <a:lstStyle/>
            <a:p>
              <a:pPr defTabSz="932380">
                <a:defRPr/>
              </a:pPr>
              <a:endParaRPr lang="en-US" sz="1836" kern="0">
                <a:solidFill>
                  <a:srgbClr val="000000"/>
                </a:solidFill>
              </a:endParaRPr>
            </a:p>
          </p:txBody>
        </p:sp>
        <p:sp>
          <p:nvSpPr>
            <p:cNvPr id="62" name="Rounded Rectangle 13"/>
            <p:cNvSpPr/>
            <p:nvPr/>
          </p:nvSpPr>
          <p:spPr bwMode="auto">
            <a:xfrm>
              <a:off x="9489442" y="5155840"/>
              <a:ext cx="654937" cy="1221414"/>
            </a:xfrm>
            <a:custGeom>
              <a:avLst/>
              <a:gdLst/>
              <a:ahLst/>
              <a:cxnLst/>
              <a:rect l="l" t="t" r="r" b="b"/>
              <a:pathLst>
                <a:path w="2166742" h="4040830">
                  <a:moveTo>
                    <a:pt x="198722" y="291926"/>
                  </a:moveTo>
                  <a:lnTo>
                    <a:pt x="198722" y="3187526"/>
                  </a:lnTo>
                  <a:lnTo>
                    <a:pt x="1980021" y="3187526"/>
                  </a:lnTo>
                  <a:lnTo>
                    <a:pt x="1980021" y="291926"/>
                  </a:lnTo>
                  <a:close/>
                  <a:moveTo>
                    <a:pt x="183003" y="0"/>
                  </a:moveTo>
                  <a:lnTo>
                    <a:pt x="1983739" y="0"/>
                  </a:lnTo>
                  <a:cubicBezTo>
                    <a:pt x="2084809" y="0"/>
                    <a:pt x="2166742" y="81933"/>
                    <a:pt x="2166742" y="183003"/>
                  </a:cubicBezTo>
                  <a:lnTo>
                    <a:pt x="2166742" y="3857827"/>
                  </a:lnTo>
                  <a:cubicBezTo>
                    <a:pt x="2166742" y="3958897"/>
                    <a:pt x="2084809" y="4040830"/>
                    <a:pt x="1983739" y="4040830"/>
                  </a:cubicBezTo>
                  <a:lnTo>
                    <a:pt x="183003" y="4040830"/>
                  </a:lnTo>
                  <a:cubicBezTo>
                    <a:pt x="81933" y="4040830"/>
                    <a:pt x="0" y="3958897"/>
                    <a:pt x="0" y="3857827"/>
                  </a:cubicBezTo>
                  <a:lnTo>
                    <a:pt x="0" y="183003"/>
                  </a:lnTo>
                  <a:cubicBezTo>
                    <a:pt x="0" y="81933"/>
                    <a:pt x="81933" y="0"/>
                    <a:pt x="183003" y="0"/>
                  </a:cubicBezTo>
                  <a:close/>
                </a:path>
              </a:pathLst>
            </a:custGeom>
            <a:grpFill/>
            <a:ln w="55000" cap="flat" cmpd="thickThin" algn="ctr">
              <a:noFill/>
              <a:prstDash val="solid"/>
              <a:headEnd type="none" w="med" len="med"/>
              <a:tailEnd type="none" w="med" len="med"/>
            </a:ln>
            <a:effectLst/>
          </p:spPr>
          <p:txBody>
            <a:bodyPr vert="horz" wrap="square" lIns="93247" tIns="46623" rIns="93247" bIns="46623" numCol="1" anchor="t" anchorCtr="0" compatLnSpc="1">
              <a:prstTxWarp prst="textNoShape">
                <a:avLst/>
              </a:prstTxWarp>
            </a:bodyPr>
            <a:lstStyle/>
            <a:p>
              <a:pPr defTabSz="932067">
                <a:defRPr/>
              </a:pPr>
              <a:endParaRPr lang="en-US" sz="1836" kern="0" dirty="0" err="1">
                <a:solidFill>
                  <a:srgbClr val="FFFFFF"/>
                </a:solidFill>
              </a:endParaRPr>
            </a:p>
          </p:txBody>
        </p:sp>
      </p:grpSp>
      <p:grpSp>
        <p:nvGrpSpPr>
          <p:cNvPr id="63" name="Group 62"/>
          <p:cNvGrpSpPr/>
          <p:nvPr/>
        </p:nvGrpSpPr>
        <p:grpSpPr>
          <a:xfrm>
            <a:off x="11088768" y="3132040"/>
            <a:ext cx="497133" cy="927120"/>
            <a:chOff x="6671718" y="5155840"/>
            <a:chExt cx="653969" cy="1219608"/>
          </a:xfrm>
          <a:solidFill>
            <a:srgbClr val="FFFFFF"/>
          </a:solidFill>
        </p:grpSpPr>
        <p:grpSp>
          <p:nvGrpSpPr>
            <p:cNvPr id="64" name="Group 23"/>
            <p:cNvGrpSpPr>
              <a:grpSpLocks noChangeAspect="1"/>
            </p:cNvGrpSpPr>
            <p:nvPr/>
          </p:nvGrpSpPr>
          <p:grpSpPr bwMode="auto">
            <a:xfrm>
              <a:off x="6779274" y="5398827"/>
              <a:ext cx="439825" cy="496455"/>
              <a:chOff x="3485" y="1766"/>
              <a:chExt cx="699" cy="789"/>
            </a:xfrm>
            <a:grpFill/>
          </p:grpSpPr>
          <p:sp>
            <p:nvSpPr>
              <p:cNvPr id="66" name="Freeform 24"/>
              <p:cNvSpPr>
                <a:spLocks/>
              </p:cNvSpPr>
              <p:nvPr/>
            </p:nvSpPr>
            <p:spPr bwMode="auto">
              <a:xfrm>
                <a:off x="3485" y="1950"/>
                <a:ext cx="699" cy="605"/>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067">
                  <a:defRPr/>
                </a:pPr>
                <a:endParaRPr lang="en-US" sz="1836" kern="0">
                  <a:solidFill>
                    <a:srgbClr val="FFFFFF"/>
                  </a:solidFill>
                </a:endParaRPr>
              </a:p>
            </p:txBody>
          </p:sp>
          <p:sp>
            <p:nvSpPr>
              <p:cNvPr id="67" name="Freeform 25"/>
              <p:cNvSpPr>
                <a:spLocks/>
              </p:cNvSpPr>
              <p:nvPr/>
            </p:nvSpPr>
            <p:spPr bwMode="auto">
              <a:xfrm>
                <a:off x="3825" y="1766"/>
                <a:ext cx="175" cy="191"/>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067">
                  <a:defRPr/>
                </a:pPr>
                <a:endParaRPr lang="en-US" sz="1836" kern="0">
                  <a:solidFill>
                    <a:srgbClr val="FFFFFF"/>
                  </a:solidFill>
                </a:endParaRPr>
              </a:p>
            </p:txBody>
          </p:sp>
        </p:grpSp>
        <p:sp>
          <p:nvSpPr>
            <p:cNvPr id="65" name="Freeform 64"/>
            <p:cNvSpPr/>
            <p:nvPr/>
          </p:nvSpPr>
          <p:spPr bwMode="auto">
            <a:xfrm>
              <a:off x="6671718" y="5155840"/>
              <a:ext cx="653969" cy="1219608"/>
            </a:xfrm>
            <a:custGeom>
              <a:avLst/>
              <a:gdLst>
                <a:gd name="connsiteX0" fmla="*/ 327469 w 654937"/>
                <a:gd name="connsiteY0" fmla="*/ 1043399 h 1221414"/>
                <a:gd name="connsiteX1" fmla="*/ 268540 w 654937"/>
                <a:gd name="connsiteY1" fmla="*/ 1102328 h 1221414"/>
                <a:gd name="connsiteX2" fmla="*/ 327469 w 654937"/>
                <a:gd name="connsiteY2" fmla="*/ 1161257 h 1221414"/>
                <a:gd name="connsiteX3" fmla="*/ 386398 w 654937"/>
                <a:gd name="connsiteY3" fmla="*/ 1102328 h 1221414"/>
                <a:gd name="connsiteX4" fmla="*/ 327469 w 654937"/>
                <a:gd name="connsiteY4" fmla="*/ 1043399 h 1221414"/>
                <a:gd name="connsiteX5" fmla="*/ 60067 w 654937"/>
                <a:gd name="connsiteY5" fmla="*/ 88240 h 1221414"/>
                <a:gd name="connsiteX6" fmla="*/ 60067 w 654937"/>
                <a:gd name="connsiteY6" fmla="*/ 963487 h 1221414"/>
                <a:gd name="connsiteX7" fmla="*/ 598497 w 654937"/>
                <a:gd name="connsiteY7" fmla="*/ 963487 h 1221414"/>
                <a:gd name="connsiteX8" fmla="*/ 598497 w 654937"/>
                <a:gd name="connsiteY8" fmla="*/ 88240 h 1221414"/>
                <a:gd name="connsiteX9" fmla="*/ 55316 w 654937"/>
                <a:gd name="connsiteY9" fmla="*/ 0 h 1221414"/>
                <a:gd name="connsiteX10" fmla="*/ 599621 w 654937"/>
                <a:gd name="connsiteY10" fmla="*/ 0 h 1221414"/>
                <a:gd name="connsiteX11" fmla="*/ 654937 w 654937"/>
                <a:gd name="connsiteY11" fmla="*/ 55316 h 1221414"/>
                <a:gd name="connsiteX12" fmla="*/ 654937 w 654937"/>
                <a:gd name="connsiteY12" fmla="*/ 1166098 h 1221414"/>
                <a:gd name="connsiteX13" fmla="*/ 599621 w 654937"/>
                <a:gd name="connsiteY13" fmla="*/ 1221414 h 1221414"/>
                <a:gd name="connsiteX14" fmla="*/ 55316 w 654937"/>
                <a:gd name="connsiteY14" fmla="*/ 1221414 h 1221414"/>
                <a:gd name="connsiteX15" fmla="*/ 0 w 654937"/>
                <a:gd name="connsiteY15" fmla="*/ 1166098 h 1221414"/>
                <a:gd name="connsiteX16" fmla="*/ 0 w 654937"/>
                <a:gd name="connsiteY16" fmla="*/ 55316 h 1221414"/>
                <a:gd name="connsiteX17" fmla="*/ 55316 w 654937"/>
                <a:gd name="connsiteY17" fmla="*/ 0 h 122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4937" h="1221414">
                  <a:moveTo>
                    <a:pt x="327469" y="1043399"/>
                  </a:moveTo>
                  <a:cubicBezTo>
                    <a:pt x="294923" y="1043399"/>
                    <a:pt x="268540" y="1069782"/>
                    <a:pt x="268540" y="1102328"/>
                  </a:cubicBezTo>
                  <a:cubicBezTo>
                    <a:pt x="268540" y="1134874"/>
                    <a:pt x="294923" y="1161257"/>
                    <a:pt x="327469" y="1161257"/>
                  </a:cubicBezTo>
                  <a:cubicBezTo>
                    <a:pt x="360015" y="1161257"/>
                    <a:pt x="386398" y="1134874"/>
                    <a:pt x="386398" y="1102328"/>
                  </a:cubicBezTo>
                  <a:cubicBezTo>
                    <a:pt x="386398" y="1069782"/>
                    <a:pt x="360015" y="1043399"/>
                    <a:pt x="327469" y="1043399"/>
                  </a:cubicBezTo>
                  <a:close/>
                  <a:moveTo>
                    <a:pt x="60067" y="88240"/>
                  </a:moveTo>
                  <a:lnTo>
                    <a:pt x="60067" y="963487"/>
                  </a:lnTo>
                  <a:lnTo>
                    <a:pt x="598497" y="963487"/>
                  </a:lnTo>
                  <a:lnTo>
                    <a:pt x="598497" y="88240"/>
                  </a:lnTo>
                  <a:close/>
                  <a:moveTo>
                    <a:pt x="55316" y="0"/>
                  </a:moveTo>
                  <a:lnTo>
                    <a:pt x="599621" y="0"/>
                  </a:lnTo>
                  <a:cubicBezTo>
                    <a:pt x="630171" y="0"/>
                    <a:pt x="654937" y="24765"/>
                    <a:pt x="654937" y="55316"/>
                  </a:cubicBezTo>
                  <a:lnTo>
                    <a:pt x="654937" y="1166098"/>
                  </a:lnTo>
                  <a:cubicBezTo>
                    <a:pt x="654937" y="1196648"/>
                    <a:pt x="630171" y="1221414"/>
                    <a:pt x="599621" y="1221414"/>
                  </a:cubicBezTo>
                  <a:lnTo>
                    <a:pt x="55316" y="1221414"/>
                  </a:lnTo>
                  <a:cubicBezTo>
                    <a:pt x="24766" y="1221414"/>
                    <a:pt x="0" y="1196648"/>
                    <a:pt x="0" y="1166098"/>
                  </a:cubicBezTo>
                  <a:lnTo>
                    <a:pt x="0" y="55316"/>
                  </a:lnTo>
                  <a:cubicBezTo>
                    <a:pt x="0" y="24765"/>
                    <a:pt x="24766" y="0"/>
                    <a:pt x="55316" y="0"/>
                  </a:cubicBezTo>
                  <a:close/>
                </a:path>
              </a:pathLst>
            </a:custGeom>
            <a:grpFill/>
            <a:ln w="25400" cap="flat" cmpd="sng" algn="ctr">
              <a:noFill/>
              <a:prstDash val="solid"/>
              <a:headEnd type="none" w="med" len="med"/>
              <a:tailEnd type="none" w="med" len="med"/>
            </a:ln>
            <a:effectLst/>
          </p:spPr>
          <p:txBody>
            <a:bodyPr vert="horz" wrap="square" lIns="93243" tIns="46621" rIns="93243" bIns="46621" numCol="1" rtlCol="0" anchor="ctr" anchorCtr="0" compatLnSpc="1">
              <a:prstTxWarp prst="textNoShape">
                <a:avLst/>
              </a:prstTxWarp>
            </a:bodyPr>
            <a:lstStyle/>
            <a:p>
              <a:pPr algn="ctr" defTabSz="932111" fontAlgn="base">
                <a:lnSpc>
                  <a:spcPct val="90000"/>
                </a:lnSpc>
                <a:spcBef>
                  <a:spcPct val="0"/>
                </a:spcBef>
                <a:spcAft>
                  <a:spcPct val="0"/>
                </a:spcAft>
                <a:defRPr/>
              </a:pPr>
              <a:endParaRPr lang="en-US" sz="2040" kern="0" spc="-51" dirty="0">
                <a:gradFill>
                  <a:gsLst>
                    <a:gs pos="0">
                      <a:srgbClr val="FFFFFF"/>
                    </a:gs>
                    <a:gs pos="100000">
                      <a:srgbClr val="FFFFFF"/>
                    </a:gs>
                  </a:gsLst>
                  <a:lin ang="5400000" scaled="0"/>
                </a:gradFill>
                <a:latin typeface="Segoe UI"/>
              </a:endParaRPr>
            </a:p>
          </p:txBody>
        </p:sp>
      </p:grpSp>
      <p:sp>
        <p:nvSpPr>
          <p:cNvPr id="69" name="Freeform 51"/>
          <p:cNvSpPr>
            <a:spLocks noChangeAspect="1" noEditPoints="1"/>
          </p:cNvSpPr>
          <p:nvPr/>
        </p:nvSpPr>
        <p:spPr bwMode="black">
          <a:xfrm>
            <a:off x="1578184" y="5533360"/>
            <a:ext cx="914270" cy="897564"/>
          </a:xfrm>
          <a:custGeom>
            <a:avLst/>
            <a:gdLst>
              <a:gd name="T0" fmla="*/ 70 w 140"/>
              <a:gd name="T1" fmla="*/ 10 h 140"/>
              <a:gd name="T2" fmla="*/ 10 w 140"/>
              <a:gd name="T3" fmla="*/ 70 h 140"/>
              <a:gd name="T4" fmla="*/ 70 w 140"/>
              <a:gd name="T5" fmla="*/ 131 h 140"/>
              <a:gd name="T6" fmla="*/ 130 w 140"/>
              <a:gd name="T7" fmla="*/ 70 h 140"/>
              <a:gd name="T8" fmla="*/ 70 w 140"/>
              <a:gd name="T9" fmla="*/ 10 h 140"/>
              <a:gd name="T10" fmla="*/ 70 w 140"/>
              <a:gd name="T11" fmla="*/ 0 h 140"/>
              <a:gd name="T12" fmla="*/ 140 w 140"/>
              <a:gd name="T13" fmla="*/ 70 h 140"/>
              <a:gd name="T14" fmla="*/ 70 w 140"/>
              <a:gd name="T15" fmla="*/ 140 h 140"/>
              <a:gd name="T16" fmla="*/ 0 w 140"/>
              <a:gd name="T17" fmla="*/ 70 h 140"/>
              <a:gd name="T18" fmla="*/ 70 w 140"/>
              <a:gd name="T19" fmla="*/ 0 h 140"/>
              <a:gd name="T20" fmla="*/ 102 w 140"/>
              <a:gd name="T21" fmla="*/ 39 h 140"/>
              <a:gd name="T22" fmla="*/ 102 w 140"/>
              <a:gd name="T23" fmla="*/ 62 h 140"/>
              <a:gd name="T24" fmla="*/ 78 w 140"/>
              <a:gd name="T25" fmla="*/ 63 h 140"/>
              <a:gd name="T26" fmla="*/ 70 w 140"/>
              <a:gd name="T27" fmla="*/ 55 h 140"/>
              <a:gd name="T28" fmla="*/ 86 w 140"/>
              <a:gd name="T29" fmla="*/ 54 h 140"/>
              <a:gd name="T30" fmla="*/ 75 w 140"/>
              <a:gd name="T31" fmla="*/ 49 h 140"/>
              <a:gd name="T32" fmla="*/ 50 w 140"/>
              <a:gd name="T33" fmla="*/ 65 h 140"/>
              <a:gd name="T34" fmla="*/ 38 w 140"/>
              <a:gd name="T35" fmla="*/ 65 h 140"/>
              <a:gd name="T36" fmla="*/ 77 w 140"/>
              <a:gd name="T37" fmla="*/ 37 h 140"/>
              <a:gd name="T38" fmla="*/ 93 w 140"/>
              <a:gd name="T39" fmla="*/ 45 h 140"/>
              <a:gd name="T40" fmla="*/ 94 w 140"/>
              <a:gd name="T41" fmla="*/ 30 h 140"/>
              <a:gd name="T42" fmla="*/ 102 w 140"/>
              <a:gd name="T43" fmla="*/ 39 h 140"/>
              <a:gd name="T44" fmla="*/ 89 w 140"/>
              <a:gd name="T45" fmla="*/ 75 h 140"/>
              <a:gd name="T46" fmla="*/ 64 w 140"/>
              <a:gd name="T47" fmla="*/ 92 h 140"/>
              <a:gd name="T48" fmla="*/ 54 w 140"/>
              <a:gd name="T49" fmla="*/ 87 h 140"/>
              <a:gd name="T50" fmla="*/ 70 w 140"/>
              <a:gd name="T51" fmla="*/ 86 h 140"/>
              <a:gd name="T52" fmla="*/ 62 w 140"/>
              <a:gd name="T53" fmla="*/ 77 h 140"/>
              <a:gd name="T54" fmla="*/ 38 w 140"/>
              <a:gd name="T55" fmla="*/ 78 h 140"/>
              <a:gd name="T56" fmla="*/ 38 w 140"/>
              <a:gd name="T57" fmla="*/ 102 h 140"/>
              <a:gd name="T58" fmla="*/ 46 w 140"/>
              <a:gd name="T59" fmla="*/ 110 h 140"/>
              <a:gd name="T60" fmla="*/ 47 w 140"/>
              <a:gd name="T61" fmla="*/ 96 h 140"/>
              <a:gd name="T62" fmla="*/ 62 w 140"/>
              <a:gd name="T63" fmla="*/ 104 h 140"/>
              <a:gd name="T64" fmla="*/ 102 w 140"/>
              <a:gd name="T65" fmla="*/ 75 h 140"/>
              <a:gd name="T66" fmla="*/ 89 w 140"/>
              <a:gd name="T67" fmla="*/ 7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40">
                <a:moveTo>
                  <a:pt x="70" y="10"/>
                </a:moveTo>
                <a:cubicBezTo>
                  <a:pt x="37" y="10"/>
                  <a:pt x="10" y="37"/>
                  <a:pt x="10" y="70"/>
                </a:cubicBezTo>
                <a:cubicBezTo>
                  <a:pt x="10" y="103"/>
                  <a:pt x="37" y="131"/>
                  <a:pt x="70" y="131"/>
                </a:cubicBezTo>
                <a:cubicBezTo>
                  <a:pt x="103" y="131"/>
                  <a:pt x="130" y="103"/>
                  <a:pt x="130" y="70"/>
                </a:cubicBezTo>
                <a:cubicBezTo>
                  <a:pt x="130" y="37"/>
                  <a:pt x="103" y="10"/>
                  <a:pt x="70" y="10"/>
                </a:cubicBezTo>
                <a:moveTo>
                  <a:pt x="70" y="0"/>
                </a:moveTo>
                <a:cubicBezTo>
                  <a:pt x="109" y="0"/>
                  <a:pt x="140" y="31"/>
                  <a:pt x="140" y="70"/>
                </a:cubicBezTo>
                <a:cubicBezTo>
                  <a:pt x="140" y="109"/>
                  <a:pt x="109" y="140"/>
                  <a:pt x="70" y="140"/>
                </a:cubicBezTo>
                <a:cubicBezTo>
                  <a:pt x="31" y="140"/>
                  <a:pt x="0" y="109"/>
                  <a:pt x="0" y="70"/>
                </a:cubicBezTo>
                <a:cubicBezTo>
                  <a:pt x="0" y="31"/>
                  <a:pt x="31" y="0"/>
                  <a:pt x="70" y="0"/>
                </a:cubicBezTo>
                <a:moveTo>
                  <a:pt x="102" y="39"/>
                </a:moveTo>
                <a:cubicBezTo>
                  <a:pt x="102" y="62"/>
                  <a:pt x="102" y="62"/>
                  <a:pt x="102" y="62"/>
                </a:cubicBezTo>
                <a:cubicBezTo>
                  <a:pt x="78" y="63"/>
                  <a:pt x="78" y="63"/>
                  <a:pt x="78" y="63"/>
                </a:cubicBezTo>
                <a:cubicBezTo>
                  <a:pt x="70" y="55"/>
                  <a:pt x="70" y="55"/>
                  <a:pt x="70" y="55"/>
                </a:cubicBezTo>
                <a:cubicBezTo>
                  <a:pt x="86" y="54"/>
                  <a:pt x="86" y="54"/>
                  <a:pt x="86" y="54"/>
                </a:cubicBezTo>
                <a:cubicBezTo>
                  <a:pt x="83" y="51"/>
                  <a:pt x="79" y="49"/>
                  <a:pt x="75" y="49"/>
                </a:cubicBezTo>
                <a:cubicBezTo>
                  <a:pt x="64" y="46"/>
                  <a:pt x="53" y="54"/>
                  <a:pt x="50" y="65"/>
                </a:cubicBezTo>
                <a:cubicBezTo>
                  <a:pt x="38" y="65"/>
                  <a:pt x="38" y="65"/>
                  <a:pt x="38" y="65"/>
                </a:cubicBezTo>
                <a:cubicBezTo>
                  <a:pt x="42" y="44"/>
                  <a:pt x="60" y="34"/>
                  <a:pt x="77" y="37"/>
                </a:cubicBezTo>
                <a:cubicBezTo>
                  <a:pt x="83" y="38"/>
                  <a:pt x="89" y="41"/>
                  <a:pt x="93" y="45"/>
                </a:cubicBezTo>
                <a:cubicBezTo>
                  <a:pt x="94" y="30"/>
                  <a:pt x="94" y="30"/>
                  <a:pt x="94" y="30"/>
                </a:cubicBezTo>
                <a:lnTo>
                  <a:pt x="102" y="39"/>
                </a:lnTo>
                <a:close/>
                <a:moveTo>
                  <a:pt x="89" y="75"/>
                </a:moveTo>
                <a:cubicBezTo>
                  <a:pt x="87" y="87"/>
                  <a:pt x="76" y="94"/>
                  <a:pt x="64" y="92"/>
                </a:cubicBezTo>
                <a:cubicBezTo>
                  <a:pt x="60" y="91"/>
                  <a:pt x="57" y="89"/>
                  <a:pt x="54" y="87"/>
                </a:cubicBezTo>
                <a:cubicBezTo>
                  <a:pt x="70" y="86"/>
                  <a:pt x="70" y="86"/>
                  <a:pt x="70" y="86"/>
                </a:cubicBezTo>
                <a:cubicBezTo>
                  <a:pt x="62" y="77"/>
                  <a:pt x="62" y="77"/>
                  <a:pt x="62" y="77"/>
                </a:cubicBezTo>
                <a:cubicBezTo>
                  <a:pt x="38" y="78"/>
                  <a:pt x="38" y="78"/>
                  <a:pt x="38" y="78"/>
                </a:cubicBezTo>
                <a:cubicBezTo>
                  <a:pt x="38" y="102"/>
                  <a:pt x="38" y="102"/>
                  <a:pt x="38" y="102"/>
                </a:cubicBezTo>
                <a:cubicBezTo>
                  <a:pt x="46" y="110"/>
                  <a:pt x="46" y="110"/>
                  <a:pt x="46" y="110"/>
                </a:cubicBezTo>
                <a:cubicBezTo>
                  <a:pt x="47" y="96"/>
                  <a:pt x="47" y="96"/>
                  <a:pt x="47" y="96"/>
                </a:cubicBezTo>
                <a:cubicBezTo>
                  <a:pt x="51" y="100"/>
                  <a:pt x="56" y="102"/>
                  <a:pt x="62" y="104"/>
                </a:cubicBezTo>
                <a:cubicBezTo>
                  <a:pt x="80" y="107"/>
                  <a:pt x="98" y="96"/>
                  <a:pt x="102" y="75"/>
                </a:cubicBezTo>
                <a:lnTo>
                  <a:pt x="89"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1" tIns="45715" rIns="91431" bIns="45715" numCol="1" anchor="t" anchorCtr="0" compatLnSpc="1">
            <a:prstTxWarp prst="textNoShape">
              <a:avLst/>
            </a:prstTxWarp>
          </a:bodyPr>
          <a:lstStyle/>
          <a:p>
            <a:endParaRPr lang="en-US" sz="1764" dirty="0">
              <a:solidFill>
                <a:srgbClr val="000000"/>
              </a:solidFill>
            </a:endParaRPr>
          </a:p>
        </p:txBody>
      </p:sp>
      <p:sp>
        <p:nvSpPr>
          <p:cNvPr id="71" name="TextBox 70"/>
          <p:cNvSpPr txBox="1"/>
          <p:nvPr/>
        </p:nvSpPr>
        <p:spPr>
          <a:xfrm>
            <a:off x="6488404" y="4885967"/>
            <a:ext cx="1150806" cy="383513"/>
          </a:xfrm>
          <a:prstGeom prst="rect">
            <a:avLst/>
          </a:prstGeom>
          <a:noFill/>
        </p:spPr>
        <p:txBody>
          <a:bodyPr wrap="none" lIns="182854" tIns="146283" rIns="182854" bIns="146283" rtlCol="0" anchor="ctr">
            <a:noAutofit/>
          </a:bodyPr>
          <a:lstStyle/>
          <a:p>
            <a:r>
              <a:rPr lang="en-US" sz="2000" dirty="0">
                <a:solidFill>
                  <a:schemeClr val="bg1"/>
                </a:solidFill>
                <a:latin typeface="+mj-lt"/>
              </a:rPr>
              <a:t>Identity</a:t>
            </a:r>
            <a:r>
              <a:rPr lang="en-US" sz="2000" spc="-70" dirty="0">
                <a:solidFill>
                  <a:schemeClr val="bg1"/>
                </a:solidFill>
              </a:rPr>
              <a:t> </a:t>
            </a:r>
          </a:p>
        </p:txBody>
      </p:sp>
      <p:sp>
        <p:nvSpPr>
          <p:cNvPr id="72" name="TextBox 71"/>
          <p:cNvSpPr txBox="1"/>
          <p:nvPr/>
        </p:nvSpPr>
        <p:spPr>
          <a:xfrm>
            <a:off x="8238602" y="4885967"/>
            <a:ext cx="1375701" cy="383513"/>
          </a:xfrm>
          <a:prstGeom prst="rect">
            <a:avLst/>
          </a:prstGeom>
          <a:noFill/>
        </p:spPr>
        <p:txBody>
          <a:bodyPr wrap="none" lIns="182854" tIns="146283" rIns="182854" bIns="146283" rtlCol="0" anchor="ctr">
            <a:noAutofit/>
          </a:bodyPr>
          <a:lstStyle/>
          <a:p>
            <a:r>
              <a:rPr lang="en-US" sz="2000" dirty="0">
                <a:solidFill>
                  <a:schemeClr val="bg1"/>
                </a:solidFill>
                <a:latin typeface="+mj-lt"/>
              </a:rPr>
              <a:t>Reporting</a:t>
            </a:r>
            <a:endParaRPr lang="en-US" sz="2000" spc="-70" dirty="0">
              <a:solidFill>
                <a:schemeClr val="bg1"/>
              </a:solidFill>
            </a:endParaRPr>
          </a:p>
        </p:txBody>
      </p:sp>
      <p:sp>
        <p:nvSpPr>
          <p:cNvPr id="73" name="TextBox 72"/>
          <p:cNvSpPr txBox="1"/>
          <p:nvPr/>
        </p:nvSpPr>
        <p:spPr>
          <a:xfrm>
            <a:off x="10210201" y="4885967"/>
            <a:ext cx="1375701" cy="383513"/>
          </a:xfrm>
          <a:prstGeom prst="rect">
            <a:avLst/>
          </a:prstGeom>
          <a:noFill/>
        </p:spPr>
        <p:txBody>
          <a:bodyPr wrap="none" lIns="182854" tIns="146283" rIns="182854" bIns="146283" rtlCol="0" anchor="ctr">
            <a:noAutofit/>
          </a:bodyPr>
          <a:lstStyle/>
          <a:p>
            <a:r>
              <a:rPr lang="en-US" sz="2000" dirty="0">
                <a:solidFill>
                  <a:schemeClr val="bg1"/>
                </a:solidFill>
                <a:latin typeface="+mj-lt"/>
              </a:rPr>
              <a:t>Enterprise </a:t>
            </a:r>
            <a:br>
              <a:rPr lang="en-US" sz="2000" dirty="0">
                <a:solidFill>
                  <a:schemeClr val="bg1"/>
                </a:solidFill>
                <a:latin typeface="+mj-lt"/>
              </a:rPr>
            </a:br>
            <a:r>
              <a:rPr lang="en-US" sz="2000" dirty="0">
                <a:solidFill>
                  <a:schemeClr val="bg1"/>
                </a:solidFill>
                <a:latin typeface="+mj-lt"/>
              </a:rPr>
              <a:t>Social</a:t>
            </a:r>
            <a:endParaRPr lang="en-US" sz="2000" spc="-70" dirty="0">
              <a:solidFill>
                <a:schemeClr val="bg1"/>
              </a:solidFill>
            </a:endParaRPr>
          </a:p>
        </p:txBody>
      </p:sp>
      <p:sp>
        <p:nvSpPr>
          <p:cNvPr id="74" name="Freeform 154"/>
          <p:cNvSpPr>
            <a:spLocks noChangeAspect="1" noEditPoints="1"/>
          </p:cNvSpPr>
          <p:nvPr/>
        </p:nvSpPr>
        <p:spPr bwMode="auto">
          <a:xfrm>
            <a:off x="6798480" y="5459336"/>
            <a:ext cx="530654" cy="788822"/>
          </a:xfrm>
          <a:custGeom>
            <a:avLst/>
            <a:gdLst>
              <a:gd name="T0" fmla="*/ 613 w 739"/>
              <a:gd name="T1" fmla="*/ 1015 h 1099"/>
              <a:gd name="T2" fmla="*/ 538 w 739"/>
              <a:gd name="T3" fmla="*/ 957 h 1099"/>
              <a:gd name="T4" fmla="*/ 348 w 739"/>
              <a:gd name="T5" fmla="*/ 423 h 1099"/>
              <a:gd name="T6" fmla="*/ 472 w 739"/>
              <a:gd name="T7" fmla="*/ 1094 h 1099"/>
              <a:gd name="T8" fmla="*/ 273 w 739"/>
              <a:gd name="T9" fmla="*/ 909 h 1099"/>
              <a:gd name="T10" fmla="*/ 516 w 739"/>
              <a:gd name="T11" fmla="*/ 737 h 1099"/>
              <a:gd name="T12" fmla="*/ 617 w 739"/>
              <a:gd name="T13" fmla="*/ 1009 h 1099"/>
              <a:gd name="T14" fmla="*/ 347 w 739"/>
              <a:gd name="T15" fmla="*/ 478 h 1099"/>
              <a:gd name="T16" fmla="*/ 508 w 739"/>
              <a:gd name="T17" fmla="*/ 1083 h 1099"/>
              <a:gd name="T18" fmla="*/ 379 w 739"/>
              <a:gd name="T19" fmla="*/ 898 h 1099"/>
              <a:gd name="T20" fmla="*/ 425 w 739"/>
              <a:gd name="T21" fmla="*/ 850 h 1099"/>
              <a:gd name="T22" fmla="*/ 581 w 739"/>
              <a:gd name="T23" fmla="*/ 1042 h 1099"/>
              <a:gd name="T24" fmla="*/ 261 w 739"/>
              <a:gd name="T25" fmla="*/ 1061 h 1099"/>
              <a:gd name="T26" fmla="*/ 350 w 739"/>
              <a:gd name="T27" fmla="*/ 236 h 1099"/>
              <a:gd name="T28" fmla="*/ 613 w 739"/>
              <a:gd name="T29" fmla="*/ 781 h 1099"/>
              <a:gd name="T30" fmla="*/ 689 w 739"/>
              <a:gd name="T31" fmla="*/ 918 h 1099"/>
              <a:gd name="T32" fmla="*/ 651 w 739"/>
              <a:gd name="T33" fmla="*/ 627 h 1099"/>
              <a:gd name="T34" fmla="*/ 68 w 739"/>
              <a:gd name="T35" fmla="*/ 754 h 1099"/>
              <a:gd name="T36" fmla="*/ 261 w 739"/>
              <a:gd name="T37" fmla="*/ 1061 h 1099"/>
              <a:gd name="T38" fmla="*/ 580 w 739"/>
              <a:gd name="T39" fmla="*/ 658 h 1099"/>
              <a:gd name="T40" fmla="*/ 170 w 739"/>
              <a:gd name="T41" fmla="*/ 862 h 1099"/>
              <a:gd name="T42" fmla="*/ 379 w 739"/>
              <a:gd name="T43" fmla="*/ 1098 h 1099"/>
              <a:gd name="T44" fmla="*/ 341 w 739"/>
              <a:gd name="T45" fmla="*/ 327 h 1099"/>
              <a:gd name="T46" fmla="*/ 576 w 739"/>
              <a:gd name="T47" fmla="*/ 910 h 1099"/>
              <a:gd name="T48" fmla="*/ 656 w 739"/>
              <a:gd name="T49" fmla="*/ 967 h 1099"/>
              <a:gd name="T50" fmla="*/ 3 w 739"/>
              <a:gd name="T51" fmla="*/ 592 h 1099"/>
              <a:gd name="T52" fmla="*/ 346 w 739"/>
              <a:gd name="T53" fmla="*/ 151 h 1099"/>
              <a:gd name="T54" fmla="*/ 678 w 739"/>
              <a:gd name="T55" fmla="*/ 804 h 1099"/>
              <a:gd name="T56" fmla="*/ 718 w 739"/>
              <a:gd name="T57" fmla="*/ 861 h 1099"/>
              <a:gd name="T58" fmla="*/ 726 w 739"/>
              <a:gd name="T59" fmla="*/ 589 h 1099"/>
              <a:gd name="T60" fmla="*/ 3 w 739"/>
              <a:gd name="T61" fmla="*/ 482 h 1099"/>
              <a:gd name="T62" fmla="*/ 3 w 739"/>
              <a:gd name="T63" fmla="*/ 592 h 1099"/>
              <a:gd name="T64" fmla="*/ 338 w 739"/>
              <a:gd name="T65" fmla="*/ 12 h 1099"/>
              <a:gd name="T66" fmla="*/ 339 w 739"/>
              <a:gd name="T67" fmla="*/ 61 h 1099"/>
              <a:gd name="T68" fmla="*/ 394 w 739"/>
              <a:gd name="T69" fmla="*/ 853 h 1099"/>
              <a:gd name="T70" fmla="*/ 359 w 739"/>
              <a:gd name="T71" fmla="*/ 562 h 1099"/>
              <a:gd name="T72" fmla="*/ 342 w 739"/>
              <a:gd name="T73" fmla="*/ 582 h 1099"/>
              <a:gd name="T74" fmla="*/ 394 w 739"/>
              <a:gd name="T75" fmla="*/ 853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9" h="1099">
                <a:moveTo>
                  <a:pt x="617" y="1009"/>
                </a:moveTo>
                <a:cubicBezTo>
                  <a:pt x="613" y="1015"/>
                  <a:pt x="613" y="1015"/>
                  <a:pt x="613" y="1015"/>
                </a:cubicBezTo>
                <a:cubicBezTo>
                  <a:pt x="610" y="1018"/>
                  <a:pt x="605" y="1021"/>
                  <a:pt x="603" y="1024"/>
                </a:cubicBezTo>
                <a:cubicBezTo>
                  <a:pt x="597" y="1019"/>
                  <a:pt x="570" y="999"/>
                  <a:pt x="538" y="957"/>
                </a:cubicBezTo>
                <a:cubicBezTo>
                  <a:pt x="500" y="911"/>
                  <a:pt x="483" y="821"/>
                  <a:pt x="484" y="736"/>
                </a:cubicBezTo>
                <a:cubicBezTo>
                  <a:pt x="488" y="582"/>
                  <a:pt x="459" y="409"/>
                  <a:pt x="348" y="423"/>
                </a:cubicBezTo>
                <a:cubicBezTo>
                  <a:pt x="226" y="438"/>
                  <a:pt x="191" y="695"/>
                  <a:pt x="303" y="890"/>
                </a:cubicBezTo>
                <a:cubicBezTo>
                  <a:pt x="360" y="990"/>
                  <a:pt x="430" y="1059"/>
                  <a:pt x="472" y="1094"/>
                </a:cubicBezTo>
                <a:cubicBezTo>
                  <a:pt x="462" y="1095"/>
                  <a:pt x="452" y="1098"/>
                  <a:pt x="441" y="1099"/>
                </a:cubicBezTo>
                <a:cubicBezTo>
                  <a:pt x="397" y="1061"/>
                  <a:pt x="335" y="1011"/>
                  <a:pt x="273" y="909"/>
                </a:cubicBezTo>
                <a:cubicBezTo>
                  <a:pt x="130" y="675"/>
                  <a:pt x="202" y="390"/>
                  <a:pt x="345" y="379"/>
                </a:cubicBezTo>
                <a:cubicBezTo>
                  <a:pt x="495" y="368"/>
                  <a:pt x="525" y="549"/>
                  <a:pt x="516" y="737"/>
                </a:cubicBezTo>
                <a:cubicBezTo>
                  <a:pt x="512" y="825"/>
                  <a:pt x="526" y="900"/>
                  <a:pt x="558" y="945"/>
                </a:cubicBezTo>
                <a:cubicBezTo>
                  <a:pt x="590" y="989"/>
                  <a:pt x="620" y="1006"/>
                  <a:pt x="617" y="1009"/>
                </a:cubicBezTo>
                <a:close/>
                <a:moveTo>
                  <a:pt x="456" y="843"/>
                </a:moveTo>
                <a:cubicBezTo>
                  <a:pt x="442" y="759"/>
                  <a:pt x="477" y="473"/>
                  <a:pt x="347" y="478"/>
                </a:cubicBezTo>
                <a:cubicBezTo>
                  <a:pt x="266" y="481"/>
                  <a:pt x="213" y="702"/>
                  <a:pt x="354" y="914"/>
                </a:cubicBezTo>
                <a:cubicBezTo>
                  <a:pt x="408" y="997"/>
                  <a:pt x="472" y="1053"/>
                  <a:pt x="508" y="1083"/>
                </a:cubicBezTo>
                <a:cubicBezTo>
                  <a:pt x="516" y="1080"/>
                  <a:pt x="523" y="1076"/>
                  <a:pt x="531" y="1073"/>
                </a:cubicBezTo>
                <a:cubicBezTo>
                  <a:pt x="500" y="1045"/>
                  <a:pt x="433" y="987"/>
                  <a:pt x="379" y="898"/>
                </a:cubicBezTo>
                <a:cubicBezTo>
                  <a:pt x="279" y="746"/>
                  <a:pt x="285" y="526"/>
                  <a:pt x="350" y="521"/>
                </a:cubicBezTo>
                <a:cubicBezTo>
                  <a:pt x="436" y="515"/>
                  <a:pt x="404" y="742"/>
                  <a:pt x="425" y="850"/>
                </a:cubicBezTo>
                <a:cubicBezTo>
                  <a:pt x="450" y="969"/>
                  <a:pt x="525" y="1032"/>
                  <a:pt x="561" y="1054"/>
                </a:cubicBezTo>
                <a:cubicBezTo>
                  <a:pt x="568" y="1051"/>
                  <a:pt x="573" y="1048"/>
                  <a:pt x="581" y="1042"/>
                </a:cubicBezTo>
                <a:cubicBezTo>
                  <a:pt x="556" y="1024"/>
                  <a:pt x="475" y="962"/>
                  <a:pt x="456" y="843"/>
                </a:cubicBezTo>
                <a:close/>
                <a:moveTo>
                  <a:pt x="261" y="1061"/>
                </a:moveTo>
                <a:cubicBezTo>
                  <a:pt x="204" y="1002"/>
                  <a:pt x="120" y="887"/>
                  <a:pt x="96" y="747"/>
                </a:cubicBezTo>
                <a:cubicBezTo>
                  <a:pt x="60" y="483"/>
                  <a:pt x="150" y="251"/>
                  <a:pt x="350" y="236"/>
                </a:cubicBezTo>
                <a:cubicBezTo>
                  <a:pt x="531" y="222"/>
                  <a:pt x="620" y="421"/>
                  <a:pt x="619" y="624"/>
                </a:cubicBezTo>
                <a:cubicBezTo>
                  <a:pt x="621" y="679"/>
                  <a:pt x="609" y="729"/>
                  <a:pt x="613" y="781"/>
                </a:cubicBezTo>
                <a:cubicBezTo>
                  <a:pt x="617" y="869"/>
                  <a:pt x="643" y="905"/>
                  <a:pt x="677" y="938"/>
                </a:cubicBezTo>
                <a:cubicBezTo>
                  <a:pt x="682" y="932"/>
                  <a:pt x="684" y="927"/>
                  <a:pt x="689" y="918"/>
                </a:cubicBezTo>
                <a:cubicBezTo>
                  <a:pt x="669" y="892"/>
                  <a:pt x="642" y="848"/>
                  <a:pt x="639" y="782"/>
                </a:cubicBezTo>
                <a:cubicBezTo>
                  <a:pt x="639" y="738"/>
                  <a:pt x="645" y="686"/>
                  <a:pt x="651" y="627"/>
                </a:cubicBezTo>
                <a:cubicBezTo>
                  <a:pt x="664" y="451"/>
                  <a:pt x="580" y="175"/>
                  <a:pt x="346" y="190"/>
                </a:cubicBezTo>
                <a:cubicBezTo>
                  <a:pt x="174" y="200"/>
                  <a:pt x="6" y="391"/>
                  <a:pt x="68" y="754"/>
                </a:cubicBezTo>
                <a:cubicBezTo>
                  <a:pt x="86" y="852"/>
                  <a:pt x="131" y="933"/>
                  <a:pt x="175" y="996"/>
                </a:cubicBezTo>
                <a:cubicBezTo>
                  <a:pt x="203" y="1024"/>
                  <a:pt x="231" y="1044"/>
                  <a:pt x="261" y="1061"/>
                </a:cubicBezTo>
                <a:close/>
                <a:moveTo>
                  <a:pt x="599" y="900"/>
                </a:moveTo>
                <a:cubicBezTo>
                  <a:pt x="573" y="842"/>
                  <a:pt x="569" y="754"/>
                  <a:pt x="580" y="658"/>
                </a:cubicBezTo>
                <a:cubicBezTo>
                  <a:pt x="591" y="495"/>
                  <a:pt x="543" y="268"/>
                  <a:pt x="337" y="284"/>
                </a:cubicBezTo>
                <a:cubicBezTo>
                  <a:pt x="171" y="296"/>
                  <a:pt x="44" y="578"/>
                  <a:pt x="170" y="862"/>
                </a:cubicBezTo>
                <a:cubicBezTo>
                  <a:pt x="220" y="970"/>
                  <a:pt x="289" y="1048"/>
                  <a:pt x="336" y="1091"/>
                </a:cubicBezTo>
                <a:cubicBezTo>
                  <a:pt x="350" y="1095"/>
                  <a:pt x="363" y="1097"/>
                  <a:pt x="379" y="1098"/>
                </a:cubicBezTo>
                <a:cubicBezTo>
                  <a:pt x="334" y="1061"/>
                  <a:pt x="252" y="973"/>
                  <a:pt x="197" y="846"/>
                </a:cubicBezTo>
                <a:cubicBezTo>
                  <a:pt x="101" y="614"/>
                  <a:pt x="190" y="341"/>
                  <a:pt x="341" y="327"/>
                </a:cubicBezTo>
                <a:cubicBezTo>
                  <a:pt x="476" y="314"/>
                  <a:pt x="557" y="456"/>
                  <a:pt x="551" y="652"/>
                </a:cubicBezTo>
                <a:cubicBezTo>
                  <a:pt x="540" y="748"/>
                  <a:pt x="545" y="847"/>
                  <a:pt x="576" y="910"/>
                </a:cubicBezTo>
                <a:cubicBezTo>
                  <a:pt x="598" y="955"/>
                  <a:pt x="628" y="975"/>
                  <a:pt x="642" y="985"/>
                </a:cubicBezTo>
                <a:cubicBezTo>
                  <a:pt x="646" y="979"/>
                  <a:pt x="651" y="973"/>
                  <a:pt x="656" y="967"/>
                </a:cubicBezTo>
                <a:cubicBezTo>
                  <a:pt x="645" y="960"/>
                  <a:pt x="618" y="943"/>
                  <a:pt x="599" y="900"/>
                </a:cubicBezTo>
                <a:close/>
                <a:moveTo>
                  <a:pt x="3" y="592"/>
                </a:moveTo>
                <a:cubicBezTo>
                  <a:pt x="6" y="633"/>
                  <a:pt x="12" y="671"/>
                  <a:pt x="22" y="708"/>
                </a:cubicBezTo>
                <a:cubicBezTo>
                  <a:pt x="7" y="438"/>
                  <a:pt x="75" y="166"/>
                  <a:pt x="346" y="151"/>
                </a:cubicBezTo>
                <a:cubicBezTo>
                  <a:pt x="569" y="134"/>
                  <a:pt x="695" y="377"/>
                  <a:pt x="687" y="586"/>
                </a:cubicBezTo>
                <a:cubicBezTo>
                  <a:pt x="685" y="666"/>
                  <a:pt x="673" y="744"/>
                  <a:pt x="678" y="804"/>
                </a:cubicBezTo>
                <a:cubicBezTo>
                  <a:pt x="681" y="850"/>
                  <a:pt x="699" y="879"/>
                  <a:pt x="705" y="890"/>
                </a:cubicBezTo>
                <a:cubicBezTo>
                  <a:pt x="710" y="881"/>
                  <a:pt x="714" y="870"/>
                  <a:pt x="718" y="861"/>
                </a:cubicBezTo>
                <a:cubicBezTo>
                  <a:pt x="709" y="845"/>
                  <a:pt x="703" y="829"/>
                  <a:pt x="703" y="802"/>
                </a:cubicBezTo>
                <a:cubicBezTo>
                  <a:pt x="700" y="750"/>
                  <a:pt x="720" y="674"/>
                  <a:pt x="726" y="589"/>
                </a:cubicBezTo>
                <a:cubicBezTo>
                  <a:pt x="739" y="377"/>
                  <a:pt x="609" y="76"/>
                  <a:pt x="342" y="97"/>
                </a:cubicBezTo>
                <a:cubicBezTo>
                  <a:pt x="129" y="116"/>
                  <a:pt x="27" y="288"/>
                  <a:pt x="3" y="482"/>
                </a:cubicBezTo>
                <a:cubicBezTo>
                  <a:pt x="0" y="518"/>
                  <a:pt x="0" y="554"/>
                  <a:pt x="3" y="589"/>
                </a:cubicBezTo>
                <a:cubicBezTo>
                  <a:pt x="3" y="592"/>
                  <a:pt x="3" y="592"/>
                  <a:pt x="3" y="592"/>
                </a:cubicBezTo>
                <a:close/>
                <a:moveTo>
                  <a:pt x="657" y="193"/>
                </a:moveTo>
                <a:cubicBezTo>
                  <a:pt x="604" y="112"/>
                  <a:pt x="496" y="0"/>
                  <a:pt x="338" y="12"/>
                </a:cubicBezTo>
                <a:cubicBezTo>
                  <a:pt x="242" y="19"/>
                  <a:pt x="173" y="74"/>
                  <a:pt x="120" y="138"/>
                </a:cubicBezTo>
                <a:cubicBezTo>
                  <a:pt x="125" y="135"/>
                  <a:pt x="201" y="72"/>
                  <a:pt x="339" y="61"/>
                </a:cubicBezTo>
                <a:cubicBezTo>
                  <a:pt x="536" y="46"/>
                  <a:pt x="657" y="193"/>
                  <a:pt x="657" y="193"/>
                </a:cubicBezTo>
                <a:close/>
                <a:moveTo>
                  <a:pt x="394" y="853"/>
                </a:moveTo>
                <a:cubicBezTo>
                  <a:pt x="386" y="815"/>
                  <a:pt x="385" y="768"/>
                  <a:pt x="384" y="722"/>
                </a:cubicBezTo>
                <a:cubicBezTo>
                  <a:pt x="382" y="662"/>
                  <a:pt x="379" y="582"/>
                  <a:pt x="359" y="562"/>
                </a:cubicBezTo>
                <a:cubicBezTo>
                  <a:pt x="359" y="562"/>
                  <a:pt x="359" y="562"/>
                  <a:pt x="353" y="562"/>
                </a:cubicBezTo>
                <a:cubicBezTo>
                  <a:pt x="353" y="562"/>
                  <a:pt x="346" y="566"/>
                  <a:pt x="342" y="582"/>
                </a:cubicBezTo>
                <a:cubicBezTo>
                  <a:pt x="325" y="636"/>
                  <a:pt x="334" y="756"/>
                  <a:pt x="391" y="853"/>
                </a:cubicBezTo>
                <a:cubicBezTo>
                  <a:pt x="392" y="856"/>
                  <a:pt x="394" y="856"/>
                  <a:pt x="394" y="853"/>
                </a:cubicBezTo>
                <a:close/>
              </a:path>
            </a:pathLst>
          </a:custGeom>
          <a:solidFill>
            <a:schemeClr val="bg1"/>
          </a:solidFill>
          <a:ln>
            <a:noFill/>
          </a:ln>
        </p:spPr>
        <p:txBody>
          <a:bodyPr vert="horz" wrap="square" lIns="91418" tIns="45709" rIns="91418" bIns="45709" numCol="1" anchor="t" anchorCtr="0" compatLnSpc="1">
            <a:prstTxWarp prst="textNoShape">
              <a:avLst/>
            </a:prstTxWarp>
          </a:bodyPr>
          <a:lstStyle/>
          <a:p>
            <a:endParaRPr lang="en-US">
              <a:gradFill>
                <a:gsLst>
                  <a:gs pos="0">
                    <a:srgbClr val="FFFFFF"/>
                  </a:gs>
                  <a:gs pos="100000">
                    <a:srgbClr val="FFFFFF"/>
                  </a:gs>
                </a:gsLst>
                <a:lin ang="5400000" scaled="0"/>
              </a:gradFill>
            </a:endParaRPr>
          </a:p>
        </p:txBody>
      </p:sp>
      <p:sp>
        <p:nvSpPr>
          <p:cNvPr id="75" name="Freeform 172"/>
          <p:cNvSpPr>
            <a:spLocks noEditPoints="1"/>
          </p:cNvSpPr>
          <p:nvPr/>
        </p:nvSpPr>
        <p:spPr bwMode="auto">
          <a:xfrm>
            <a:off x="8454937" y="5624898"/>
            <a:ext cx="1046300" cy="573912"/>
          </a:xfrm>
          <a:custGeom>
            <a:avLst/>
            <a:gdLst>
              <a:gd name="T0" fmla="*/ 352 w 3242"/>
              <a:gd name="T1" fmla="*/ 1779 h 1779"/>
              <a:gd name="T2" fmla="*/ 3 w 3242"/>
              <a:gd name="T3" fmla="*/ 1608 h 1779"/>
              <a:gd name="T4" fmla="*/ 303 w 3242"/>
              <a:gd name="T5" fmla="*/ 954 h 1779"/>
              <a:gd name="T6" fmla="*/ 352 w 3242"/>
              <a:gd name="T7" fmla="*/ 1037 h 1779"/>
              <a:gd name="T8" fmla="*/ 3242 w 3242"/>
              <a:gd name="T9" fmla="*/ 295 h 1779"/>
              <a:gd name="T10" fmla="*/ 2738 w 3242"/>
              <a:gd name="T11" fmla="*/ 177 h 1779"/>
              <a:gd name="T12" fmla="*/ 1290 w 3242"/>
              <a:gd name="T13" fmla="*/ 515 h 1779"/>
              <a:gd name="T14" fmla="*/ 643 w 3242"/>
              <a:gd name="T15" fmla="*/ 919 h 1779"/>
              <a:gd name="T16" fmla="*/ 0 w 3242"/>
              <a:gd name="T17" fmla="*/ 871 h 1779"/>
              <a:gd name="T18" fmla="*/ 298 w 3242"/>
              <a:gd name="T19" fmla="*/ 789 h 1779"/>
              <a:gd name="T20" fmla="*/ 1087 w 3242"/>
              <a:gd name="T21" fmla="*/ 635 h 1779"/>
              <a:gd name="T22" fmla="*/ 1619 w 3242"/>
              <a:gd name="T23" fmla="*/ 411 h 1779"/>
              <a:gd name="T24" fmla="*/ 2738 w 3242"/>
              <a:gd name="T25" fmla="*/ 586 h 1779"/>
              <a:gd name="T26" fmla="*/ 3242 w 3242"/>
              <a:gd name="T27" fmla="*/ 295 h 1779"/>
              <a:gd name="T28" fmla="*/ 1097 w 3242"/>
              <a:gd name="T29" fmla="*/ 765 h 1779"/>
              <a:gd name="T30" fmla="*/ 846 w 3242"/>
              <a:gd name="T31" fmla="*/ 1779 h 1779"/>
              <a:gd name="T32" fmla="*/ 1193 w 3242"/>
              <a:gd name="T33" fmla="*/ 890 h 1779"/>
              <a:gd name="T34" fmla="*/ 1097 w 3242"/>
              <a:gd name="T35" fmla="*/ 765 h 1779"/>
              <a:gd name="T36" fmla="*/ 1687 w 3242"/>
              <a:gd name="T37" fmla="*/ 489 h 1779"/>
              <a:gd name="T38" fmla="*/ 2034 w 3242"/>
              <a:gd name="T39" fmla="*/ 1779 h 1779"/>
              <a:gd name="T40" fmla="*/ 1687 w 3242"/>
              <a:gd name="T41" fmla="*/ 489 h 1779"/>
              <a:gd name="T42" fmla="*/ 1687 w 3242"/>
              <a:gd name="T43" fmla="*/ 489 h 1779"/>
              <a:gd name="T44" fmla="*/ 2110 w 3242"/>
              <a:gd name="T45" fmla="*/ 1779 h 1779"/>
              <a:gd name="T46" fmla="*/ 2457 w 3242"/>
              <a:gd name="T47" fmla="*/ 489 h 1779"/>
              <a:gd name="T48" fmla="*/ 2110 w 3242"/>
              <a:gd name="T49" fmla="*/ 489 h 1779"/>
              <a:gd name="T50" fmla="*/ 1390 w 3242"/>
              <a:gd name="T51" fmla="*/ 968 h 1779"/>
              <a:gd name="T52" fmla="*/ 1264 w 3242"/>
              <a:gd name="T53" fmla="*/ 982 h 1779"/>
              <a:gd name="T54" fmla="*/ 1616 w 3242"/>
              <a:gd name="T55" fmla="*/ 1779 h 1779"/>
              <a:gd name="T56" fmla="*/ 1390 w 3242"/>
              <a:gd name="T57" fmla="*/ 968 h 1779"/>
              <a:gd name="T58" fmla="*/ 1390 w 3242"/>
              <a:gd name="T59" fmla="*/ 968 h 1779"/>
              <a:gd name="T60" fmla="*/ 638 w 3242"/>
              <a:gd name="T61" fmla="*/ 1533 h 1779"/>
              <a:gd name="T62" fmla="*/ 423 w 3242"/>
              <a:gd name="T63" fmla="*/ 1160 h 1779"/>
              <a:gd name="T64" fmla="*/ 775 w 3242"/>
              <a:gd name="T65" fmla="*/ 1779 h 1779"/>
              <a:gd name="T66" fmla="*/ 702 w 3242"/>
              <a:gd name="T67" fmla="*/ 1422 h 1779"/>
              <a:gd name="T68" fmla="*/ 702 w 3242"/>
              <a:gd name="T69" fmla="*/ 1422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2" h="1779">
                <a:moveTo>
                  <a:pt x="352" y="1037"/>
                </a:moveTo>
                <a:lnTo>
                  <a:pt x="352" y="1779"/>
                </a:lnTo>
                <a:lnTo>
                  <a:pt x="3" y="1779"/>
                </a:lnTo>
                <a:lnTo>
                  <a:pt x="3" y="1608"/>
                </a:lnTo>
                <a:lnTo>
                  <a:pt x="3" y="1601"/>
                </a:lnTo>
                <a:lnTo>
                  <a:pt x="303" y="954"/>
                </a:lnTo>
                <a:lnTo>
                  <a:pt x="352" y="1037"/>
                </a:lnTo>
                <a:lnTo>
                  <a:pt x="352" y="1037"/>
                </a:lnTo>
                <a:lnTo>
                  <a:pt x="352" y="1037"/>
                </a:lnTo>
                <a:close/>
                <a:moveTo>
                  <a:pt x="3242" y="295"/>
                </a:moveTo>
                <a:lnTo>
                  <a:pt x="2738" y="0"/>
                </a:lnTo>
                <a:lnTo>
                  <a:pt x="2738" y="177"/>
                </a:lnTo>
                <a:lnTo>
                  <a:pt x="1484" y="177"/>
                </a:lnTo>
                <a:lnTo>
                  <a:pt x="1290" y="515"/>
                </a:lnTo>
                <a:lnTo>
                  <a:pt x="1063" y="219"/>
                </a:lnTo>
                <a:lnTo>
                  <a:pt x="643" y="919"/>
                </a:lnTo>
                <a:lnTo>
                  <a:pt x="274" y="274"/>
                </a:lnTo>
                <a:lnTo>
                  <a:pt x="0" y="871"/>
                </a:lnTo>
                <a:lnTo>
                  <a:pt x="0" y="1429"/>
                </a:lnTo>
                <a:lnTo>
                  <a:pt x="298" y="789"/>
                </a:lnTo>
                <a:lnTo>
                  <a:pt x="638" y="1382"/>
                </a:lnTo>
                <a:lnTo>
                  <a:pt x="1087" y="635"/>
                </a:lnTo>
                <a:lnTo>
                  <a:pt x="1323" y="930"/>
                </a:lnTo>
                <a:lnTo>
                  <a:pt x="1619" y="411"/>
                </a:lnTo>
                <a:lnTo>
                  <a:pt x="2738" y="411"/>
                </a:lnTo>
                <a:lnTo>
                  <a:pt x="2738" y="586"/>
                </a:lnTo>
                <a:lnTo>
                  <a:pt x="3242" y="295"/>
                </a:lnTo>
                <a:lnTo>
                  <a:pt x="3242" y="295"/>
                </a:lnTo>
                <a:lnTo>
                  <a:pt x="3242" y="295"/>
                </a:lnTo>
                <a:close/>
                <a:moveTo>
                  <a:pt x="1097" y="765"/>
                </a:moveTo>
                <a:lnTo>
                  <a:pt x="846" y="1188"/>
                </a:lnTo>
                <a:lnTo>
                  <a:pt x="846" y="1779"/>
                </a:lnTo>
                <a:lnTo>
                  <a:pt x="1193" y="1779"/>
                </a:lnTo>
                <a:lnTo>
                  <a:pt x="1193" y="890"/>
                </a:lnTo>
                <a:lnTo>
                  <a:pt x="1097" y="765"/>
                </a:lnTo>
                <a:lnTo>
                  <a:pt x="1097" y="765"/>
                </a:lnTo>
                <a:lnTo>
                  <a:pt x="1097" y="765"/>
                </a:lnTo>
                <a:close/>
                <a:moveTo>
                  <a:pt x="1687" y="489"/>
                </a:moveTo>
                <a:lnTo>
                  <a:pt x="1687" y="1779"/>
                </a:lnTo>
                <a:lnTo>
                  <a:pt x="2034" y="1779"/>
                </a:lnTo>
                <a:lnTo>
                  <a:pt x="2034" y="489"/>
                </a:lnTo>
                <a:lnTo>
                  <a:pt x="1687" y="489"/>
                </a:lnTo>
                <a:lnTo>
                  <a:pt x="1687" y="489"/>
                </a:lnTo>
                <a:lnTo>
                  <a:pt x="1687" y="489"/>
                </a:lnTo>
                <a:close/>
                <a:moveTo>
                  <a:pt x="2110" y="489"/>
                </a:moveTo>
                <a:lnTo>
                  <a:pt x="2110" y="1779"/>
                </a:lnTo>
                <a:lnTo>
                  <a:pt x="2457" y="1779"/>
                </a:lnTo>
                <a:lnTo>
                  <a:pt x="2457" y="489"/>
                </a:lnTo>
                <a:lnTo>
                  <a:pt x="2110" y="489"/>
                </a:lnTo>
                <a:lnTo>
                  <a:pt x="2110" y="489"/>
                </a:lnTo>
                <a:lnTo>
                  <a:pt x="2110" y="489"/>
                </a:lnTo>
                <a:close/>
                <a:moveTo>
                  <a:pt x="1390" y="968"/>
                </a:moveTo>
                <a:lnTo>
                  <a:pt x="1333" y="1067"/>
                </a:lnTo>
                <a:lnTo>
                  <a:pt x="1264" y="982"/>
                </a:lnTo>
                <a:lnTo>
                  <a:pt x="1264" y="1779"/>
                </a:lnTo>
                <a:lnTo>
                  <a:pt x="1616" y="1779"/>
                </a:lnTo>
                <a:lnTo>
                  <a:pt x="1616" y="571"/>
                </a:lnTo>
                <a:lnTo>
                  <a:pt x="1390" y="968"/>
                </a:lnTo>
                <a:lnTo>
                  <a:pt x="1390" y="968"/>
                </a:lnTo>
                <a:lnTo>
                  <a:pt x="1390" y="968"/>
                </a:lnTo>
                <a:close/>
                <a:moveTo>
                  <a:pt x="702" y="1422"/>
                </a:moveTo>
                <a:lnTo>
                  <a:pt x="638" y="1533"/>
                </a:lnTo>
                <a:lnTo>
                  <a:pt x="572" y="1422"/>
                </a:lnTo>
                <a:lnTo>
                  <a:pt x="423" y="1160"/>
                </a:lnTo>
                <a:lnTo>
                  <a:pt x="423" y="1779"/>
                </a:lnTo>
                <a:lnTo>
                  <a:pt x="775" y="1779"/>
                </a:lnTo>
                <a:lnTo>
                  <a:pt x="775" y="1304"/>
                </a:lnTo>
                <a:lnTo>
                  <a:pt x="702" y="1422"/>
                </a:lnTo>
                <a:lnTo>
                  <a:pt x="702" y="1422"/>
                </a:lnTo>
                <a:lnTo>
                  <a:pt x="702" y="1422"/>
                </a:lnTo>
                <a:close/>
              </a:path>
            </a:pathLst>
          </a:custGeom>
          <a:solidFill>
            <a:schemeClr val="bg1"/>
          </a:solidFill>
          <a:ln>
            <a:noFill/>
          </a:ln>
        </p:spPr>
        <p:txBody>
          <a:bodyPr vert="horz" wrap="square" lIns="91418" tIns="45709" rIns="91418" bIns="45709" numCol="1" anchor="t" anchorCtr="0" compatLnSpc="1">
            <a:prstTxWarp prst="textNoShape">
              <a:avLst/>
            </a:prstTxWarp>
          </a:bodyPr>
          <a:lstStyle/>
          <a:p>
            <a:endParaRPr lang="en-US">
              <a:gradFill>
                <a:gsLst>
                  <a:gs pos="0">
                    <a:srgbClr val="FFFFFF"/>
                  </a:gs>
                  <a:gs pos="100000">
                    <a:srgbClr val="FFFFFF"/>
                  </a:gs>
                </a:gsLst>
                <a:lin ang="5400000" scaled="0"/>
              </a:gradFill>
            </a:endParaRPr>
          </a:p>
        </p:txBody>
      </p:sp>
      <p:sp>
        <p:nvSpPr>
          <p:cNvPr id="76" name="Freeform 168"/>
          <p:cNvSpPr>
            <a:spLocks noEditPoints="1"/>
          </p:cNvSpPr>
          <p:nvPr/>
        </p:nvSpPr>
        <p:spPr bwMode="black">
          <a:xfrm>
            <a:off x="10408681" y="5604891"/>
            <a:ext cx="719818" cy="620586"/>
          </a:xfrm>
          <a:custGeom>
            <a:avLst/>
            <a:gdLst/>
            <a:ahLst/>
            <a:cxnLst>
              <a:cxn ang="0">
                <a:pos x="215" y="24"/>
              </a:cxn>
              <a:cxn ang="0">
                <a:pos x="127" y="0"/>
              </a:cxn>
              <a:cxn ang="0">
                <a:pos x="39" y="24"/>
              </a:cxn>
              <a:cxn ang="0">
                <a:pos x="0" y="89"/>
              </a:cxn>
              <a:cxn ang="0">
                <a:pos x="42" y="155"/>
              </a:cxn>
              <a:cxn ang="0">
                <a:pos x="34" y="197"/>
              </a:cxn>
              <a:cxn ang="0">
                <a:pos x="27" y="231"/>
              </a:cxn>
              <a:cxn ang="0">
                <a:pos x="25" y="240"/>
              </a:cxn>
              <a:cxn ang="0">
                <a:pos x="31" y="233"/>
              </a:cxn>
              <a:cxn ang="0">
                <a:pos x="55" y="207"/>
              </a:cxn>
              <a:cxn ang="0">
                <a:pos x="87" y="173"/>
              </a:cxn>
              <a:cxn ang="0">
                <a:pos x="127" y="178"/>
              </a:cxn>
              <a:cxn ang="0">
                <a:pos x="215" y="153"/>
              </a:cxn>
              <a:cxn ang="0">
                <a:pos x="255" y="89"/>
              </a:cxn>
              <a:cxn ang="0">
                <a:pos x="215" y="24"/>
              </a:cxn>
              <a:cxn ang="0">
                <a:pos x="59" y="149"/>
              </a:cxn>
              <a:cxn ang="0">
                <a:pos x="59" y="147"/>
              </a:cxn>
              <a:cxn ang="0">
                <a:pos x="57" y="147"/>
              </a:cxn>
              <a:cxn ang="0">
                <a:pos x="15" y="89"/>
              </a:cxn>
              <a:cxn ang="0">
                <a:pos x="127" y="15"/>
              </a:cxn>
              <a:cxn ang="0">
                <a:pos x="240" y="89"/>
              </a:cxn>
              <a:cxn ang="0">
                <a:pos x="127" y="163"/>
              </a:cxn>
              <a:cxn ang="0">
                <a:pos x="83" y="157"/>
              </a:cxn>
              <a:cxn ang="0">
                <a:pos x="82" y="156"/>
              </a:cxn>
              <a:cxn ang="0">
                <a:pos x="81" y="158"/>
              </a:cxn>
              <a:cxn ang="0">
                <a:pos x="50" y="191"/>
              </a:cxn>
              <a:cxn ang="0">
                <a:pos x="59" y="149"/>
              </a:cxn>
            </a:cxnLst>
            <a:rect l="0" t="0" r="r" b="b"/>
            <a:pathLst>
              <a:path w="255" h="240">
                <a:moveTo>
                  <a:pt x="215" y="24"/>
                </a:moveTo>
                <a:cubicBezTo>
                  <a:pt x="192" y="8"/>
                  <a:pt x="160" y="0"/>
                  <a:pt x="127" y="0"/>
                </a:cubicBezTo>
                <a:cubicBezTo>
                  <a:pt x="94" y="0"/>
                  <a:pt x="63" y="8"/>
                  <a:pt x="39" y="24"/>
                </a:cubicBezTo>
                <a:cubicBezTo>
                  <a:pt x="14" y="41"/>
                  <a:pt x="0" y="64"/>
                  <a:pt x="0" y="89"/>
                </a:cubicBezTo>
                <a:cubicBezTo>
                  <a:pt x="0" y="114"/>
                  <a:pt x="15" y="138"/>
                  <a:pt x="42" y="155"/>
                </a:cubicBezTo>
                <a:cubicBezTo>
                  <a:pt x="34" y="197"/>
                  <a:pt x="34" y="197"/>
                  <a:pt x="34" y="197"/>
                </a:cubicBezTo>
                <a:cubicBezTo>
                  <a:pt x="27" y="231"/>
                  <a:pt x="27" y="231"/>
                  <a:pt x="27" y="231"/>
                </a:cubicBezTo>
                <a:cubicBezTo>
                  <a:pt x="25" y="240"/>
                  <a:pt x="25" y="240"/>
                  <a:pt x="25" y="240"/>
                </a:cubicBezTo>
                <a:cubicBezTo>
                  <a:pt x="31" y="233"/>
                  <a:pt x="31" y="233"/>
                  <a:pt x="31" y="233"/>
                </a:cubicBezTo>
                <a:cubicBezTo>
                  <a:pt x="55" y="207"/>
                  <a:pt x="55" y="207"/>
                  <a:pt x="55" y="207"/>
                </a:cubicBezTo>
                <a:cubicBezTo>
                  <a:pt x="87" y="173"/>
                  <a:pt x="87" y="173"/>
                  <a:pt x="87" y="173"/>
                </a:cubicBezTo>
                <a:cubicBezTo>
                  <a:pt x="100" y="176"/>
                  <a:pt x="113" y="178"/>
                  <a:pt x="127" y="178"/>
                </a:cubicBezTo>
                <a:cubicBezTo>
                  <a:pt x="160" y="178"/>
                  <a:pt x="192" y="169"/>
                  <a:pt x="215" y="153"/>
                </a:cubicBezTo>
                <a:cubicBezTo>
                  <a:pt x="241" y="136"/>
                  <a:pt x="255" y="113"/>
                  <a:pt x="255" y="89"/>
                </a:cubicBezTo>
                <a:cubicBezTo>
                  <a:pt x="255" y="64"/>
                  <a:pt x="241" y="41"/>
                  <a:pt x="215" y="24"/>
                </a:cubicBezTo>
                <a:close/>
                <a:moveTo>
                  <a:pt x="59" y="149"/>
                </a:moveTo>
                <a:cubicBezTo>
                  <a:pt x="59" y="147"/>
                  <a:pt x="59" y="147"/>
                  <a:pt x="59" y="147"/>
                </a:cubicBezTo>
                <a:cubicBezTo>
                  <a:pt x="57" y="147"/>
                  <a:pt x="57" y="147"/>
                  <a:pt x="57" y="147"/>
                </a:cubicBezTo>
                <a:cubicBezTo>
                  <a:pt x="30" y="132"/>
                  <a:pt x="15" y="111"/>
                  <a:pt x="15" y="89"/>
                </a:cubicBezTo>
                <a:cubicBezTo>
                  <a:pt x="15" y="48"/>
                  <a:pt x="65" y="15"/>
                  <a:pt x="127" y="15"/>
                </a:cubicBezTo>
                <a:cubicBezTo>
                  <a:pt x="189" y="15"/>
                  <a:pt x="240" y="48"/>
                  <a:pt x="240" y="89"/>
                </a:cubicBezTo>
                <a:cubicBezTo>
                  <a:pt x="240" y="129"/>
                  <a:pt x="189" y="163"/>
                  <a:pt x="127" y="163"/>
                </a:cubicBezTo>
                <a:cubicBezTo>
                  <a:pt x="112" y="163"/>
                  <a:pt x="97" y="161"/>
                  <a:pt x="83" y="157"/>
                </a:cubicBezTo>
                <a:cubicBezTo>
                  <a:pt x="82" y="156"/>
                  <a:pt x="82" y="156"/>
                  <a:pt x="82" y="156"/>
                </a:cubicBezTo>
                <a:cubicBezTo>
                  <a:pt x="81" y="158"/>
                  <a:pt x="81" y="158"/>
                  <a:pt x="81" y="158"/>
                </a:cubicBezTo>
                <a:cubicBezTo>
                  <a:pt x="50" y="191"/>
                  <a:pt x="50" y="191"/>
                  <a:pt x="50" y="191"/>
                </a:cubicBezTo>
                <a:lnTo>
                  <a:pt x="59" y="149"/>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3243" tIns="46621" rIns="93243" bIns="46621" numCol="1" rtlCol="0" anchor="ctr" anchorCtr="0" compatLnSpc="1">
            <a:prstTxWarp prst="textNoShape">
              <a:avLst/>
            </a:prstTxWarp>
          </a:bodyPr>
          <a:lstStyle/>
          <a:p>
            <a:pPr defTabSz="755336"/>
            <a:endParaRPr lang="en-US" sz="1836" spc="-124" dirty="0">
              <a:solidFill>
                <a:srgbClr val="072B60">
                  <a:lumMod val="50000"/>
                </a:srgbClr>
              </a:solidFill>
              <a:latin typeface="Segoe Light" pitchFamily="34" charset="0"/>
            </a:endParaRPr>
          </a:p>
        </p:txBody>
      </p:sp>
      <p:sp>
        <p:nvSpPr>
          <p:cNvPr id="77" name="Freeform 169"/>
          <p:cNvSpPr>
            <a:spLocks/>
          </p:cNvSpPr>
          <p:nvPr/>
        </p:nvSpPr>
        <p:spPr bwMode="black">
          <a:xfrm>
            <a:off x="10803017" y="5678005"/>
            <a:ext cx="571996" cy="520107"/>
          </a:xfrm>
          <a:custGeom>
            <a:avLst/>
            <a:gdLst/>
            <a:ahLst/>
            <a:cxnLst>
              <a:cxn ang="0">
                <a:pos x="203" y="74"/>
              </a:cxn>
              <a:cxn ang="0">
                <a:pos x="170" y="20"/>
              </a:cxn>
              <a:cxn ang="0">
                <a:pos x="98" y="0"/>
              </a:cxn>
              <a:cxn ang="0">
                <a:pos x="95" y="0"/>
              </a:cxn>
              <a:cxn ang="0">
                <a:pos x="95" y="3"/>
              </a:cxn>
              <a:cxn ang="0">
                <a:pos x="96" y="11"/>
              </a:cxn>
              <a:cxn ang="0">
                <a:pos x="96" y="13"/>
              </a:cxn>
              <a:cxn ang="0">
                <a:pos x="99" y="13"/>
              </a:cxn>
              <a:cxn ang="0">
                <a:pos x="190" y="74"/>
              </a:cxn>
              <a:cxn ang="0">
                <a:pos x="155" y="121"/>
              </a:cxn>
              <a:cxn ang="0">
                <a:pos x="153" y="122"/>
              </a:cxn>
              <a:cxn ang="0">
                <a:pos x="153" y="124"/>
              </a:cxn>
              <a:cxn ang="0">
                <a:pos x="160" y="157"/>
              </a:cxn>
              <a:cxn ang="0">
                <a:pos x="136" y="130"/>
              </a:cxn>
              <a:cxn ang="0">
                <a:pos x="134" y="129"/>
              </a:cxn>
              <a:cxn ang="0">
                <a:pos x="133" y="130"/>
              </a:cxn>
              <a:cxn ang="0">
                <a:pos x="97" y="134"/>
              </a:cxn>
              <a:cxn ang="0">
                <a:pos x="15" y="102"/>
              </a:cxn>
              <a:cxn ang="0">
                <a:pos x="14" y="100"/>
              </a:cxn>
              <a:cxn ang="0">
                <a:pos x="12" y="101"/>
              </a:cxn>
              <a:cxn ang="0">
                <a:pos x="4" y="103"/>
              </a:cxn>
              <a:cxn ang="0">
                <a:pos x="0" y="104"/>
              </a:cxn>
              <a:cxn ang="0">
                <a:pos x="2" y="107"/>
              </a:cxn>
              <a:cxn ang="0">
                <a:pos x="24" y="127"/>
              </a:cxn>
              <a:cxn ang="0">
                <a:pos x="97" y="148"/>
              </a:cxn>
              <a:cxn ang="0">
                <a:pos x="130" y="144"/>
              </a:cxn>
              <a:cxn ang="0">
                <a:pos x="156" y="172"/>
              </a:cxn>
              <a:cxn ang="0">
                <a:pos x="176" y="194"/>
              </a:cxn>
              <a:cxn ang="0">
                <a:pos x="182" y="200"/>
              </a:cxn>
              <a:cxn ang="0">
                <a:pos x="180" y="192"/>
              </a:cxn>
              <a:cxn ang="0">
                <a:pos x="175" y="163"/>
              </a:cxn>
              <a:cxn ang="0">
                <a:pos x="168" y="129"/>
              </a:cxn>
              <a:cxn ang="0">
                <a:pos x="203" y="74"/>
              </a:cxn>
            </a:cxnLst>
            <a:rect l="0" t="0" r="r" b="b"/>
            <a:pathLst>
              <a:path w="203" h="200">
                <a:moveTo>
                  <a:pt x="203" y="74"/>
                </a:moveTo>
                <a:cubicBezTo>
                  <a:pt x="203" y="53"/>
                  <a:pt x="191" y="34"/>
                  <a:pt x="170" y="20"/>
                </a:cubicBezTo>
                <a:cubicBezTo>
                  <a:pt x="151" y="7"/>
                  <a:pt x="125" y="0"/>
                  <a:pt x="98" y="0"/>
                </a:cubicBezTo>
                <a:cubicBezTo>
                  <a:pt x="95" y="0"/>
                  <a:pt x="95" y="0"/>
                  <a:pt x="95" y="0"/>
                </a:cubicBezTo>
                <a:cubicBezTo>
                  <a:pt x="95" y="3"/>
                  <a:pt x="95" y="3"/>
                  <a:pt x="95" y="3"/>
                </a:cubicBezTo>
                <a:cubicBezTo>
                  <a:pt x="96" y="5"/>
                  <a:pt x="96" y="8"/>
                  <a:pt x="96" y="11"/>
                </a:cubicBezTo>
                <a:cubicBezTo>
                  <a:pt x="96" y="13"/>
                  <a:pt x="96" y="13"/>
                  <a:pt x="96" y="13"/>
                </a:cubicBezTo>
                <a:cubicBezTo>
                  <a:pt x="99" y="13"/>
                  <a:pt x="99" y="13"/>
                  <a:pt x="99" y="13"/>
                </a:cubicBezTo>
                <a:cubicBezTo>
                  <a:pt x="149" y="14"/>
                  <a:pt x="190" y="41"/>
                  <a:pt x="190" y="74"/>
                </a:cubicBezTo>
                <a:cubicBezTo>
                  <a:pt x="190" y="92"/>
                  <a:pt x="177" y="110"/>
                  <a:pt x="155" y="121"/>
                </a:cubicBezTo>
                <a:cubicBezTo>
                  <a:pt x="153" y="122"/>
                  <a:pt x="153" y="122"/>
                  <a:pt x="153" y="122"/>
                </a:cubicBezTo>
                <a:cubicBezTo>
                  <a:pt x="153" y="124"/>
                  <a:pt x="153" y="124"/>
                  <a:pt x="153" y="124"/>
                </a:cubicBezTo>
                <a:cubicBezTo>
                  <a:pt x="160" y="157"/>
                  <a:pt x="160" y="157"/>
                  <a:pt x="160" y="157"/>
                </a:cubicBezTo>
                <a:cubicBezTo>
                  <a:pt x="136" y="130"/>
                  <a:pt x="136" y="130"/>
                  <a:pt x="136" y="130"/>
                </a:cubicBezTo>
                <a:cubicBezTo>
                  <a:pt x="134" y="129"/>
                  <a:pt x="134" y="129"/>
                  <a:pt x="134" y="129"/>
                </a:cubicBezTo>
                <a:cubicBezTo>
                  <a:pt x="133" y="130"/>
                  <a:pt x="133" y="130"/>
                  <a:pt x="133" y="130"/>
                </a:cubicBezTo>
                <a:cubicBezTo>
                  <a:pt x="122" y="133"/>
                  <a:pt x="109" y="134"/>
                  <a:pt x="97" y="134"/>
                </a:cubicBezTo>
                <a:cubicBezTo>
                  <a:pt x="62" y="134"/>
                  <a:pt x="31" y="122"/>
                  <a:pt x="15" y="102"/>
                </a:cubicBezTo>
                <a:cubicBezTo>
                  <a:pt x="14" y="100"/>
                  <a:pt x="14" y="100"/>
                  <a:pt x="14" y="100"/>
                </a:cubicBezTo>
                <a:cubicBezTo>
                  <a:pt x="12" y="101"/>
                  <a:pt x="12" y="101"/>
                  <a:pt x="12" y="101"/>
                </a:cubicBezTo>
                <a:cubicBezTo>
                  <a:pt x="10" y="102"/>
                  <a:pt x="7" y="102"/>
                  <a:pt x="4" y="103"/>
                </a:cubicBezTo>
                <a:cubicBezTo>
                  <a:pt x="0" y="104"/>
                  <a:pt x="0" y="104"/>
                  <a:pt x="0" y="104"/>
                </a:cubicBezTo>
                <a:cubicBezTo>
                  <a:pt x="2" y="107"/>
                  <a:pt x="2" y="107"/>
                  <a:pt x="2" y="107"/>
                </a:cubicBezTo>
                <a:cubicBezTo>
                  <a:pt x="8" y="115"/>
                  <a:pt x="15" y="121"/>
                  <a:pt x="24" y="127"/>
                </a:cubicBezTo>
                <a:cubicBezTo>
                  <a:pt x="44" y="141"/>
                  <a:pt x="70" y="148"/>
                  <a:pt x="97" y="148"/>
                </a:cubicBezTo>
                <a:cubicBezTo>
                  <a:pt x="108" y="148"/>
                  <a:pt x="119" y="147"/>
                  <a:pt x="130" y="144"/>
                </a:cubicBezTo>
                <a:cubicBezTo>
                  <a:pt x="156" y="172"/>
                  <a:pt x="156" y="172"/>
                  <a:pt x="156" y="172"/>
                </a:cubicBezTo>
                <a:cubicBezTo>
                  <a:pt x="176" y="194"/>
                  <a:pt x="176" y="194"/>
                  <a:pt x="176" y="194"/>
                </a:cubicBezTo>
                <a:cubicBezTo>
                  <a:pt x="182" y="200"/>
                  <a:pt x="182" y="200"/>
                  <a:pt x="182" y="200"/>
                </a:cubicBezTo>
                <a:cubicBezTo>
                  <a:pt x="180" y="192"/>
                  <a:pt x="180" y="192"/>
                  <a:pt x="180" y="192"/>
                </a:cubicBezTo>
                <a:cubicBezTo>
                  <a:pt x="175" y="163"/>
                  <a:pt x="175" y="163"/>
                  <a:pt x="175" y="163"/>
                </a:cubicBezTo>
                <a:cubicBezTo>
                  <a:pt x="168" y="129"/>
                  <a:pt x="168" y="129"/>
                  <a:pt x="168" y="129"/>
                </a:cubicBezTo>
                <a:cubicBezTo>
                  <a:pt x="190" y="115"/>
                  <a:pt x="203" y="95"/>
                  <a:pt x="203" y="7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3243" tIns="46621" rIns="93243" bIns="46621" numCol="1" rtlCol="0" anchor="ctr" anchorCtr="0" compatLnSpc="1">
            <a:prstTxWarp prst="textNoShape">
              <a:avLst/>
            </a:prstTxWarp>
          </a:bodyPr>
          <a:lstStyle/>
          <a:p>
            <a:pPr defTabSz="755336"/>
            <a:endParaRPr lang="en-US" sz="1836" spc="-124" dirty="0">
              <a:solidFill>
                <a:srgbClr val="072B60">
                  <a:lumMod val="50000"/>
                </a:srgbClr>
              </a:solidFill>
              <a:latin typeface="Segoe Light" pitchFamily="34" charset="0"/>
            </a:endParaRPr>
          </a:p>
        </p:txBody>
      </p:sp>
      <p:sp>
        <p:nvSpPr>
          <p:cNvPr id="78" name="TextBox 77"/>
          <p:cNvSpPr txBox="1"/>
          <p:nvPr/>
        </p:nvSpPr>
        <p:spPr>
          <a:xfrm>
            <a:off x="436523" y="954316"/>
            <a:ext cx="11367729" cy="439465"/>
          </a:xfrm>
          <a:prstGeom prst="rect">
            <a:avLst/>
          </a:prstGeom>
          <a:noFill/>
        </p:spPr>
        <p:txBody>
          <a:bodyPr wrap="square" lIns="0" tIns="0" rIns="0" bIns="0" rtlCol="0">
            <a:spAutoFit/>
          </a:bodyPr>
          <a:lstStyle/>
          <a:p>
            <a:r>
              <a:rPr lang="en-US" sz="2800" spc="-102" dirty="0">
                <a:ln w="3175">
                  <a:noFill/>
                </a:ln>
                <a:solidFill>
                  <a:schemeClr val="accent1"/>
                </a:solidFill>
                <a:latin typeface="+mj-lt"/>
                <a:cs typeface="Arial" charset="0"/>
              </a:rPr>
              <a:t>Help Partners broaden their service offerings, grow margins, cement advisor role </a:t>
            </a:r>
          </a:p>
        </p:txBody>
      </p:sp>
      <p:grpSp>
        <p:nvGrpSpPr>
          <p:cNvPr id="70" name="Group 69"/>
          <p:cNvGrpSpPr/>
          <p:nvPr/>
        </p:nvGrpSpPr>
        <p:grpSpPr>
          <a:xfrm>
            <a:off x="4563846" y="5774899"/>
            <a:ext cx="585849" cy="537985"/>
            <a:chOff x="4490407" y="1116679"/>
            <a:chExt cx="1008300" cy="925922"/>
          </a:xfrm>
          <a:solidFill>
            <a:schemeClr val="bg1"/>
          </a:solidFill>
        </p:grpSpPr>
        <p:grpSp>
          <p:nvGrpSpPr>
            <p:cNvPr id="79" name="Group 78"/>
            <p:cNvGrpSpPr/>
            <p:nvPr/>
          </p:nvGrpSpPr>
          <p:grpSpPr>
            <a:xfrm>
              <a:off x="4694717" y="1116679"/>
              <a:ext cx="602566" cy="521678"/>
              <a:chOff x="4503739" y="1530143"/>
              <a:chExt cx="590435" cy="511175"/>
            </a:xfrm>
            <a:grpFill/>
          </p:grpSpPr>
          <p:grpSp>
            <p:nvGrpSpPr>
              <p:cNvPr id="90" name="Group 89"/>
              <p:cNvGrpSpPr/>
              <p:nvPr/>
            </p:nvGrpSpPr>
            <p:grpSpPr>
              <a:xfrm flipH="1">
                <a:off x="4503739" y="1530143"/>
                <a:ext cx="192870" cy="511175"/>
                <a:chOff x="3065462" y="-3960500"/>
                <a:chExt cx="1298576" cy="3441699"/>
              </a:xfrm>
              <a:grpFill/>
            </p:grpSpPr>
            <p:sp>
              <p:nvSpPr>
                <p:cNvPr id="94" name="Oval 41"/>
                <p:cNvSpPr>
                  <a:spLocks noChangeArrowheads="1"/>
                </p:cNvSpPr>
                <p:nvPr/>
              </p:nvSpPr>
              <p:spPr bwMode="auto">
                <a:xfrm>
                  <a:off x="3373432" y="-3960500"/>
                  <a:ext cx="682629" cy="677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12"/>
                  <a:endParaRPr lang="en-US">
                    <a:solidFill>
                      <a:prstClr val="black"/>
                    </a:solidFill>
                  </a:endParaRPr>
                </a:p>
              </p:txBody>
            </p:sp>
            <p:sp>
              <p:nvSpPr>
                <p:cNvPr id="95" name="Freeform 42"/>
                <p:cNvSpPr>
                  <a:spLocks/>
                </p:cNvSpPr>
                <p:nvPr/>
              </p:nvSpPr>
              <p:spPr bwMode="auto">
                <a:xfrm>
                  <a:off x="3065462" y="-3188976"/>
                  <a:ext cx="1298576"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12"/>
                  <a:endParaRPr lang="en-US">
                    <a:solidFill>
                      <a:prstClr val="black"/>
                    </a:solidFill>
                  </a:endParaRPr>
                </a:p>
              </p:txBody>
            </p:sp>
          </p:grpSp>
          <p:grpSp>
            <p:nvGrpSpPr>
              <p:cNvPr id="91" name="Group 90"/>
              <p:cNvGrpSpPr/>
              <p:nvPr/>
            </p:nvGrpSpPr>
            <p:grpSpPr>
              <a:xfrm flipH="1">
                <a:off x="4901304" y="1530143"/>
                <a:ext cx="192870" cy="511175"/>
                <a:chOff x="3065462" y="-3960500"/>
                <a:chExt cx="1298576" cy="3441699"/>
              </a:xfrm>
              <a:grpFill/>
            </p:grpSpPr>
            <p:sp>
              <p:nvSpPr>
                <p:cNvPr id="92" name="Oval 41"/>
                <p:cNvSpPr>
                  <a:spLocks noChangeArrowheads="1"/>
                </p:cNvSpPr>
                <p:nvPr/>
              </p:nvSpPr>
              <p:spPr bwMode="auto">
                <a:xfrm>
                  <a:off x="3373430" y="-3960500"/>
                  <a:ext cx="682632" cy="677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12"/>
                  <a:endParaRPr lang="en-US">
                    <a:solidFill>
                      <a:prstClr val="black"/>
                    </a:solidFill>
                  </a:endParaRPr>
                </a:p>
              </p:txBody>
            </p:sp>
            <p:sp>
              <p:nvSpPr>
                <p:cNvPr id="93" name="Freeform 42"/>
                <p:cNvSpPr>
                  <a:spLocks/>
                </p:cNvSpPr>
                <p:nvPr/>
              </p:nvSpPr>
              <p:spPr bwMode="auto">
                <a:xfrm>
                  <a:off x="3065462" y="-3188976"/>
                  <a:ext cx="1298576"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12"/>
                  <a:endParaRPr lang="en-US">
                    <a:solidFill>
                      <a:prstClr val="black"/>
                    </a:solidFill>
                  </a:endParaRPr>
                </a:p>
              </p:txBody>
            </p:sp>
          </p:grpSp>
        </p:grpSp>
        <p:grpSp>
          <p:nvGrpSpPr>
            <p:cNvPr id="80" name="Group 79"/>
            <p:cNvGrpSpPr/>
            <p:nvPr/>
          </p:nvGrpSpPr>
          <p:grpSpPr>
            <a:xfrm>
              <a:off x="4490407" y="1520923"/>
              <a:ext cx="1008300" cy="521678"/>
              <a:chOff x="4503738" y="2327275"/>
              <a:chExt cx="988000" cy="511175"/>
            </a:xfrm>
            <a:grpFill/>
          </p:grpSpPr>
          <p:grpSp>
            <p:nvGrpSpPr>
              <p:cNvPr id="81" name="Group 80"/>
              <p:cNvGrpSpPr/>
              <p:nvPr/>
            </p:nvGrpSpPr>
            <p:grpSpPr>
              <a:xfrm flipH="1">
                <a:off x="4503738" y="2327275"/>
                <a:ext cx="192870" cy="511175"/>
                <a:chOff x="3065463" y="1406525"/>
                <a:chExt cx="1298575" cy="3441700"/>
              </a:xfrm>
              <a:grpFill/>
            </p:grpSpPr>
            <p:sp>
              <p:nvSpPr>
                <p:cNvPr id="88" name="Oval 41"/>
                <p:cNvSpPr>
                  <a:spLocks noChangeArrowheads="1"/>
                </p:cNvSpPr>
                <p:nvPr/>
              </p:nvSpPr>
              <p:spPr bwMode="auto">
                <a:xfrm>
                  <a:off x="3373438" y="1406525"/>
                  <a:ext cx="682625" cy="677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12"/>
                  <a:endParaRPr lang="en-US">
                    <a:solidFill>
                      <a:prstClr val="black"/>
                    </a:solidFill>
                  </a:endParaRPr>
                </a:p>
              </p:txBody>
            </p:sp>
            <p:sp>
              <p:nvSpPr>
                <p:cNvPr id="89" name="Freeform 42"/>
                <p:cNvSpPr>
                  <a:spLocks/>
                </p:cNvSpPr>
                <p:nvPr/>
              </p:nvSpPr>
              <p:spPr bwMode="auto">
                <a:xfrm>
                  <a:off x="3065463" y="2178050"/>
                  <a:ext cx="1298575"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12"/>
                  <a:endParaRPr lang="en-US">
                    <a:solidFill>
                      <a:prstClr val="black"/>
                    </a:solidFill>
                  </a:endParaRPr>
                </a:p>
              </p:txBody>
            </p:sp>
          </p:grpSp>
          <p:grpSp>
            <p:nvGrpSpPr>
              <p:cNvPr id="82" name="Group 81"/>
              <p:cNvGrpSpPr/>
              <p:nvPr/>
            </p:nvGrpSpPr>
            <p:grpSpPr>
              <a:xfrm flipH="1">
                <a:off x="4901303" y="2327275"/>
                <a:ext cx="192870" cy="511175"/>
                <a:chOff x="3065463" y="1406525"/>
                <a:chExt cx="1298575" cy="3441700"/>
              </a:xfrm>
              <a:grpFill/>
            </p:grpSpPr>
            <p:sp>
              <p:nvSpPr>
                <p:cNvPr id="86" name="Oval 41"/>
                <p:cNvSpPr>
                  <a:spLocks noChangeArrowheads="1"/>
                </p:cNvSpPr>
                <p:nvPr/>
              </p:nvSpPr>
              <p:spPr bwMode="auto">
                <a:xfrm>
                  <a:off x="3373438" y="1406525"/>
                  <a:ext cx="682625" cy="677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12"/>
                  <a:endParaRPr lang="en-US">
                    <a:solidFill>
                      <a:prstClr val="black"/>
                    </a:solidFill>
                  </a:endParaRPr>
                </a:p>
              </p:txBody>
            </p:sp>
            <p:sp>
              <p:nvSpPr>
                <p:cNvPr id="87" name="Freeform 42"/>
                <p:cNvSpPr>
                  <a:spLocks/>
                </p:cNvSpPr>
                <p:nvPr/>
              </p:nvSpPr>
              <p:spPr bwMode="auto">
                <a:xfrm>
                  <a:off x="3065463" y="2178050"/>
                  <a:ext cx="1298575"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12"/>
                  <a:endParaRPr lang="en-US">
                    <a:solidFill>
                      <a:prstClr val="black"/>
                    </a:solidFill>
                  </a:endParaRPr>
                </a:p>
              </p:txBody>
            </p:sp>
          </p:grpSp>
          <p:grpSp>
            <p:nvGrpSpPr>
              <p:cNvPr id="83" name="Group 82"/>
              <p:cNvGrpSpPr/>
              <p:nvPr/>
            </p:nvGrpSpPr>
            <p:grpSpPr>
              <a:xfrm flipH="1">
                <a:off x="5298868" y="2327275"/>
                <a:ext cx="192870" cy="511175"/>
                <a:chOff x="3065463" y="1406525"/>
                <a:chExt cx="1298575" cy="3441700"/>
              </a:xfrm>
              <a:grpFill/>
            </p:grpSpPr>
            <p:sp>
              <p:nvSpPr>
                <p:cNvPr id="84" name="Oval 41"/>
                <p:cNvSpPr>
                  <a:spLocks noChangeArrowheads="1"/>
                </p:cNvSpPr>
                <p:nvPr/>
              </p:nvSpPr>
              <p:spPr bwMode="auto">
                <a:xfrm>
                  <a:off x="3373438" y="1406525"/>
                  <a:ext cx="682625" cy="677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12"/>
                  <a:endParaRPr lang="en-US">
                    <a:solidFill>
                      <a:prstClr val="black"/>
                    </a:solidFill>
                  </a:endParaRPr>
                </a:p>
              </p:txBody>
            </p:sp>
            <p:sp>
              <p:nvSpPr>
                <p:cNvPr id="85" name="Freeform 42"/>
                <p:cNvSpPr>
                  <a:spLocks/>
                </p:cNvSpPr>
                <p:nvPr/>
              </p:nvSpPr>
              <p:spPr bwMode="auto">
                <a:xfrm>
                  <a:off x="3065463" y="2178050"/>
                  <a:ext cx="1298575" cy="2670175"/>
                </a:xfrm>
                <a:custGeom>
                  <a:avLst/>
                  <a:gdLst>
                    <a:gd name="T0" fmla="*/ 341 w 346"/>
                    <a:gd name="T1" fmla="*/ 305 h 712"/>
                    <a:gd name="T2" fmla="*/ 277 w 346"/>
                    <a:gd name="T3" fmla="*/ 36 h 712"/>
                    <a:gd name="T4" fmla="*/ 236 w 346"/>
                    <a:gd name="T5" fmla="*/ 4 h 712"/>
                    <a:gd name="T6" fmla="*/ 234 w 346"/>
                    <a:gd name="T7" fmla="*/ 4 h 712"/>
                    <a:gd name="T8" fmla="*/ 227 w 346"/>
                    <a:gd name="T9" fmla="*/ 3 h 712"/>
                    <a:gd name="T10" fmla="*/ 119 w 346"/>
                    <a:gd name="T11" fmla="*/ 3 h 712"/>
                    <a:gd name="T12" fmla="*/ 112 w 346"/>
                    <a:gd name="T13" fmla="*/ 4 h 712"/>
                    <a:gd name="T14" fmla="*/ 110 w 346"/>
                    <a:gd name="T15" fmla="*/ 4 h 712"/>
                    <a:gd name="T16" fmla="*/ 69 w 346"/>
                    <a:gd name="T17" fmla="*/ 36 h 712"/>
                    <a:gd name="T18" fmla="*/ 5 w 346"/>
                    <a:gd name="T19" fmla="*/ 305 h 712"/>
                    <a:gd name="T20" fmla="*/ 28 w 346"/>
                    <a:gd name="T21" fmla="*/ 352 h 712"/>
                    <a:gd name="T22" fmla="*/ 69 w 346"/>
                    <a:gd name="T23" fmla="*/ 320 h 712"/>
                    <a:gd name="T24" fmla="*/ 75 w 346"/>
                    <a:gd name="T25" fmla="*/ 292 h 712"/>
                    <a:gd name="T26" fmla="*/ 75 w 346"/>
                    <a:gd name="T27" fmla="*/ 304 h 712"/>
                    <a:gd name="T28" fmla="*/ 75 w 346"/>
                    <a:gd name="T29" fmla="*/ 305 h 712"/>
                    <a:gd name="T30" fmla="*/ 75 w 346"/>
                    <a:gd name="T31" fmla="*/ 310 h 712"/>
                    <a:gd name="T32" fmla="*/ 75 w 346"/>
                    <a:gd name="T33" fmla="*/ 661 h 712"/>
                    <a:gd name="T34" fmla="*/ 116 w 346"/>
                    <a:gd name="T35" fmla="*/ 712 h 712"/>
                    <a:gd name="T36" fmla="*/ 156 w 346"/>
                    <a:gd name="T37" fmla="*/ 661 h 712"/>
                    <a:gd name="T38" fmla="*/ 156 w 346"/>
                    <a:gd name="T39" fmla="*/ 378 h 712"/>
                    <a:gd name="T40" fmla="*/ 189 w 346"/>
                    <a:gd name="T41" fmla="*/ 378 h 712"/>
                    <a:gd name="T42" fmla="*/ 189 w 346"/>
                    <a:gd name="T43" fmla="*/ 661 h 712"/>
                    <a:gd name="T44" fmla="*/ 230 w 346"/>
                    <a:gd name="T45" fmla="*/ 712 h 712"/>
                    <a:gd name="T46" fmla="*/ 271 w 346"/>
                    <a:gd name="T47" fmla="*/ 661 h 712"/>
                    <a:gd name="T48" fmla="*/ 271 w 346"/>
                    <a:gd name="T49" fmla="*/ 310 h 712"/>
                    <a:gd name="T50" fmla="*/ 271 w 346"/>
                    <a:gd name="T51" fmla="*/ 305 h 712"/>
                    <a:gd name="T52" fmla="*/ 271 w 346"/>
                    <a:gd name="T53" fmla="*/ 304 h 712"/>
                    <a:gd name="T54" fmla="*/ 271 w 346"/>
                    <a:gd name="T55" fmla="*/ 292 h 712"/>
                    <a:gd name="T56" fmla="*/ 277 w 346"/>
                    <a:gd name="T57" fmla="*/ 320 h 712"/>
                    <a:gd name="T58" fmla="*/ 318 w 346"/>
                    <a:gd name="T59" fmla="*/ 352 h 712"/>
                    <a:gd name="T60" fmla="*/ 341 w 346"/>
                    <a:gd name="T61" fmla="*/ 305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6" h="712">
                      <a:moveTo>
                        <a:pt x="341" y="305"/>
                      </a:moveTo>
                      <a:cubicBezTo>
                        <a:pt x="277" y="36"/>
                        <a:pt x="277" y="36"/>
                        <a:pt x="277" y="36"/>
                      </a:cubicBezTo>
                      <a:cubicBezTo>
                        <a:pt x="271" y="14"/>
                        <a:pt x="253" y="0"/>
                        <a:pt x="236" y="4"/>
                      </a:cubicBezTo>
                      <a:cubicBezTo>
                        <a:pt x="235" y="4"/>
                        <a:pt x="234" y="4"/>
                        <a:pt x="234" y="4"/>
                      </a:cubicBezTo>
                      <a:cubicBezTo>
                        <a:pt x="232" y="4"/>
                        <a:pt x="229" y="3"/>
                        <a:pt x="227" y="3"/>
                      </a:cubicBezTo>
                      <a:cubicBezTo>
                        <a:pt x="119" y="3"/>
                        <a:pt x="119" y="3"/>
                        <a:pt x="119" y="3"/>
                      </a:cubicBezTo>
                      <a:cubicBezTo>
                        <a:pt x="117" y="3"/>
                        <a:pt x="114" y="4"/>
                        <a:pt x="112" y="4"/>
                      </a:cubicBezTo>
                      <a:cubicBezTo>
                        <a:pt x="111" y="4"/>
                        <a:pt x="111" y="4"/>
                        <a:pt x="110" y="4"/>
                      </a:cubicBezTo>
                      <a:cubicBezTo>
                        <a:pt x="93" y="0"/>
                        <a:pt x="74" y="14"/>
                        <a:pt x="69" y="36"/>
                      </a:cubicBezTo>
                      <a:cubicBezTo>
                        <a:pt x="5" y="305"/>
                        <a:pt x="5" y="305"/>
                        <a:pt x="5" y="305"/>
                      </a:cubicBezTo>
                      <a:cubicBezTo>
                        <a:pt x="0" y="327"/>
                        <a:pt x="10" y="348"/>
                        <a:pt x="28" y="352"/>
                      </a:cubicBezTo>
                      <a:cubicBezTo>
                        <a:pt x="45" y="356"/>
                        <a:pt x="63" y="342"/>
                        <a:pt x="69" y="320"/>
                      </a:cubicBezTo>
                      <a:cubicBezTo>
                        <a:pt x="75" y="292"/>
                        <a:pt x="75" y="292"/>
                        <a:pt x="75" y="292"/>
                      </a:cubicBezTo>
                      <a:cubicBezTo>
                        <a:pt x="75" y="304"/>
                        <a:pt x="75" y="304"/>
                        <a:pt x="75" y="304"/>
                      </a:cubicBezTo>
                      <a:cubicBezTo>
                        <a:pt x="75" y="304"/>
                        <a:pt x="75" y="305"/>
                        <a:pt x="75" y="305"/>
                      </a:cubicBezTo>
                      <a:cubicBezTo>
                        <a:pt x="75" y="306"/>
                        <a:pt x="75" y="308"/>
                        <a:pt x="75" y="310"/>
                      </a:cubicBezTo>
                      <a:cubicBezTo>
                        <a:pt x="75" y="661"/>
                        <a:pt x="75" y="661"/>
                        <a:pt x="75" y="661"/>
                      </a:cubicBezTo>
                      <a:cubicBezTo>
                        <a:pt x="75" y="689"/>
                        <a:pt x="93" y="712"/>
                        <a:pt x="116" y="712"/>
                      </a:cubicBezTo>
                      <a:cubicBezTo>
                        <a:pt x="138" y="712"/>
                        <a:pt x="156" y="689"/>
                        <a:pt x="156" y="661"/>
                      </a:cubicBezTo>
                      <a:cubicBezTo>
                        <a:pt x="156" y="378"/>
                        <a:pt x="156" y="378"/>
                        <a:pt x="156" y="378"/>
                      </a:cubicBezTo>
                      <a:cubicBezTo>
                        <a:pt x="189" y="378"/>
                        <a:pt x="189" y="378"/>
                        <a:pt x="189" y="378"/>
                      </a:cubicBezTo>
                      <a:cubicBezTo>
                        <a:pt x="189" y="661"/>
                        <a:pt x="189" y="661"/>
                        <a:pt x="189" y="661"/>
                      </a:cubicBezTo>
                      <a:cubicBezTo>
                        <a:pt x="189" y="689"/>
                        <a:pt x="208" y="712"/>
                        <a:pt x="230" y="712"/>
                      </a:cubicBezTo>
                      <a:cubicBezTo>
                        <a:pt x="253" y="712"/>
                        <a:pt x="271" y="689"/>
                        <a:pt x="271" y="661"/>
                      </a:cubicBezTo>
                      <a:cubicBezTo>
                        <a:pt x="271" y="310"/>
                        <a:pt x="271" y="310"/>
                        <a:pt x="271" y="310"/>
                      </a:cubicBezTo>
                      <a:cubicBezTo>
                        <a:pt x="271" y="308"/>
                        <a:pt x="271" y="306"/>
                        <a:pt x="271" y="305"/>
                      </a:cubicBezTo>
                      <a:cubicBezTo>
                        <a:pt x="271" y="305"/>
                        <a:pt x="271" y="304"/>
                        <a:pt x="271" y="304"/>
                      </a:cubicBezTo>
                      <a:cubicBezTo>
                        <a:pt x="271" y="292"/>
                        <a:pt x="271" y="292"/>
                        <a:pt x="271" y="292"/>
                      </a:cubicBezTo>
                      <a:cubicBezTo>
                        <a:pt x="277" y="320"/>
                        <a:pt x="277" y="320"/>
                        <a:pt x="277" y="320"/>
                      </a:cubicBezTo>
                      <a:cubicBezTo>
                        <a:pt x="282" y="342"/>
                        <a:pt x="301" y="356"/>
                        <a:pt x="318" y="352"/>
                      </a:cubicBezTo>
                      <a:cubicBezTo>
                        <a:pt x="336" y="348"/>
                        <a:pt x="346" y="327"/>
                        <a:pt x="341" y="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12"/>
                  <a:endParaRPr lang="en-US">
                    <a:solidFill>
                      <a:prstClr val="black"/>
                    </a:solidFill>
                  </a:endParaRPr>
                </a:p>
              </p:txBody>
            </p:sp>
          </p:grpSp>
        </p:grpSp>
      </p:grpSp>
      <p:sp>
        <p:nvSpPr>
          <p:cNvPr id="96" name="Freeform 25"/>
          <p:cNvSpPr>
            <a:spLocks noEditPoints="1"/>
          </p:cNvSpPr>
          <p:nvPr/>
        </p:nvSpPr>
        <p:spPr bwMode="black">
          <a:xfrm>
            <a:off x="4535559" y="3379084"/>
            <a:ext cx="628724" cy="639989"/>
          </a:xfrm>
          <a:custGeom>
            <a:avLst/>
            <a:gdLst>
              <a:gd name="T0" fmla="*/ 0 w 708"/>
              <a:gd name="T1" fmla="*/ 709 h 709"/>
              <a:gd name="T2" fmla="*/ 212 w 708"/>
              <a:gd name="T3" fmla="*/ 567 h 709"/>
              <a:gd name="T4" fmla="*/ 708 w 708"/>
              <a:gd name="T5" fmla="*/ 567 h 709"/>
              <a:gd name="T6" fmla="*/ 496 w 708"/>
              <a:gd name="T7" fmla="*/ 709 h 709"/>
              <a:gd name="T8" fmla="*/ 708 w 708"/>
              <a:gd name="T9" fmla="*/ 567 h 709"/>
              <a:gd name="T10" fmla="*/ 248 w 708"/>
              <a:gd name="T11" fmla="*/ 567 h 709"/>
              <a:gd name="T12" fmla="*/ 460 w 708"/>
              <a:gd name="T13" fmla="*/ 709 h 709"/>
              <a:gd name="T14" fmla="*/ 212 w 708"/>
              <a:gd name="T15" fmla="*/ 227 h 709"/>
              <a:gd name="T16" fmla="*/ 0 w 708"/>
              <a:gd name="T17" fmla="*/ 369 h 709"/>
              <a:gd name="T18" fmla="*/ 212 w 708"/>
              <a:gd name="T19" fmla="*/ 227 h 709"/>
              <a:gd name="T20" fmla="*/ 496 w 708"/>
              <a:gd name="T21" fmla="*/ 14 h 709"/>
              <a:gd name="T22" fmla="*/ 708 w 708"/>
              <a:gd name="T23" fmla="*/ 156 h 709"/>
              <a:gd name="T24" fmla="*/ 460 w 708"/>
              <a:gd name="T25" fmla="*/ 156 h 709"/>
              <a:gd name="T26" fmla="*/ 248 w 708"/>
              <a:gd name="T27" fmla="*/ 298 h 709"/>
              <a:gd name="T28" fmla="*/ 460 w 708"/>
              <a:gd name="T29" fmla="*/ 156 h 709"/>
              <a:gd name="T30" fmla="*/ 127 w 708"/>
              <a:gd name="T31" fmla="*/ 397 h 709"/>
              <a:gd name="T32" fmla="*/ 340 w 708"/>
              <a:gd name="T33" fmla="*/ 539 h 709"/>
              <a:gd name="T34" fmla="*/ 97 w 708"/>
              <a:gd name="T35" fmla="*/ 397 h 709"/>
              <a:gd name="T36" fmla="*/ 0 w 708"/>
              <a:gd name="T37" fmla="*/ 539 h 709"/>
              <a:gd name="T38" fmla="*/ 97 w 708"/>
              <a:gd name="T39" fmla="*/ 397 h 709"/>
              <a:gd name="T40" fmla="*/ 0 w 708"/>
              <a:gd name="T41" fmla="*/ 57 h 709"/>
              <a:gd name="T42" fmla="*/ 97 w 708"/>
              <a:gd name="T43" fmla="*/ 199 h 709"/>
              <a:gd name="T44" fmla="*/ 583 w 708"/>
              <a:gd name="T45" fmla="*/ 397 h 709"/>
              <a:gd name="T46" fmla="*/ 371 w 708"/>
              <a:gd name="T47" fmla="*/ 539 h 709"/>
              <a:gd name="T48" fmla="*/ 583 w 708"/>
              <a:gd name="T49" fmla="*/ 397 h 709"/>
              <a:gd name="T50" fmla="*/ 614 w 708"/>
              <a:gd name="T51" fmla="*/ 397 h 709"/>
              <a:gd name="T52" fmla="*/ 708 w 708"/>
              <a:gd name="T53" fmla="*/ 539 h 709"/>
              <a:gd name="T54" fmla="*/ 354 w 708"/>
              <a:gd name="T55" fmla="*/ 132 h 709"/>
              <a:gd name="T56" fmla="*/ 392 w 708"/>
              <a:gd name="T57" fmla="*/ 47 h 709"/>
              <a:gd name="T58" fmla="*/ 316 w 708"/>
              <a:gd name="T59" fmla="*/ 0 h 709"/>
              <a:gd name="T60" fmla="*/ 269 w 708"/>
              <a:gd name="T61" fmla="*/ 47 h 709"/>
              <a:gd name="T62" fmla="*/ 602 w 708"/>
              <a:gd name="T63" fmla="*/ 343 h 709"/>
              <a:gd name="T64" fmla="*/ 640 w 708"/>
              <a:gd name="T65" fmla="*/ 258 h 709"/>
              <a:gd name="T66" fmla="*/ 564 w 708"/>
              <a:gd name="T67" fmla="*/ 210 h 709"/>
              <a:gd name="T68" fmla="*/ 517 w 708"/>
              <a:gd name="T69" fmla="*/ 258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8" h="709">
                <a:moveTo>
                  <a:pt x="212" y="709"/>
                </a:moveTo>
                <a:lnTo>
                  <a:pt x="0" y="709"/>
                </a:lnTo>
                <a:lnTo>
                  <a:pt x="0" y="567"/>
                </a:lnTo>
                <a:lnTo>
                  <a:pt x="212" y="567"/>
                </a:lnTo>
                <a:lnTo>
                  <a:pt x="212" y="709"/>
                </a:lnTo>
                <a:close/>
                <a:moveTo>
                  <a:pt x="708" y="567"/>
                </a:moveTo>
                <a:lnTo>
                  <a:pt x="496" y="567"/>
                </a:lnTo>
                <a:lnTo>
                  <a:pt x="496" y="709"/>
                </a:lnTo>
                <a:lnTo>
                  <a:pt x="708" y="709"/>
                </a:lnTo>
                <a:lnTo>
                  <a:pt x="708" y="567"/>
                </a:lnTo>
                <a:close/>
                <a:moveTo>
                  <a:pt x="460" y="567"/>
                </a:moveTo>
                <a:lnTo>
                  <a:pt x="248" y="567"/>
                </a:lnTo>
                <a:lnTo>
                  <a:pt x="248" y="709"/>
                </a:lnTo>
                <a:lnTo>
                  <a:pt x="460" y="709"/>
                </a:lnTo>
                <a:lnTo>
                  <a:pt x="460" y="567"/>
                </a:lnTo>
                <a:close/>
                <a:moveTo>
                  <a:pt x="212" y="227"/>
                </a:moveTo>
                <a:lnTo>
                  <a:pt x="0" y="227"/>
                </a:lnTo>
                <a:lnTo>
                  <a:pt x="0" y="369"/>
                </a:lnTo>
                <a:lnTo>
                  <a:pt x="212" y="369"/>
                </a:lnTo>
                <a:lnTo>
                  <a:pt x="212" y="227"/>
                </a:lnTo>
                <a:close/>
                <a:moveTo>
                  <a:pt x="708" y="14"/>
                </a:moveTo>
                <a:lnTo>
                  <a:pt x="496" y="14"/>
                </a:lnTo>
                <a:lnTo>
                  <a:pt x="496" y="156"/>
                </a:lnTo>
                <a:lnTo>
                  <a:pt x="708" y="156"/>
                </a:lnTo>
                <a:lnTo>
                  <a:pt x="708" y="14"/>
                </a:lnTo>
                <a:close/>
                <a:moveTo>
                  <a:pt x="460" y="156"/>
                </a:moveTo>
                <a:lnTo>
                  <a:pt x="248" y="156"/>
                </a:lnTo>
                <a:lnTo>
                  <a:pt x="248" y="298"/>
                </a:lnTo>
                <a:lnTo>
                  <a:pt x="460" y="298"/>
                </a:lnTo>
                <a:lnTo>
                  <a:pt x="460" y="156"/>
                </a:lnTo>
                <a:close/>
                <a:moveTo>
                  <a:pt x="340" y="397"/>
                </a:moveTo>
                <a:lnTo>
                  <a:pt x="127" y="397"/>
                </a:lnTo>
                <a:lnTo>
                  <a:pt x="127" y="539"/>
                </a:lnTo>
                <a:lnTo>
                  <a:pt x="340" y="539"/>
                </a:lnTo>
                <a:lnTo>
                  <a:pt x="340" y="397"/>
                </a:lnTo>
                <a:close/>
                <a:moveTo>
                  <a:pt x="97" y="397"/>
                </a:moveTo>
                <a:lnTo>
                  <a:pt x="0" y="397"/>
                </a:lnTo>
                <a:lnTo>
                  <a:pt x="0" y="539"/>
                </a:lnTo>
                <a:lnTo>
                  <a:pt x="97" y="539"/>
                </a:lnTo>
                <a:lnTo>
                  <a:pt x="97" y="397"/>
                </a:lnTo>
                <a:close/>
                <a:moveTo>
                  <a:pt x="97" y="57"/>
                </a:moveTo>
                <a:lnTo>
                  <a:pt x="0" y="57"/>
                </a:lnTo>
                <a:lnTo>
                  <a:pt x="0" y="199"/>
                </a:lnTo>
                <a:lnTo>
                  <a:pt x="97" y="199"/>
                </a:lnTo>
                <a:lnTo>
                  <a:pt x="97" y="57"/>
                </a:lnTo>
                <a:close/>
                <a:moveTo>
                  <a:pt x="583" y="397"/>
                </a:moveTo>
                <a:lnTo>
                  <a:pt x="371" y="397"/>
                </a:lnTo>
                <a:lnTo>
                  <a:pt x="371" y="539"/>
                </a:lnTo>
                <a:lnTo>
                  <a:pt x="583" y="539"/>
                </a:lnTo>
                <a:lnTo>
                  <a:pt x="583" y="397"/>
                </a:lnTo>
                <a:close/>
                <a:moveTo>
                  <a:pt x="708" y="397"/>
                </a:moveTo>
                <a:lnTo>
                  <a:pt x="614" y="397"/>
                </a:lnTo>
                <a:lnTo>
                  <a:pt x="614" y="539"/>
                </a:lnTo>
                <a:lnTo>
                  <a:pt x="708" y="539"/>
                </a:lnTo>
                <a:lnTo>
                  <a:pt x="708" y="397"/>
                </a:lnTo>
                <a:close/>
                <a:moveTo>
                  <a:pt x="354" y="132"/>
                </a:moveTo>
                <a:lnTo>
                  <a:pt x="439" y="47"/>
                </a:lnTo>
                <a:lnTo>
                  <a:pt x="392" y="47"/>
                </a:lnTo>
                <a:lnTo>
                  <a:pt x="392" y="0"/>
                </a:lnTo>
                <a:lnTo>
                  <a:pt x="316" y="0"/>
                </a:lnTo>
                <a:lnTo>
                  <a:pt x="316" y="47"/>
                </a:lnTo>
                <a:lnTo>
                  <a:pt x="269" y="47"/>
                </a:lnTo>
                <a:lnTo>
                  <a:pt x="354" y="132"/>
                </a:lnTo>
                <a:close/>
                <a:moveTo>
                  <a:pt x="602" y="343"/>
                </a:moveTo>
                <a:lnTo>
                  <a:pt x="687" y="258"/>
                </a:lnTo>
                <a:lnTo>
                  <a:pt x="640" y="258"/>
                </a:lnTo>
                <a:lnTo>
                  <a:pt x="640" y="210"/>
                </a:lnTo>
                <a:lnTo>
                  <a:pt x="564" y="210"/>
                </a:lnTo>
                <a:lnTo>
                  <a:pt x="564" y="258"/>
                </a:lnTo>
                <a:lnTo>
                  <a:pt x="517" y="258"/>
                </a:lnTo>
                <a:lnTo>
                  <a:pt x="602"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3" tIns="41147" rIns="82293" bIns="41147" numCol="1" anchor="t" anchorCtr="0" compatLnSpc="1">
            <a:prstTxWarp prst="textNoShape">
              <a:avLst/>
            </a:prstTxWarp>
          </a:bodyPr>
          <a:lstStyle/>
          <a:p>
            <a:endParaRPr lang="en-US" sz="1599"/>
          </a:p>
        </p:txBody>
      </p:sp>
      <p:sp>
        <p:nvSpPr>
          <p:cNvPr id="97" name="Freeform 96"/>
          <p:cNvSpPr>
            <a:spLocks noEditPoints="1"/>
          </p:cNvSpPr>
          <p:nvPr/>
        </p:nvSpPr>
        <p:spPr bwMode="black">
          <a:xfrm>
            <a:off x="1721682" y="3410739"/>
            <a:ext cx="594276" cy="594276"/>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p:spPr>
        <p:txBody>
          <a:bodyPr vert="horz" wrap="square" lIns="82293" tIns="41147" rIns="82293" bIns="41147" numCol="1" anchor="t" anchorCtr="0" compatLnSpc="1">
            <a:prstTxWarp prst="textNoShape">
              <a:avLst/>
            </a:prstTxWarp>
          </a:bodyPr>
          <a:lstStyle/>
          <a:p>
            <a:endParaRPr lang="en-US" sz="1599"/>
          </a:p>
        </p:txBody>
      </p:sp>
    </p:spTree>
    <p:extLst>
      <p:ext uri="{BB962C8B-B14F-4D97-AF65-F5344CB8AC3E}">
        <p14:creationId xmlns:p14="http://schemas.microsoft.com/office/powerpoint/2010/main" val="392732427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90" y="202986"/>
            <a:ext cx="11887878" cy="917444"/>
          </a:xfrm>
        </p:spPr>
        <p:txBody>
          <a:bodyPr/>
          <a:lstStyle/>
          <a:p>
            <a:r>
              <a:rPr lang="en-US" sz="5399" dirty="0"/>
              <a:t>Recommended sales approach</a:t>
            </a:r>
          </a:p>
        </p:txBody>
      </p:sp>
      <p:sp>
        <p:nvSpPr>
          <p:cNvPr id="19" name="Rectangle 18"/>
          <p:cNvSpPr/>
          <p:nvPr/>
        </p:nvSpPr>
        <p:spPr>
          <a:xfrm>
            <a:off x="3916741" y="1336606"/>
            <a:ext cx="7969655" cy="1491953"/>
          </a:xfrm>
          <a:prstGeom prst="rect">
            <a:avLst/>
          </a:prstGeom>
          <a:solidFill>
            <a:schemeClr val="bg1">
              <a:alpha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86347" tIns="45678" rIns="186347" bIns="45678" rtlCol="0" anchor="ctr"/>
          <a:lstStyle/>
          <a:p>
            <a:pPr marL="291153" indent="-291153" defTabSz="931833">
              <a:spcAft>
                <a:spcPts val="612"/>
              </a:spcAft>
              <a:buBlip>
                <a:blip r:embed="rId3"/>
              </a:buBlip>
            </a:pPr>
            <a:r>
              <a:rPr lang="en-US" dirty="0">
                <a:solidFill>
                  <a:srgbClr val="000000"/>
                </a:solidFill>
              </a:rPr>
              <a:t>Lead with the Education Desktop on-premises</a:t>
            </a:r>
          </a:p>
          <a:p>
            <a:pPr marL="291153" indent="-291153" defTabSz="931833">
              <a:spcAft>
                <a:spcPts val="612"/>
              </a:spcAft>
              <a:buBlip>
                <a:blip r:embed="rId3"/>
              </a:buBlip>
            </a:pPr>
            <a:r>
              <a:rPr lang="en-US" dirty="0">
                <a:solidFill>
                  <a:srgbClr val="000000"/>
                </a:solidFill>
              </a:rPr>
              <a:t>Position free Office 365 Education A2 through </a:t>
            </a:r>
            <a:r>
              <a:rPr lang="en-US" dirty="0">
                <a:solidFill>
                  <a:srgbClr val="4F4F4F">
                    <a:lumMod val="65000"/>
                    <a:lumOff val="35000"/>
                  </a:srgbClr>
                </a:solidFill>
                <a:hlinkClick r:id="rId4"/>
              </a:rPr>
              <a:t>www.office365.com</a:t>
            </a:r>
            <a:r>
              <a:rPr lang="en-US" dirty="0">
                <a:solidFill>
                  <a:srgbClr val="4F4F4F">
                    <a:lumMod val="65000"/>
                    <a:lumOff val="35000"/>
                  </a:srgbClr>
                </a:solidFill>
              </a:rPr>
              <a:t> </a:t>
            </a:r>
            <a:r>
              <a:rPr lang="en-US" dirty="0">
                <a:solidFill>
                  <a:srgbClr val="000000"/>
                </a:solidFill>
              </a:rPr>
              <a:t>as means to </a:t>
            </a:r>
            <a:r>
              <a:rPr lang="en-US" b="1" dirty="0">
                <a:solidFill>
                  <a:srgbClr val="000000"/>
                </a:solidFill>
              </a:rPr>
              <a:t>extend</a:t>
            </a:r>
            <a:r>
              <a:rPr lang="en-US" dirty="0">
                <a:solidFill>
                  <a:srgbClr val="000000"/>
                </a:solidFill>
              </a:rPr>
              <a:t> capabilities into the cloud and as a </a:t>
            </a:r>
            <a:r>
              <a:rPr lang="en-US" b="1" dirty="0">
                <a:solidFill>
                  <a:srgbClr val="000000"/>
                </a:solidFill>
              </a:rPr>
              <a:t>complement </a:t>
            </a:r>
            <a:r>
              <a:rPr lang="en-US" dirty="0">
                <a:solidFill>
                  <a:srgbClr val="000000"/>
                </a:solidFill>
              </a:rPr>
              <a:t>to on-premises deployment</a:t>
            </a:r>
          </a:p>
        </p:txBody>
      </p:sp>
      <p:sp>
        <p:nvSpPr>
          <p:cNvPr id="11" name="Rectangle 10"/>
          <p:cNvSpPr/>
          <p:nvPr/>
        </p:nvSpPr>
        <p:spPr>
          <a:xfrm>
            <a:off x="353266" y="1336606"/>
            <a:ext cx="3571928" cy="149195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355" tIns="45678" rIns="91355" bIns="45678" rtlCol="0" anchor="ctr"/>
          <a:lstStyle/>
          <a:p>
            <a:pPr algn="ctr" defTabSz="931833"/>
            <a:endParaRPr lang="en-US" dirty="0">
              <a:solidFill>
                <a:srgbClr val="FFFFFF"/>
              </a:solidFill>
            </a:endParaRPr>
          </a:p>
        </p:txBody>
      </p:sp>
      <p:sp>
        <p:nvSpPr>
          <p:cNvPr id="12" name="TextBox 11"/>
          <p:cNvSpPr txBox="1"/>
          <p:nvPr/>
        </p:nvSpPr>
        <p:spPr>
          <a:xfrm>
            <a:off x="353266" y="2250219"/>
            <a:ext cx="3447560" cy="318312"/>
          </a:xfrm>
          <a:prstGeom prst="rect">
            <a:avLst/>
          </a:prstGeom>
          <a:solidFill>
            <a:schemeClr val="accent2"/>
          </a:solidFill>
        </p:spPr>
        <p:txBody>
          <a:bodyPr wrap="square" lIns="91355" tIns="45678" rIns="91355" bIns="45678" rtlCol="0">
            <a:spAutoFit/>
          </a:bodyPr>
          <a:lstStyle/>
          <a:p>
            <a:pPr algn="r" defTabSz="931833">
              <a:lnSpc>
                <a:spcPct val="80000"/>
              </a:lnSpc>
            </a:pPr>
            <a:r>
              <a:rPr lang="en-US" dirty="0">
                <a:solidFill>
                  <a:srgbClr val="FFFFFF"/>
                </a:solidFill>
                <a:latin typeface="Segoe UI Semibold" pitchFamily="34" charset="0"/>
                <a:cs typeface="Segoe Light"/>
              </a:rPr>
              <a:t>Lead with Education Desktop</a:t>
            </a:r>
            <a:endParaRPr lang="en-US" sz="2900" dirty="0">
              <a:solidFill>
                <a:srgbClr val="FFFFFF"/>
              </a:solidFill>
              <a:latin typeface="Segoe UI Semibold" pitchFamily="34" charset="0"/>
              <a:cs typeface="Segoe Light"/>
            </a:endParaRPr>
          </a:p>
        </p:txBody>
      </p:sp>
      <p:pic>
        <p:nvPicPr>
          <p:cNvPr id="21" name="Picture 3" descr="C:\Users\v-blanch\Desktop\WWPS Education\WWPS Marketing\Metro Edu Template\Identity Elements\White Circles PNGs\White Circles PNGs\96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12856" y="1439927"/>
            <a:ext cx="652730" cy="652730"/>
          </a:xfrm>
          <a:prstGeom prst="rect">
            <a:avLst/>
          </a:prstGeom>
          <a:solidFill>
            <a:schemeClr val="accent2"/>
          </a:solidFill>
          <a:extLst/>
        </p:spPr>
      </p:pic>
      <p:sp>
        <p:nvSpPr>
          <p:cNvPr id="17" name="Rectangle 16"/>
          <p:cNvSpPr/>
          <p:nvPr/>
        </p:nvSpPr>
        <p:spPr>
          <a:xfrm>
            <a:off x="3916741" y="2877781"/>
            <a:ext cx="7969655" cy="2016999"/>
          </a:xfrm>
          <a:prstGeom prst="rect">
            <a:avLst/>
          </a:prstGeom>
          <a:solidFill>
            <a:schemeClr val="bg1">
              <a:alpha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86347" tIns="45678" rIns="186347" bIns="45678" rtlCol="0" anchor="ctr"/>
          <a:lstStyle/>
          <a:p>
            <a:pPr marL="291153" indent="-291153" defTabSz="931833">
              <a:spcAft>
                <a:spcPts val="612"/>
              </a:spcAft>
              <a:buBlip>
                <a:blip r:embed="rId3"/>
              </a:buBlip>
            </a:pPr>
            <a:r>
              <a:rPr lang="en-US" dirty="0">
                <a:solidFill>
                  <a:srgbClr val="000000"/>
                </a:solidFill>
              </a:rPr>
              <a:t>Upsell to Office 365 Education </a:t>
            </a:r>
            <a:r>
              <a:rPr lang="en-US" dirty="0" smtClean="0">
                <a:solidFill>
                  <a:srgbClr val="000000"/>
                </a:solidFill>
              </a:rPr>
              <a:t>A3</a:t>
            </a:r>
            <a:endParaRPr lang="en-US" dirty="0">
              <a:solidFill>
                <a:srgbClr val="000000"/>
              </a:solidFill>
            </a:endParaRPr>
          </a:p>
          <a:p>
            <a:pPr marL="291153" indent="-291153" defTabSz="931833">
              <a:spcAft>
                <a:spcPts val="612"/>
              </a:spcAft>
              <a:buBlip>
                <a:blip r:embed="rId3"/>
              </a:buBlip>
            </a:pPr>
            <a:r>
              <a:rPr lang="en-US" dirty="0">
                <a:solidFill>
                  <a:srgbClr val="000000"/>
                </a:solidFill>
              </a:rPr>
              <a:t>Fall back to free Office 365 Education A2 </a:t>
            </a:r>
            <a:r>
              <a:rPr lang="en-US" dirty="0" smtClean="0">
                <a:solidFill>
                  <a:srgbClr val="000000"/>
                </a:solidFill>
              </a:rPr>
              <a:t>for </a:t>
            </a:r>
            <a:r>
              <a:rPr lang="en-US" dirty="0">
                <a:solidFill>
                  <a:srgbClr val="000000"/>
                </a:solidFill>
              </a:rPr>
              <a:t>faculty/staff</a:t>
            </a:r>
          </a:p>
          <a:p>
            <a:pPr marL="291153" indent="-291153" defTabSz="931833">
              <a:spcAft>
                <a:spcPts val="612"/>
              </a:spcAft>
              <a:buBlip>
                <a:blip r:embed="rId3"/>
              </a:buBlip>
            </a:pPr>
            <a:r>
              <a:rPr lang="en-US" dirty="0">
                <a:solidFill>
                  <a:srgbClr val="000000"/>
                </a:solidFill>
              </a:rPr>
              <a:t>Incorporate </a:t>
            </a:r>
            <a:r>
              <a:rPr lang="en-US" b="1" dirty="0">
                <a:solidFill>
                  <a:srgbClr val="000000"/>
                </a:solidFill>
              </a:rPr>
              <a:t>service offerings </a:t>
            </a:r>
            <a:r>
              <a:rPr lang="en-US" dirty="0">
                <a:solidFill>
                  <a:srgbClr val="000000"/>
                </a:solidFill>
              </a:rPr>
              <a:t>to boost revenue and margins. Sell in</a:t>
            </a:r>
            <a:r>
              <a:rPr lang="en-US" b="1" dirty="0">
                <a:solidFill>
                  <a:srgbClr val="000000"/>
                </a:solidFill>
              </a:rPr>
              <a:t> </a:t>
            </a:r>
            <a:r>
              <a:rPr lang="en-US" dirty="0">
                <a:solidFill>
                  <a:srgbClr val="000000"/>
                </a:solidFill>
              </a:rPr>
              <a:t>packaged services, application customization, cloud migration, etc.</a:t>
            </a:r>
            <a:r>
              <a:rPr lang="en-US" b="1" dirty="0">
                <a:solidFill>
                  <a:srgbClr val="000000"/>
                </a:solidFill>
              </a:rPr>
              <a:t> </a:t>
            </a:r>
          </a:p>
        </p:txBody>
      </p:sp>
      <p:sp>
        <p:nvSpPr>
          <p:cNvPr id="18" name="Rectangle 17"/>
          <p:cNvSpPr/>
          <p:nvPr/>
        </p:nvSpPr>
        <p:spPr>
          <a:xfrm>
            <a:off x="353266" y="2877781"/>
            <a:ext cx="3571928" cy="2016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355" tIns="45678" rIns="91355" bIns="45678" rtlCol="0" anchor="ctr"/>
          <a:lstStyle/>
          <a:p>
            <a:pPr algn="ctr" defTabSz="931833"/>
            <a:endParaRPr lang="en-US" dirty="0">
              <a:solidFill>
                <a:srgbClr val="FFFFFF"/>
              </a:solidFill>
            </a:endParaRPr>
          </a:p>
        </p:txBody>
      </p:sp>
      <p:sp>
        <p:nvSpPr>
          <p:cNvPr id="23" name="TextBox 22"/>
          <p:cNvSpPr txBox="1"/>
          <p:nvPr/>
        </p:nvSpPr>
        <p:spPr>
          <a:xfrm>
            <a:off x="353266" y="4276223"/>
            <a:ext cx="3447560" cy="544303"/>
          </a:xfrm>
          <a:prstGeom prst="rect">
            <a:avLst/>
          </a:prstGeom>
          <a:solidFill>
            <a:schemeClr val="accent2"/>
          </a:solidFill>
        </p:spPr>
        <p:txBody>
          <a:bodyPr wrap="square" lIns="91355" tIns="45678" rIns="91355" bIns="45678" rtlCol="0">
            <a:spAutoFit/>
          </a:bodyPr>
          <a:lstStyle/>
          <a:p>
            <a:pPr algn="ctr" defTabSz="931833">
              <a:lnSpc>
                <a:spcPct val="80000"/>
              </a:lnSpc>
              <a:spcAft>
                <a:spcPts val="300"/>
              </a:spcAft>
            </a:pPr>
            <a:r>
              <a:rPr lang="en-US" dirty="0">
                <a:solidFill>
                  <a:srgbClr val="FFFFFF"/>
                </a:solidFill>
                <a:latin typeface="Segoe UI Semibold" pitchFamily="34" charset="0"/>
                <a:cs typeface="Segoe Light"/>
              </a:rPr>
              <a:t>Upsell to </a:t>
            </a:r>
            <a:br>
              <a:rPr lang="en-US" dirty="0">
                <a:solidFill>
                  <a:srgbClr val="FFFFFF"/>
                </a:solidFill>
                <a:latin typeface="Segoe UI Semibold" pitchFamily="34" charset="0"/>
                <a:cs typeface="Segoe Light"/>
              </a:rPr>
            </a:br>
            <a:r>
              <a:rPr lang="en-US" dirty="0">
                <a:solidFill>
                  <a:srgbClr val="FFFFFF"/>
                </a:solidFill>
                <a:latin typeface="Segoe UI Semibold" pitchFamily="34" charset="0"/>
                <a:cs typeface="Segoe Light"/>
              </a:rPr>
              <a:t>Office 365 Education A3</a:t>
            </a:r>
            <a:endParaRPr lang="en-US" sz="2400" dirty="0">
              <a:solidFill>
                <a:srgbClr val="FFFFFF"/>
              </a:solidFill>
              <a:latin typeface="Segoe UI Semibold" pitchFamily="34" charset="0"/>
              <a:cs typeface="Segoe Light"/>
            </a:endParaRPr>
          </a:p>
        </p:txBody>
      </p:sp>
      <p:sp>
        <p:nvSpPr>
          <p:cNvPr id="25" name="Rectangle 24"/>
          <p:cNvSpPr/>
          <p:nvPr/>
        </p:nvSpPr>
        <p:spPr>
          <a:xfrm>
            <a:off x="3916741" y="4961454"/>
            <a:ext cx="7969655" cy="1491953"/>
          </a:xfrm>
          <a:prstGeom prst="rect">
            <a:avLst/>
          </a:prstGeom>
          <a:solidFill>
            <a:schemeClr val="bg1">
              <a:alpha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86347" tIns="45678" rIns="186347" bIns="45678" rtlCol="0" anchor="ctr"/>
          <a:lstStyle/>
          <a:p>
            <a:pPr marL="291153" indent="-291153" defTabSz="931833">
              <a:spcAft>
                <a:spcPts val="612"/>
              </a:spcAft>
              <a:buBlip>
                <a:blip r:embed="rId3"/>
              </a:buBlip>
            </a:pPr>
            <a:r>
              <a:rPr lang="en-US" dirty="0">
                <a:solidFill>
                  <a:srgbClr val="000000"/>
                </a:solidFill>
              </a:rPr>
              <a:t>Deploy Student </a:t>
            </a:r>
            <a:r>
              <a:rPr lang="en-US" dirty="0" smtClean="0">
                <a:solidFill>
                  <a:srgbClr val="000000"/>
                </a:solidFill>
              </a:rPr>
              <a:t>Option </a:t>
            </a:r>
            <a:r>
              <a:rPr lang="en-US" dirty="0">
                <a:solidFill>
                  <a:srgbClr val="000000"/>
                </a:solidFill>
              </a:rPr>
              <a:t>as a benefit of Education Desktop </a:t>
            </a:r>
          </a:p>
          <a:p>
            <a:pPr marL="291153" indent="-291153" defTabSz="931833">
              <a:spcAft>
                <a:spcPts val="612"/>
              </a:spcAft>
              <a:buBlip>
                <a:blip r:embed="rId3"/>
              </a:buBlip>
            </a:pPr>
            <a:r>
              <a:rPr lang="en-US" dirty="0">
                <a:solidFill>
                  <a:srgbClr val="000000"/>
                </a:solidFill>
              </a:rPr>
              <a:t>Move students to the cloud with free Office 365 Education A2</a:t>
            </a:r>
          </a:p>
          <a:p>
            <a:pPr marL="291153" indent="-291153" defTabSz="931833">
              <a:spcAft>
                <a:spcPts val="612"/>
              </a:spcAft>
              <a:buBlip>
                <a:blip r:embed="rId3"/>
              </a:buBlip>
            </a:pPr>
            <a:r>
              <a:rPr lang="en-US" dirty="0">
                <a:solidFill>
                  <a:srgbClr val="000000"/>
                </a:solidFill>
              </a:rPr>
              <a:t>Attach Exchange Online integration and other services to your sales offering</a:t>
            </a:r>
          </a:p>
        </p:txBody>
      </p:sp>
      <p:sp>
        <p:nvSpPr>
          <p:cNvPr id="27" name="Rectangle 26"/>
          <p:cNvSpPr/>
          <p:nvPr/>
        </p:nvSpPr>
        <p:spPr>
          <a:xfrm>
            <a:off x="353266" y="4961454"/>
            <a:ext cx="3571928" cy="149195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355" tIns="45678" rIns="91355" bIns="45678" rtlCol="0" anchor="ctr"/>
          <a:lstStyle/>
          <a:p>
            <a:pPr algn="ctr" defTabSz="931833"/>
            <a:endParaRPr lang="en-US" dirty="0">
              <a:solidFill>
                <a:srgbClr val="FFFFFF"/>
              </a:solidFill>
            </a:endParaRPr>
          </a:p>
        </p:txBody>
      </p:sp>
      <p:sp>
        <p:nvSpPr>
          <p:cNvPr id="28" name="TextBox 27"/>
          <p:cNvSpPr txBox="1"/>
          <p:nvPr/>
        </p:nvSpPr>
        <p:spPr>
          <a:xfrm>
            <a:off x="543733" y="5964835"/>
            <a:ext cx="3257086" cy="318312"/>
          </a:xfrm>
          <a:prstGeom prst="rect">
            <a:avLst/>
          </a:prstGeom>
          <a:solidFill>
            <a:schemeClr val="accent2"/>
          </a:solidFill>
        </p:spPr>
        <p:txBody>
          <a:bodyPr wrap="square" lIns="91355" tIns="45678" rIns="91355" bIns="45678" rtlCol="0">
            <a:spAutoFit/>
          </a:bodyPr>
          <a:lstStyle/>
          <a:p>
            <a:pPr algn="r" defTabSz="931833">
              <a:lnSpc>
                <a:spcPct val="80000"/>
              </a:lnSpc>
            </a:pPr>
            <a:r>
              <a:rPr lang="en-US" dirty="0">
                <a:solidFill>
                  <a:srgbClr val="FFFFFF"/>
                </a:solidFill>
                <a:latin typeface="Segoe UI Semibold" pitchFamily="34" charset="0"/>
                <a:cs typeface="Segoe Light"/>
              </a:rPr>
              <a:t>Offer free* A2 for Students</a:t>
            </a:r>
            <a:endParaRPr lang="en-US" sz="2900" dirty="0">
              <a:solidFill>
                <a:srgbClr val="FFFFFF"/>
              </a:solidFill>
              <a:latin typeface="Segoe UI Semibold" pitchFamily="34" charset="0"/>
              <a:cs typeface="Segoe Light"/>
            </a:endParaRPr>
          </a:p>
        </p:txBody>
      </p:sp>
      <p:pic>
        <p:nvPicPr>
          <p:cNvPr id="30" name="Picture 2" descr="C:\Users\v-blanch\Desktop\WWPS Education\WWPS Marketing\Metro Edu Template\Identity Elements\White Circles PNGs\White Circles PNGs\112A.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840455" y="3004990"/>
            <a:ext cx="652730" cy="652730"/>
          </a:xfrm>
          <a:prstGeom prst="rect">
            <a:avLst/>
          </a:prstGeom>
          <a:solidFill>
            <a:schemeClr val="accent2"/>
          </a:solidFill>
          <a:extLst/>
        </p:spPr>
      </p:pic>
      <p:pic>
        <p:nvPicPr>
          <p:cNvPr id="31" name="Picture 2" descr="C:\Users\v-blanch\Desktop\WWPS Education\WWPS Marketing\Metro Edu Template\Identity Elements\Grey Circles PNGs\Grey Circles PNGs\104B.png"/>
          <p:cNvPicPr>
            <a:picLocks noChangeAspect="1" noChangeArrowheads="1"/>
          </p:cNvPicPr>
          <p:nvPr/>
        </p:nvPicPr>
        <p:blipFill>
          <a:blip r:embed="rId7" cstate="screen">
            <a:biLevel thresh="25000"/>
            <a:extLst>
              <a:ext uri="{28A0092B-C50C-407E-A947-70E740481C1C}">
                <a14:useLocalDpi xmlns:a14="http://schemas.microsoft.com/office/drawing/2010/main"/>
              </a:ext>
            </a:extLst>
          </a:blip>
          <a:srcRect/>
          <a:stretch>
            <a:fillRect/>
          </a:stretch>
        </p:blipFill>
        <p:spPr bwMode="auto">
          <a:xfrm>
            <a:off x="1840455" y="5059870"/>
            <a:ext cx="652730" cy="65273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390984" y="6573098"/>
            <a:ext cx="5540205" cy="249224"/>
          </a:xfrm>
          <a:prstGeom prst="rect">
            <a:avLst/>
          </a:prstGeom>
        </p:spPr>
        <p:txBody>
          <a:bodyPr wrap="square" lIns="91355" tIns="45678" rIns="91355" bIns="45678">
            <a:spAutoFit/>
          </a:bodyPr>
          <a:lstStyle/>
          <a:p>
            <a:pPr defTabSz="931833"/>
            <a:r>
              <a:rPr lang="en-US" altLang="zh-CN" sz="1000" dirty="0">
                <a:solidFill>
                  <a:srgbClr val="4F4F4F">
                    <a:lumMod val="75000"/>
                    <a:lumOff val="25000"/>
                    <a:alpha val="99000"/>
                  </a:srgbClr>
                </a:solidFill>
              </a:rPr>
              <a:t>*No license fee; doesn’t include deployment or support costs associated with the service.</a:t>
            </a:r>
          </a:p>
        </p:txBody>
      </p:sp>
    </p:spTree>
    <p:extLst>
      <p:ext uri="{BB962C8B-B14F-4D97-AF65-F5344CB8AC3E}">
        <p14:creationId xmlns:p14="http://schemas.microsoft.com/office/powerpoint/2010/main" val="2002352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nvPr>
        </p:nvGraphicFramePr>
        <p:xfrm>
          <a:off x="1079230" y="3173499"/>
          <a:ext cx="5519569" cy="352983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7181635" y="2733575"/>
            <a:ext cx="4214246" cy="3965243"/>
          </a:xfrm>
          <a:prstGeom prst="rect">
            <a:avLst/>
          </a:prstGeom>
          <a:solidFill>
            <a:schemeClr val="accent1"/>
          </a:solidFill>
          <a:ln w="9525" cap="flat" cmpd="sng" algn="ctr">
            <a:noFill/>
            <a:prstDash val="solid"/>
          </a:ln>
          <a:effectLst/>
          <a:extLst/>
        </p:spPr>
        <p:style>
          <a:lnRef idx="1">
            <a:schemeClr val="accent1"/>
          </a:lnRef>
          <a:fillRef idx="3">
            <a:schemeClr val="accent1"/>
          </a:fillRef>
          <a:effectRef idx="2">
            <a:schemeClr val="accent1"/>
          </a:effectRef>
          <a:fontRef idx="minor">
            <a:schemeClr val="lt1"/>
          </a:fontRef>
        </p:style>
        <p:txBody>
          <a:bodyPr lIns="143776" tIns="95851" rIns="143776" bIns="95851" rtlCol="0" anchor="b"/>
          <a:lstStyle/>
          <a:p>
            <a:endParaRPr lang="en-US" sz="3060" dirty="0">
              <a:latin typeface="Segoe Light"/>
            </a:endParaRPr>
          </a:p>
        </p:txBody>
      </p:sp>
      <p:sp>
        <p:nvSpPr>
          <p:cNvPr id="2" name="Title 1"/>
          <p:cNvSpPr>
            <a:spLocks noGrp="1"/>
          </p:cNvSpPr>
          <p:nvPr>
            <p:ph type="title"/>
          </p:nvPr>
        </p:nvSpPr>
        <p:spPr/>
        <p:txBody>
          <a:bodyPr/>
          <a:lstStyle/>
          <a:p>
            <a:r>
              <a:rPr lang="en-US" dirty="0"/>
              <a:t>S</a:t>
            </a:r>
            <a:r>
              <a:rPr lang="en-US" dirty="0" smtClean="0"/>
              <a:t>elling with Free Office 365 Education A2</a:t>
            </a:r>
            <a:endParaRPr lang="en-US" dirty="0"/>
          </a:p>
        </p:txBody>
      </p:sp>
      <p:sp>
        <p:nvSpPr>
          <p:cNvPr id="6" name="Rectangle 5"/>
          <p:cNvSpPr/>
          <p:nvPr/>
        </p:nvSpPr>
        <p:spPr>
          <a:xfrm>
            <a:off x="1850215" y="3517699"/>
            <a:ext cx="729298" cy="2506009"/>
          </a:xfrm>
          <a:prstGeom prst="rect">
            <a:avLst/>
          </a:prstGeom>
          <a:solidFill>
            <a:schemeClr val="accent1"/>
          </a:solidFill>
          <a:ln w="9525" cap="flat" cmpd="sng" algn="ctr">
            <a:noFill/>
            <a:prstDash val="solid"/>
          </a:ln>
          <a:effectLst/>
          <a:extLst/>
        </p:spPr>
        <p:style>
          <a:lnRef idx="1">
            <a:schemeClr val="accent1"/>
          </a:lnRef>
          <a:fillRef idx="3">
            <a:schemeClr val="accent1"/>
          </a:fillRef>
          <a:effectRef idx="2">
            <a:schemeClr val="accent1"/>
          </a:effectRef>
          <a:fontRef idx="minor">
            <a:schemeClr val="lt1"/>
          </a:fontRef>
        </p:style>
        <p:txBody>
          <a:bodyPr lIns="69945" rIns="69945" rtlCol="0" anchor="b"/>
          <a:lstStyle/>
          <a:p>
            <a:endParaRPr lang="en-US" sz="1530" dirty="0">
              <a:latin typeface="Segoe Light"/>
            </a:endParaRPr>
          </a:p>
        </p:txBody>
      </p:sp>
      <p:sp>
        <p:nvSpPr>
          <p:cNvPr id="9" name="TextBox 8"/>
          <p:cNvSpPr txBox="1"/>
          <p:nvPr/>
        </p:nvSpPr>
        <p:spPr>
          <a:xfrm>
            <a:off x="1711762" y="6076307"/>
            <a:ext cx="925231" cy="446397"/>
          </a:xfrm>
          <a:prstGeom prst="rect">
            <a:avLst/>
          </a:prstGeom>
          <a:noFill/>
        </p:spPr>
        <p:txBody>
          <a:bodyPr wrap="square" rtlCol="0">
            <a:spAutoFit/>
          </a:bodyPr>
          <a:lstStyle/>
          <a:p>
            <a:pPr algn="ctr"/>
            <a:r>
              <a:rPr lang="en-US" sz="1122" dirty="0">
                <a:latin typeface="Segoe UI Semibold" pitchFamily="34" charset="0"/>
                <a:cs typeface="Arial" pitchFamily="34" charset="0"/>
              </a:rPr>
              <a:t>Education </a:t>
            </a:r>
            <a:br>
              <a:rPr lang="en-US" sz="1122" dirty="0">
                <a:latin typeface="Segoe UI Semibold" pitchFamily="34" charset="0"/>
                <a:cs typeface="Arial" pitchFamily="34" charset="0"/>
              </a:rPr>
            </a:br>
            <a:r>
              <a:rPr lang="en-US" sz="1122" dirty="0">
                <a:latin typeface="Segoe UI Semibold" pitchFamily="34" charset="0"/>
                <a:cs typeface="Arial" pitchFamily="34" charset="0"/>
              </a:rPr>
              <a:t>Desktop</a:t>
            </a:r>
          </a:p>
        </p:txBody>
      </p:sp>
      <p:sp>
        <p:nvSpPr>
          <p:cNvPr id="10" name="TextBox 9"/>
          <p:cNvSpPr txBox="1"/>
          <p:nvPr/>
        </p:nvSpPr>
        <p:spPr>
          <a:xfrm>
            <a:off x="7251362" y="2896237"/>
            <a:ext cx="3776029" cy="3539430"/>
          </a:xfrm>
          <a:prstGeom prst="rect">
            <a:avLst/>
          </a:prstGeom>
          <a:noFill/>
        </p:spPr>
        <p:txBody>
          <a:bodyPr wrap="square" rtlCol="0">
            <a:spAutoFit/>
          </a:bodyPr>
          <a:lstStyle/>
          <a:p>
            <a:r>
              <a:rPr lang="en-US" sz="1600" dirty="0">
                <a:solidFill>
                  <a:schemeClr val="bg1"/>
                </a:solidFill>
              </a:rPr>
              <a:t>Minimal savings of $.72 GBP, NET per FTE, but </a:t>
            </a:r>
            <a:r>
              <a:rPr lang="en-US" sz="1600" b="1" u="sng" dirty="0">
                <a:solidFill>
                  <a:schemeClr val="bg1"/>
                </a:solidFill>
              </a:rPr>
              <a:t>lose</a:t>
            </a:r>
            <a:r>
              <a:rPr lang="en-US" sz="1600" dirty="0">
                <a:solidFill>
                  <a:schemeClr val="bg1"/>
                </a:solidFill>
              </a:rPr>
              <a:t>:</a:t>
            </a:r>
          </a:p>
          <a:p>
            <a:pPr marL="291436" indent="-291436">
              <a:buFont typeface="Arial" pitchFamily="34" charset="0"/>
              <a:buChar char="•"/>
            </a:pPr>
            <a:r>
              <a:rPr lang="en-US" sz="1600" dirty="0">
                <a:solidFill>
                  <a:schemeClr val="bg1"/>
                </a:solidFill>
              </a:rPr>
              <a:t>Desktop bundle discount</a:t>
            </a:r>
          </a:p>
          <a:p>
            <a:pPr marL="291436" indent="-291436">
              <a:buFont typeface="Arial" pitchFamily="34" charset="0"/>
              <a:buChar char="•"/>
            </a:pPr>
            <a:r>
              <a:rPr lang="en-US" sz="1600" dirty="0">
                <a:solidFill>
                  <a:schemeClr val="bg1"/>
                </a:solidFill>
              </a:rPr>
              <a:t>Core CAL bundle discount</a:t>
            </a:r>
          </a:p>
          <a:p>
            <a:pPr marL="291436" indent="-291436">
              <a:buFont typeface="Arial" pitchFamily="34" charset="0"/>
              <a:buChar char="•"/>
            </a:pPr>
            <a:r>
              <a:rPr lang="en-US" sz="1600" dirty="0">
                <a:solidFill>
                  <a:schemeClr val="bg1"/>
                </a:solidFill>
              </a:rPr>
              <a:t>On-premises org-wide coverage of Exchange, SharePoint, and Lync CALs and any incremental on-premises functionality</a:t>
            </a:r>
          </a:p>
          <a:p>
            <a:pPr marL="291436" indent="-291436">
              <a:buFont typeface="Courier New" pitchFamily="49" charset="0"/>
              <a:buChar char="o"/>
            </a:pPr>
            <a:endParaRPr lang="en-US" sz="1600" dirty="0">
              <a:solidFill>
                <a:schemeClr val="bg1"/>
              </a:solidFill>
            </a:endParaRPr>
          </a:p>
          <a:p>
            <a:r>
              <a:rPr lang="en-US" sz="1600" b="1" dirty="0">
                <a:solidFill>
                  <a:schemeClr val="bg1"/>
                </a:solidFill>
              </a:rPr>
              <a:t>Guidance:</a:t>
            </a:r>
          </a:p>
          <a:p>
            <a:r>
              <a:rPr lang="en-US" sz="1600" dirty="0">
                <a:solidFill>
                  <a:schemeClr val="bg1"/>
                </a:solidFill>
              </a:rPr>
              <a:t>Position A2 as a way to </a:t>
            </a:r>
            <a:r>
              <a:rPr lang="en-US" sz="1600" b="1" dirty="0">
                <a:solidFill>
                  <a:schemeClr val="bg1"/>
                </a:solidFill>
              </a:rPr>
              <a:t>extend</a:t>
            </a:r>
            <a:r>
              <a:rPr lang="en-US" sz="1600" dirty="0">
                <a:solidFill>
                  <a:schemeClr val="bg1"/>
                </a:solidFill>
              </a:rPr>
              <a:t> features/functionality into the cloud rather than unbundling and removing on-premises deployment.</a:t>
            </a:r>
          </a:p>
        </p:txBody>
      </p:sp>
      <p:sp>
        <p:nvSpPr>
          <p:cNvPr id="11" name="Rectangle 10"/>
          <p:cNvSpPr/>
          <p:nvPr/>
        </p:nvSpPr>
        <p:spPr>
          <a:xfrm>
            <a:off x="3701951" y="3543847"/>
            <a:ext cx="1436370" cy="798623"/>
          </a:xfrm>
          <a:prstGeom prst="rect">
            <a:avLst/>
          </a:prstGeom>
          <a:solidFill>
            <a:schemeClr val="bg1"/>
          </a:solidFill>
        </p:spPr>
        <p:txBody>
          <a:bodyPr wrap="square">
            <a:spAutoFit/>
          </a:bodyPr>
          <a:lstStyle/>
          <a:p>
            <a:r>
              <a:rPr lang="en-US" sz="1122" dirty="0"/>
              <a:t>Drop: </a:t>
            </a:r>
          </a:p>
          <a:p>
            <a:pPr marL="178100" indent="-178100">
              <a:buFont typeface="Wingdings" pitchFamily="2" charset="2"/>
              <a:buChar char="ü"/>
            </a:pPr>
            <a:r>
              <a:rPr lang="en-US" sz="1122" dirty="0"/>
              <a:t>Exchange CAL</a:t>
            </a:r>
          </a:p>
          <a:p>
            <a:pPr marL="178100" indent="-178100">
              <a:buFont typeface="Wingdings" pitchFamily="2" charset="2"/>
              <a:buChar char="ü"/>
            </a:pPr>
            <a:r>
              <a:rPr lang="en-US" sz="1122" dirty="0"/>
              <a:t>SharePoint CAL</a:t>
            </a:r>
          </a:p>
          <a:p>
            <a:pPr marL="178100" indent="-178100">
              <a:buFont typeface="Wingdings" pitchFamily="2" charset="2"/>
              <a:buChar char="ü"/>
            </a:pPr>
            <a:r>
              <a:rPr lang="en-US" sz="1122" dirty="0" err="1"/>
              <a:t>Lync</a:t>
            </a:r>
            <a:r>
              <a:rPr lang="en-US" sz="1122" dirty="0"/>
              <a:t> CAL</a:t>
            </a:r>
          </a:p>
        </p:txBody>
      </p:sp>
      <p:sp>
        <p:nvSpPr>
          <p:cNvPr id="13" name="TextBox 12"/>
          <p:cNvSpPr txBox="1"/>
          <p:nvPr/>
        </p:nvSpPr>
        <p:spPr>
          <a:xfrm>
            <a:off x="1808991" y="3261333"/>
            <a:ext cx="713967" cy="286306"/>
          </a:xfrm>
          <a:prstGeom prst="rect">
            <a:avLst/>
          </a:prstGeom>
          <a:noFill/>
        </p:spPr>
        <p:txBody>
          <a:bodyPr wrap="square" rtlCol="0">
            <a:spAutoFit/>
          </a:bodyPr>
          <a:lstStyle/>
          <a:p>
            <a:pPr algn="ctr"/>
            <a:r>
              <a:rPr lang="en-US" sz="1224" dirty="0">
                <a:latin typeface="Segoe UI Semibold" pitchFamily="34" charset="0"/>
                <a:cs typeface="Arial" pitchFamily="34" charset="0"/>
              </a:rPr>
              <a:t>$17.04</a:t>
            </a:r>
          </a:p>
        </p:txBody>
      </p:sp>
      <p:sp>
        <p:nvSpPr>
          <p:cNvPr id="14" name="TextBox 13"/>
          <p:cNvSpPr txBox="1"/>
          <p:nvPr/>
        </p:nvSpPr>
        <p:spPr>
          <a:xfrm>
            <a:off x="2862117" y="3293699"/>
            <a:ext cx="713967" cy="286306"/>
          </a:xfrm>
          <a:prstGeom prst="rect">
            <a:avLst/>
          </a:prstGeom>
          <a:noFill/>
        </p:spPr>
        <p:txBody>
          <a:bodyPr wrap="square" rtlCol="0">
            <a:spAutoFit/>
          </a:bodyPr>
          <a:lstStyle/>
          <a:p>
            <a:pPr algn="ctr"/>
            <a:r>
              <a:rPr lang="en-US" sz="1224" dirty="0">
                <a:latin typeface="Segoe UI Semibold" pitchFamily="34" charset="0"/>
                <a:cs typeface="Arial" pitchFamily="34" charset="0"/>
              </a:rPr>
              <a:t>$16.32</a:t>
            </a:r>
          </a:p>
        </p:txBody>
      </p:sp>
      <p:sp>
        <p:nvSpPr>
          <p:cNvPr id="17" name="TextBox 16"/>
          <p:cNvSpPr txBox="1"/>
          <p:nvPr/>
        </p:nvSpPr>
        <p:spPr>
          <a:xfrm>
            <a:off x="2375477" y="6076307"/>
            <a:ext cx="1747251" cy="622511"/>
          </a:xfrm>
          <a:prstGeom prst="rect">
            <a:avLst/>
          </a:prstGeom>
          <a:noFill/>
        </p:spPr>
        <p:txBody>
          <a:bodyPr wrap="square" rtlCol="0">
            <a:spAutoFit/>
          </a:bodyPr>
          <a:lstStyle/>
          <a:p>
            <a:pPr algn="ctr"/>
            <a:r>
              <a:rPr lang="en-US" sz="1122" dirty="0">
                <a:latin typeface="Segoe UI Semibold" pitchFamily="34" charset="0"/>
                <a:cs typeface="Arial" pitchFamily="34" charset="0"/>
              </a:rPr>
              <a:t>Remaining</a:t>
            </a:r>
            <a:br>
              <a:rPr lang="en-US" sz="1122" dirty="0">
                <a:latin typeface="Segoe UI Semibold" pitchFamily="34" charset="0"/>
                <a:cs typeface="Arial" pitchFamily="34" charset="0"/>
              </a:rPr>
            </a:br>
            <a:r>
              <a:rPr lang="en-US" sz="1122" dirty="0">
                <a:latin typeface="Segoe UI Semibold" pitchFamily="34" charset="0"/>
                <a:cs typeface="Arial" pitchFamily="34" charset="0"/>
              </a:rPr>
              <a:t>Components</a:t>
            </a:r>
            <a:br>
              <a:rPr lang="en-US" sz="1122" dirty="0">
                <a:latin typeface="Segoe UI Semibold" pitchFamily="34" charset="0"/>
                <a:cs typeface="Arial" pitchFamily="34" charset="0"/>
              </a:rPr>
            </a:br>
            <a:r>
              <a:rPr lang="en-US" sz="1122" dirty="0">
                <a:latin typeface="Segoe UI Semibold" pitchFamily="34" charset="0"/>
                <a:cs typeface="Arial" pitchFamily="34" charset="0"/>
              </a:rPr>
              <a:t>Unbundled</a:t>
            </a:r>
          </a:p>
        </p:txBody>
      </p:sp>
      <p:sp>
        <p:nvSpPr>
          <p:cNvPr id="18" name="Rectangle 17"/>
          <p:cNvSpPr/>
          <p:nvPr/>
        </p:nvSpPr>
        <p:spPr>
          <a:xfrm>
            <a:off x="418083" y="1162400"/>
            <a:ext cx="10977798" cy="1460884"/>
          </a:xfrm>
          <a:prstGeom prst="rect">
            <a:avLst/>
          </a:prstGeom>
          <a:solidFill>
            <a:schemeClr val="accent1"/>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a:spcAft>
                <a:spcPts val="408"/>
              </a:spcAft>
              <a:buFont typeface="Arial" pitchFamily="34" charset="0"/>
              <a:buChar char="•"/>
            </a:pPr>
            <a:r>
              <a:rPr lang="en-US" sz="1600" dirty="0">
                <a:solidFill>
                  <a:schemeClr val="bg1"/>
                </a:solidFill>
                <a:latin typeface="Segoe UI Semibold" pitchFamily="34" charset="0"/>
              </a:rPr>
              <a:t>Add free A2 to Education Desktop on-premises deployments</a:t>
            </a:r>
          </a:p>
          <a:p>
            <a:pPr>
              <a:spcAft>
                <a:spcPts val="408"/>
              </a:spcAft>
              <a:buFont typeface="Arial" pitchFamily="34" charset="0"/>
              <a:buChar char="•"/>
            </a:pPr>
            <a:r>
              <a:rPr lang="en-US" sz="1600" dirty="0">
                <a:solidFill>
                  <a:schemeClr val="bg1"/>
                </a:solidFill>
                <a:latin typeface="Segoe UI Semibold" pitchFamily="34" charset="0"/>
              </a:rPr>
              <a:t>Show customers the value of keeping the </a:t>
            </a:r>
            <a:r>
              <a:rPr lang="en-US" sz="1600" b="1" dirty="0">
                <a:solidFill>
                  <a:schemeClr val="bg1"/>
                </a:solidFill>
                <a:latin typeface="Segoe UI Semibold" pitchFamily="34" charset="0"/>
              </a:rPr>
              <a:t>Desktop intact vs. unbundling</a:t>
            </a:r>
          </a:p>
          <a:p>
            <a:pPr>
              <a:spcAft>
                <a:spcPts val="408"/>
              </a:spcAft>
              <a:buFont typeface="Arial" pitchFamily="34" charset="0"/>
              <a:buChar char="•"/>
            </a:pPr>
            <a:r>
              <a:rPr lang="en-US" sz="1600" dirty="0">
                <a:solidFill>
                  <a:schemeClr val="bg1"/>
                </a:solidFill>
                <a:latin typeface="Segoe UI Semibold" pitchFamily="34" charset="0"/>
              </a:rPr>
              <a:t>Sell in archiving and extra storage along with free A2</a:t>
            </a:r>
          </a:p>
          <a:p>
            <a:pPr>
              <a:spcAft>
                <a:spcPts val="408"/>
              </a:spcAft>
              <a:buFont typeface="Arial" pitchFamily="34" charset="0"/>
              <a:buChar char="•"/>
            </a:pPr>
            <a:r>
              <a:rPr lang="en-US" sz="1600" dirty="0">
                <a:solidFill>
                  <a:schemeClr val="bg1"/>
                </a:solidFill>
                <a:latin typeface="Segoe UI Semibold" pitchFamily="34" charset="0"/>
              </a:rPr>
              <a:t>Add free A2 for students</a:t>
            </a:r>
          </a:p>
        </p:txBody>
      </p:sp>
      <p:sp>
        <p:nvSpPr>
          <p:cNvPr id="19" name="TextBox 18"/>
          <p:cNvSpPr txBox="1"/>
          <p:nvPr/>
        </p:nvSpPr>
        <p:spPr>
          <a:xfrm>
            <a:off x="747066" y="2790958"/>
            <a:ext cx="5004071" cy="286306"/>
          </a:xfrm>
          <a:prstGeom prst="rect">
            <a:avLst/>
          </a:prstGeom>
          <a:noFill/>
        </p:spPr>
        <p:txBody>
          <a:bodyPr wrap="square" rtlCol="0">
            <a:spAutoFit/>
          </a:bodyPr>
          <a:lstStyle/>
          <a:p>
            <a:pPr algn="ctr"/>
            <a:r>
              <a:rPr lang="en-US" sz="1224" b="1" dirty="0">
                <a:latin typeface="Segoe UI Semibold" pitchFamily="34" charset="0"/>
                <a:cs typeface="Arial" pitchFamily="34" charset="0"/>
              </a:rPr>
              <a:t>Education Desktop vs. Unbundled Remaining Components</a:t>
            </a:r>
          </a:p>
        </p:txBody>
      </p:sp>
      <p:sp>
        <p:nvSpPr>
          <p:cNvPr id="4" name="Slide Number Placeholder 3"/>
          <p:cNvSpPr>
            <a:spLocks noGrp="1"/>
          </p:cNvSpPr>
          <p:nvPr>
            <p:ph type="sldNum" sz="quarter" idx="11"/>
          </p:nvPr>
        </p:nvSpPr>
        <p:spPr>
          <a:xfrm>
            <a:off x="316662" y="6585105"/>
            <a:ext cx="356198" cy="371475"/>
          </a:xfrm>
        </p:spPr>
        <p:txBody>
          <a:bodyPr/>
          <a:lstStyle/>
          <a:p>
            <a:fld id="{894E8EF0-91FF-4791-8529-F57CE0475C15}" type="slidenum">
              <a:rPr lang="en-US" smtClean="0"/>
              <a:pPr/>
              <a:t>26</a:t>
            </a:fld>
            <a:endParaRPr lang="en-US" dirty="0"/>
          </a:p>
        </p:txBody>
      </p:sp>
    </p:spTree>
    <p:extLst>
      <p:ext uri="{BB962C8B-B14F-4D97-AF65-F5344CB8AC3E}">
        <p14:creationId xmlns:p14="http://schemas.microsoft.com/office/powerpoint/2010/main" val="133036066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a:t>Qualify for OVS-ES, then add </a:t>
            </a:r>
            <a:r>
              <a:rPr lang="en-US" dirty="0" smtClean="0"/>
              <a:t>Office 365</a:t>
            </a:r>
            <a:endParaRPr lang="en-US" dirty="0"/>
          </a:p>
        </p:txBody>
      </p:sp>
      <p:sp>
        <p:nvSpPr>
          <p:cNvPr id="2" name="Title 1"/>
          <p:cNvSpPr>
            <a:spLocks noGrp="1"/>
          </p:cNvSpPr>
          <p:nvPr>
            <p:ph type="title"/>
          </p:nvPr>
        </p:nvSpPr>
        <p:spPr/>
        <p:txBody>
          <a:bodyPr/>
          <a:lstStyle/>
          <a:p>
            <a:r>
              <a:rPr lang="en-US" sz="4896" dirty="0" smtClean="0"/>
              <a:t>Office 365 Education in OVS-ES</a:t>
            </a:r>
            <a:endParaRPr lang="en-US" sz="1224" dirty="0"/>
          </a:p>
        </p:txBody>
      </p:sp>
      <p:sp>
        <p:nvSpPr>
          <p:cNvPr id="7" name="Rectangle 6"/>
          <p:cNvSpPr/>
          <p:nvPr/>
        </p:nvSpPr>
        <p:spPr>
          <a:xfrm>
            <a:off x="429656" y="1829218"/>
            <a:ext cx="2886509" cy="4477313"/>
          </a:xfrm>
          <a:prstGeom prst="rect">
            <a:avLst/>
          </a:prstGeom>
          <a:solidFill>
            <a:schemeClr val="accent1">
              <a:lumMod val="75000"/>
            </a:schemeClr>
          </a:solidFill>
          <a:ln w="9525" cap="flat" cmpd="sng" algn="ctr">
            <a:noFill/>
            <a:prstDash val="solid"/>
          </a:ln>
          <a:effectLst/>
          <a:extLst/>
        </p:spPr>
        <p:style>
          <a:lnRef idx="1">
            <a:schemeClr val="accent1"/>
          </a:lnRef>
          <a:fillRef idx="3">
            <a:schemeClr val="accent1"/>
          </a:fillRef>
          <a:effectRef idx="2">
            <a:schemeClr val="accent1"/>
          </a:effectRef>
          <a:fontRef idx="minor">
            <a:schemeClr val="lt1"/>
          </a:fontRef>
        </p:style>
        <p:txBody>
          <a:bodyPr lIns="182880" tIns="182880" rIns="69945" rtlCol="0" anchor="t"/>
          <a:lstStyle/>
          <a:p>
            <a:r>
              <a:rPr lang="en-US" b="1" dirty="0" smtClean="0">
                <a:latin typeface="Segoe Light"/>
              </a:rPr>
              <a:t>Meet Minimum Requirements:</a:t>
            </a:r>
          </a:p>
          <a:p>
            <a:pPr marL="514350" indent="-285750">
              <a:buClr>
                <a:schemeClr val="bg1"/>
              </a:buClr>
              <a:buSzPct val="75000"/>
              <a:buFont typeface="Wingdings 3" panose="05040102010807070707" pitchFamily="18" charset="2"/>
              <a:buChar char="}"/>
            </a:pPr>
            <a:r>
              <a:rPr lang="en-US" dirty="0" smtClean="0">
                <a:latin typeface="Segoe Light"/>
              </a:rPr>
              <a:t>Organization-wide </a:t>
            </a:r>
            <a:r>
              <a:rPr lang="en-US" dirty="0">
                <a:latin typeface="Segoe Light"/>
              </a:rPr>
              <a:t>Commitment </a:t>
            </a:r>
            <a:endParaRPr lang="en-US" dirty="0" smtClean="0">
              <a:latin typeface="Segoe Light"/>
            </a:endParaRPr>
          </a:p>
          <a:p>
            <a:pPr marL="514350" indent="-285750">
              <a:buClr>
                <a:schemeClr val="bg1"/>
              </a:buClr>
              <a:buSzPct val="75000"/>
              <a:buFont typeface="Wingdings 3" panose="05040102010807070707" pitchFamily="18" charset="2"/>
              <a:buChar char="}"/>
            </a:pPr>
            <a:r>
              <a:rPr lang="en-US" dirty="0" smtClean="0">
                <a:latin typeface="Segoe Light"/>
              </a:rPr>
              <a:t>At </a:t>
            </a:r>
            <a:r>
              <a:rPr lang="en-US" dirty="0">
                <a:latin typeface="Segoe Light"/>
              </a:rPr>
              <a:t>least one </a:t>
            </a:r>
            <a:r>
              <a:rPr lang="en-US" dirty="0" smtClean="0">
                <a:latin typeface="Segoe Light"/>
              </a:rPr>
              <a:t>Desktop </a:t>
            </a:r>
            <a:r>
              <a:rPr lang="en-US" dirty="0">
                <a:latin typeface="Segoe Light"/>
              </a:rPr>
              <a:t>Platform </a:t>
            </a:r>
            <a:r>
              <a:rPr lang="en-US" dirty="0" smtClean="0">
                <a:latin typeface="Segoe Light"/>
              </a:rPr>
              <a:t>Product</a:t>
            </a:r>
          </a:p>
          <a:p>
            <a:pPr marL="514350" indent="-285750">
              <a:buClr>
                <a:schemeClr val="bg1"/>
              </a:buClr>
              <a:buSzPct val="75000"/>
              <a:buFont typeface="Wingdings 3" panose="05040102010807070707" pitchFamily="18" charset="2"/>
              <a:buChar char="}"/>
            </a:pPr>
            <a:r>
              <a:rPr lang="en-US" dirty="0" smtClean="0">
                <a:latin typeface="Segoe Light"/>
              </a:rPr>
              <a:t>5 FTE or more</a:t>
            </a:r>
          </a:p>
        </p:txBody>
      </p:sp>
      <p:sp>
        <p:nvSpPr>
          <p:cNvPr id="11" name="Rectangle 10"/>
          <p:cNvSpPr/>
          <p:nvPr/>
        </p:nvSpPr>
        <p:spPr>
          <a:xfrm>
            <a:off x="3872343" y="1829218"/>
            <a:ext cx="7930016" cy="4477313"/>
          </a:xfrm>
          <a:prstGeom prst="rect">
            <a:avLst/>
          </a:prstGeom>
          <a:solidFill>
            <a:schemeClr val="accent2"/>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lIns="182880" tIns="182880" rIns="69945" rtlCol="0" anchor="t"/>
          <a:lstStyle/>
          <a:p>
            <a:r>
              <a:rPr lang="en-US" b="1" dirty="0">
                <a:solidFill>
                  <a:schemeClr val="lt1"/>
                </a:solidFill>
                <a:latin typeface="Segoe Light"/>
              </a:rPr>
              <a:t>Add Office 365 Services for Faculty/Staff or Students:</a:t>
            </a:r>
          </a:p>
          <a:p>
            <a:pPr marL="520700" indent="-285750">
              <a:buClr>
                <a:schemeClr val="bg1"/>
              </a:buClr>
              <a:buSzPct val="75000"/>
              <a:buFont typeface="Wingdings 3" panose="05040102010807070707" pitchFamily="18" charset="2"/>
              <a:buChar char="}"/>
            </a:pPr>
            <a:r>
              <a:rPr lang="en-US" dirty="0">
                <a:latin typeface="Segoe Light"/>
              </a:rPr>
              <a:t>A3 full USL</a:t>
            </a:r>
          </a:p>
          <a:p>
            <a:pPr marL="520700" indent="-285750">
              <a:buClr>
                <a:schemeClr val="bg1"/>
              </a:buClr>
              <a:buSzPct val="75000"/>
              <a:buFont typeface="Wingdings 3" panose="05040102010807070707" pitchFamily="18" charset="2"/>
              <a:buChar char="}"/>
            </a:pPr>
            <a:r>
              <a:rPr lang="en-US" dirty="0">
                <a:latin typeface="Segoe Light"/>
              </a:rPr>
              <a:t>A3 Add-On</a:t>
            </a:r>
          </a:p>
          <a:p>
            <a:pPr marL="520700" indent="-285750">
              <a:buClr>
                <a:schemeClr val="bg1"/>
              </a:buClr>
              <a:buSzPct val="75000"/>
              <a:buFont typeface="Wingdings 3" panose="05040102010807070707" pitchFamily="18" charset="2"/>
              <a:buChar char="}"/>
            </a:pPr>
            <a:r>
              <a:rPr lang="en-US" dirty="0">
                <a:latin typeface="Segoe Light"/>
              </a:rPr>
              <a:t>Office 365 ProPlus</a:t>
            </a:r>
          </a:p>
          <a:p>
            <a:endParaRPr lang="en-US" b="1" dirty="0">
              <a:solidFill>
                <a:schemeClr val="lt1"/>
              </a:solidFill>
              <a:latin typeface="Segoe Light"/>
            </a:endParaRPr>
          </a:p>
          <a:p>
            <a:r>
              <a:rPr lang="en-US" b="1" dirty="0">
                <a:solidFill>
                  <a:schemeClr val="lt1"/>
                </a:solidFill>
                <a:latin typeface="Segoe Light"/>
              </a:rPr>
              <a:t>Per </a:t>
            </a:r>
            <a:r>
              <a:rPr lang="en-US" b="1" dirty="0" smtClean="0">
                <a:latin typeface="Segoe Light"/>
              </a:rPr>
              <a:t>u</a:t>
            </a:r>
            <a:r>
              <a:rPr lang="en-US" b="1" dirty="0" smtClean="0">
                <a:solidFill>
                  <a:schemeClr val="lt1"/>
                </a:solidFill>
                <a:latin typeface="Segoe Light"/>
              </a:rPr>
              <a:t>ser</a:t>
            </a:r>
            <a:r>
              <a:rPr lang="en-US" b="1" dirty="0">
                <a:solidFill>
                  <a:schemeClr val="lt1"/>
                </a:solidFill>
                <a:latin typeface="Segoe Light"/>
              </a:rPr>
              <a:t>, in </a:t>
            </a:r>
            <a:r>
              <a:rPr lang="en-US" b="1" dirty="0" smtClean="0">
                <a:solidFill>
                  <a:schemeClr val="lt1"/>
                </a:solidFill>
                <a:latin typeface="Segoe Light"/>
              </a:rPr>
              <a:t>any </a:t>
            </a:r>
            <a:r>
              <a:rPr lang="en-US" b="1" dirty="0" smtClean="0">
                <a:latin typeface="Segoe Light"/>
              </a:rPr>
              <a:t>q</a:t>
            </a:r>
            <a:r>
              <a:rPr lang="en-US" b="1" dirty="0" smtClean="0">
                <a:solidFill>
                  <a:schemeClr val="lt1"/>
                </a:solidFill>
                <a:latin typeface="Segoe Light"/>
              </a:rPr>
              <a:t>uantity </a:t>
            </a:r>
            <a:r>
              <a:rPr lang="en-US" b="1" dirty="0">
                <a:solidFill>
                  <a:schemeClr val="lt1"/>
                </a:solidFill>
                <a:latin typeface="Segoe Light"/>
              </a:rPr>
              <a:t>as Additional </a:t>
            </a:r>
            <a:r>
              <a:rPr lang="en-US" b="1" dirty="0" smtClean="0">
                <a:solidFill>
                  <a:schemeClr val="lt1"/>
                </a:solidFill>
                <a:latin typeface="Segoe Light"/>
              </a:rPr>
              <a:t>Products</a:t>
            </a:r>
          </a:p>
          <a:p>
            <a:r>
              <a:rPr lang="en-US" dirty="0" smtClean="0"/>
              <a:t>In OVS-ES, Office 365 Plans are </a:t>
            </a:r>
            <a:r>
              <a:rPr lang="en-US" dirty="0"/>
              <a:t>not </a:t>
            </a:r>
            <a:r>
              <a:rPr lang="en-US" dirty="0" smtClean="0"/>
              <a:t>platform online services and do not count toward the </a:t>
            </a:r>
            <a:r>
              <a:rPr lang="en-US" dirty="0"/>
              <a:t>org-wide </a:t>
            </a:r>
            <a:r>
              <a:rPr lang="en-US" dirty="0" smtClean="0"/>
              <a:t>commitment.</a:t>
            </a:r>
          </a:p>
          <a:p>
            <a:endParaRPr lang="en-US" b="1" dirty="0">
              <a:solidFill>
                <a:schemeClr val="lt1"/>
              </a:solidFill>
              <a:latin typeface="Segoe Light"/>
            </a:endParaRPr>
          </a:p>
          <a:p>
            <a:pPr marL="285750" indent="-285750" defTabSz="932573">
              <a:buClr>
                <a:schemeClr val="bg1"/>
              </a:buClr>
              <a:buSzPct val="75000"/>
              <a:buFont typeface="Wingdings 3" panose="05040102010807070707" pitchFamily="18" charset="2"/>
              <a:buChar char="}"/>
              <a:defRPr/>
            </a:pPr>
            <a:r>
              <a:rPr lang="en-US" kern="0" dirty="0">
                <a:solidFill>
                  <a:schemeClr val="bg1"/>
                </a:solidFill>
              </a:rPr>
              <a:t>Sold as 1 year subscription </a:t>
            </a:r>
          </a:p>
          <a:p>
            <a:pPr marL="285750" indent="-285750" defTabSz="932573">
              <a:buClr>
                <a:schemeClr val="bg1"/>
              </a:buClr>
              <a:buSzPct val="75000"/>
              <a:buFont typeface="Wingdings 3" panose="05040102010807070707" pitchFamily="18" charset="2"/>
              <a:buChar char="}"/>
              <a:defRPr/>
            </a:pPr>
            <a:r>
              <a:rPr lang="en-US" kern="0" dirty="0">
                <a:solidFill>
                  <a:schemeClr val="bg1"/>
                </a:solidFill>
              </a:rPr>
              <a:t>Up-front payment</a:t>
            </a:r>
          </a:p>
          <a:p>
            <a:pPr marL="285750" indent="-285750" defTabSz="932573">
              <a:buClr>
                <a:schemeClr val="bg1"/>
              </a:buClr>
              <a:buSzPct val="75000"/>
              <a:buFont typeface="Wingdings 3" panose="05040102010807070707" pitchFamily="18" charset="2"/>
              <a:buChar char="}"/>
              <a:defRPr/>
            </a:pPr>
            <a:r>
              <a:rPr lang="en-US" kern="0" dirty="0" smtClean="0">
                <a:solidFill>
                  <a:schemeClr val="bg1"/>
                </a:solidFill>
              </a:rPr>
              <a:t>No </a:t>
            </a:r>
            <a:r>
              <a:rPr lang="en-US" kern="0" dirty="0">
                <a:solidFill>
                  <a:schemeClr val="bg1"/>
                </a:solidFill>
              </a:rPr>
              <a:t>minimum threshold once program minimums are met</a:t>
            </a:r>
          </a:p>
          <a:p>
            <a:endParaRPr lang="en-US" b="1" dirty="0">
              <a:solidFill>
                <a:schemeClr val="lt1"/>
              </a:solidFill>
              <a:latin typeface="Segoe Light"/>
            </a:endParaRPr>
          </a:p>
          <a:p>
            <a:endParaRPr lang="en-US" sz="2000" b="1" dirty="0">
              <a:solidFill>
                <a:schemeClr val="lt1"/>
              </a:solidFill>
              <a:latin typeface="Segoe Light"/>
            </a:endParaRPr>
          </a:p>
        </p:txBody>
      </p:sp>
      <p:pic>
        <p:nvPicPr>
          <p:cNvPr id="14" name="Picture 4" descr="C:\Users\v-simmil\Desktop\DVD_ART\BoxShots_Logos\CAL - Client Access License\Client Access License - Core CAL Suite c logo 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000" y="5336250"/>
            <a:ext cx="1167333" cy="45101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5" name="Picture 5" descr="C:\Users\v-simmil\Desktop\DVD_ART\BoxShots_Logos\CAL - Client Access License\Client Access License - Enterprise CAL Suite logo c 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2911" y="5419976"/>
            <a:ext cx="1260676" cy="360194"/>
          </a:xfrm>
          <a:prstGeom prst="rect">
            <a:avLst/>
          </a:prstGeom>
          <a:noFill/>
          <a:effectLst/>
          <a:extLst>
            <a:ext uri="{909E8E84-426E-40DD-AFC4-6F175D3DCCD1}">
              <a14:hiddenFill xmlns:a14="http://schemas.microsoft.com/office/drawing/2010/main">
                <a:solidFill>
                  <a:srgbClr val="FFFFFF"/>
                </a:solidFill>
              </a14:hiddenFill>
            </a:ext>
          </a:extLst>
        </p:spPr>
      </p:pic>
      <p:sp>
        <p:nvSpPr>
          <p:cNvPr id="19" name="Plus 18"/>
          <p:cNvSpPr/>
          <p:nvPr/>
        </p:nvSpPr>
        <p:spPr>
          <a:xfrm>
            <a:off x="3367997" y="3828640"/>
            <a:ext cx="452513" cy="456141"/>
          </a:xfrm>
          <a:prstGeom prst="mathPlus">
            <a:avLst/>
          </a:prstGeom>
          <a:solidFill>
            <a:schemeClr val="tx1"/>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defTabSz="932290" fontAlgn="base">
              <a:spcBef>
                <a:spcPct val="0"/>
              </a:spcBef>
              <a:spcAft>
                <a:spcPct val="0"/>
              </a:spcAft>
            </a:pPr>
            <a:endParaRPr lang="en-US" sz="1326" b="1" i="1" kern="0" dirty="0">
              <a:solidFill>
                <a:srgbClr val="000000"/>
              </a:solidFill>
              <a:latin typeface="Segoe Light"/>
              <a:ea typeface="Segoe UI" pitchFamily="34" charset="0"/>
              <a:cs typeface="Segoe UI" pitchFamily="34" charset="0"/>
            </a:endParaRPr>
          </a:p>
        </p:txBody>
      </p:sp>
      <p:pic>
        <p:nvPicPr>
          <p:cNvPr id="16" name="Picture 15"/>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2052940" y="4658088"/>
            <a:ext cx="1020618" cy="471054"/>
          </a:xfrm>
          <a:prstGeom prst="rect">
            <a:avLst/>
          </a:prstGeom>
        </p:spPr>
      </p:pic>
      <p:pic>
        <p:nvPicPr>
          <p:cNvPr id="17" name="Picture 16"/>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536821" y="4671522"/>
            <a:ext cx="1379689" cy="422022"/>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618585" y="5550076"/>
            <a:ext cx="2183774" cy="756455"/>
          </a:xfrm>
          <a:prstGeom prst="rect">
            <a:avLst/>
          </a:prstGeom>
        </p:spPr>
      </p:pic>
      <p:sp>
        <p:nvSpPr>
          <p:cNvPr id="5" name="Slide Number Placeholder 4"/>
          <p:cNvSpPr>
            <a:spLocks noGrp="1"/>
          </p:cNvSpPr>
          <p:nvPr>
            <p:ph type="sldNum" sz="quarter" idx="11"/>
          </p:nvPr>
        </p:nvSpPr>
        <p:spPr/>
        <p:txBody>
          <a:bodyPr/>
          <a:lstStyle/>
          <a:p>
            <a:fld id="{894E8EF0-91FF-4791-8529-F57CE0475C15}" type="slidenum">
              <a:rPr lang="en-US" smtClean="0"/>
              <a:pPr/>
              <a:t>27</a:t>
            </a:fld>
            <a:endParaRPr lang="en-US" dirty="0"/>
          </a:p>
        </p:txBody>
      </p:sp>
    </p:spTree>
    <p:extLst>
      <p:ext uri="{BB962C8B-B14F-4D97-AF65-F5344CB8AC3E}">
        <p14:creationId xmlns:p14="http://schemas.microsoft.com/office/powerpoint/2010/main" val="1840835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Ordering Office 365 via OVS-ES</a:t>
            </a:r>
            <a:endParaRPr lang="en-US" dirty="0"/>
          </a:p>
        </p:txBody>
      </p:sp>
      <p:sp>
        <p:nvSpPr>
          <p:cNvPr id="9" name="Rectangle 8"/>
          <p:cNvSpPr/>
          <p:nvPr/>
        </p:nvSpPr>
        <p:spPr>
          <a:xfrm>
            <a:off x="424206" y="1926190"/>
            <a:ext cx="2377440" cy="32735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2000" kern="0" dirty="0" smtClean="0">
                <a:solidFill>
                  <a:schemeClr val="bg1"/>
                </a:solidFill>
              </a:rPr>
              <a:t>ORDER </a:t>
            </a:r>
          </a:p>
          <a:p>
            <a:endParaRPr lang="en-US" sz="2000" kern="0" dirty="0" smtClean="0">
              <a:solidFill>
                <a:schemeClr val="bg1"/>
              </a:solidFill>
            </a:endParaRPr>
          </a:p>
          <a:p>
            <a:endParaRPr lang="en-US" sz="2000" kern="0" dirty="0">
              <a:solidFill>
                <a:schemeClr val="bg1"/>
              </a:solidFill>
            </a:endParaRPr>
          </a:p>
          <a:p>
            <a:endParaRPr lang="en-US" sz="2000" kern="0" dirty="0" smtClean="0">
              <a:solidFill>
                <a:schemeClr val="bg1"/>
              </a:solidFill>
            </a:endParaRPr>
          </a:p>
          <a:p>
            <a:endParaRPr lang="en-US" sz="2000" kern="0" dirty="0">
              <a:solidFill>
                <a:schemeClr val="bg1"/>
              </a:solidFill>
            </a:endParaRPr>
          </a:p>
          <a:p>
            <a:endParaRPr lang="en-US" sz="2000" kern="0" dirty="0" smtClean="0">
              <a:solidFill>
                <a:schemeClr val="bg1"/>
              </a:solidFill>
            </a:endParaRPr>
          </a:p>
          <a:p>
            <a:endParaRPr lang="en-US" sz="2000" kern="0" dirty="0">
              <a:solidFill>
                <a:schemeClr val="bg1"/>
              </a:solidFill>
            </a:endParaRPr>
          </a:p>
          <a:p>
            <a:pPr defTabSz="932573">
              <a:defRPr/>
            </a:pPr>
            <a:endParaRPr lang="en-US" sz="1600" kern="0" dirty="0" smtClean="0">
              <a:solidFill>
                <a:schemeClr val="bg1"/>
              </a:solidFill>
            </a:endParaRPr>
          </a:p>
          <a:p>
            <a:pPr defTabSz="932573">
              <a:defRPr/>
            </a:pPr>
            <a:endParaRPr lang="en-US" sz="1600" kern="0" dirty="0">
              <a:solidFill>
                <a:schemeClr val="bg1"/>
              </a:solidFill>
            </a:endParaRPr>
          </a:p>
          <a:p>
            <a:pPr defTabSz="932573">
              <a:defRPr/>
            </a:pPr>
            <a:r>
              <a:rPr lang="en-US" sz="1600" kern="0" dirty="0" smtClean="0">
                <a:solidFill>
                  <a:schemeClr val="bg1"/>
                </a:solidFill>
              </a:rPr>
              <a:t>Place the order with your reseller</a:t>
            </a:r>
            <a:endParaRPr lang="en-US" sz="1600" kern="0" dirty="0">
              <a:solidFill>
                <a:schemeClr val="bg1"/>
              </a:solidFill>
            </a:endParaRPr>
          </a:p>
        </p:txBody>
      </p:sp>
      <p:sp>
        <p:nvSpPr>
          <p:cNvPr id="10" name="Freeform 44"/>
          <p:cNvSpPr>
            <a:spLocks noEditPoints="1"/>
          </p:cNvSpPr>
          <p:nvPr/>
        </p:nvSpPr>
        <p:spPr bwMode="black">
          <a:xfrm>
            <a:off x="1077592" y="2925227"/>
            <a:ext cx="1044465" cy="1007295"/>
          </a:xfrm>
          <a:custGeom>
            <a:avLst/>
            <a:gdLst>
              <a:gd name="T0" fmla="*/ 120 w 155"/>
              <a:gd name="T1" fmla="*/ 50 h 150"/>
              <a:gd name="T2" fmla="*/ 120 w 155"/>
              <a:gd name="T3" fmla="*/ 54 h 150"/>
              <a:gd name="T4" fmla="*/ 117 w 155"/>
              <a:gd name="T5" fmla="*/ 54 h 150"/>
              <a:gd name="T6" fmla="*/ 117 w 155"/>
              <a:gd name="T7" fmla="*/ 54 h 150"/>
              <a:gd name="T8" fmla="*/ 108 w 155"/>
              <a:gd name="T9" fmla="*/ 54 h 150"/>
              <a:gd name="T10" fmla="*/ 101 w 155"/>
              <a:gd name="T11" fmla="*/ 86 h 150"/>
              <a:gd name="T12" fmla="*/ 99 w 155"/>
              <a:gd name="T13" fmla="*/ 96 h 150"/>
              <a:gd name="T14" fmla="*/ 98 w 155"/>
              <a:gd name="T15" fmla="*/ 97 h 150"/>
              <a:gd name="T16" fmla="*/ 100 w 155"/>
              <a:gd name="T17" fmla="*/ 101 h 150"/>
              <a:gd name="T18" fmla="*/ 94 w 155"/>
              <a:gd name="T19" fmla="*/ 107 h 150"/>
              <a:gd name="T20" fmla="*/ 89 w 155"/>
              <a:gd name="T21" fmla="*/ 101 h 150"/>
              <a:gd name="T22" fmla="*/ 90 w 155"/>
              <a:gd name="T23" fmla="*/ 98 h 150"/>
              <a:gd name="T24" fmla="*/ 67 w 155"/>
              <a:gd name="T25" fmla="*/ 98 h 150"/>
              <a:gd name="T26" fmla="*/ 68 w 155"/>
              <a:gd name="T27" fmla="*/ 101 h 150"/>
              <a:gd name="T28" fmla="*/ 63 w 155"/>
              <a:gd name="T29" fmla="*/ 107 h 150"/>
              <a:gd name="T30" fmla="*/ 58 w 155"/>
              <a:gd name="T31" fmla="*/ 101 h 150"/>
              <a:gd name="T32" fmla="*/ 59 w 155"/>
              <a:gd name="T33" fmla="*/ 98 h 150"/>
              <a:gd name="T34" fmla="*/ 55 w 155"/>
              <a:gd name="T35" fmla="*/ 98 h 150"/>
              <a:gd name="T36" fmla="*/ 54 w 155"/>
              <a:gd name="T37" fmla="*/ 98 h 150"/>
              <a:gd name="T38" fmla="*/ 52 w 155"/>
              <a:gd name="T39" fmla="*/ 98 h 150"/>
              <a:gd name="T40" fmla="*/ 52 w 155"/>
              <a:gd name="T41" fmla="*/ 93 h 150"/>
              <a:gd name="T42" fmla="*/ 55 w 155"/>
              <a:gd name="T43" fmla="*/ 93 h 150"/>
              <a:gd name="T44" fmla="*/ 56 w 155"/>
              <a:gd name="T45" fmla="*/ 93 h 150"/>
              <a:gd name="T46" fmla="*/ 94 w 155"/>
              <a:gd name="T47" fmla="*/ 93 h 150"/>
              <a:gd name="T48" fmla="*/ 95 w 155"/>
              <a:gd name="T49" fmla="*/ 88 h 150"/>
              <a:gd name="T50" fmla="*/ 58 w 155"/>
              <a:gd name="T51" fmla="*/ 88 h 150"/>
              <a:gd name="T52" fmla="*/ 58 w 155"/>
              <a:gd name="T53" fmla="*/ 88 h 150"/>
              <a:gd name="T54" fmla="*/ 56 w 155"/>
              <a:gd name="T55" fmla="*/ 88 h 150"/>
              <a:gd name="T56" fmla="*/ 56 w 155"/>
              <a:gd name="T57" fmla="*/ 87 h 150"/>
              <a:gd name="T58" fmla="*/ 56 w 155"/>
              <a:gd name="T59" fmla="*/ 86 h 150"/>
              <a:gd name="T60" fmla="*/ 50 w 155"/>
              <a:gd name="T61" fmla="*/ 61 h 150"/>
              <a:gd name="T62" fmla="*/ 50 w 155"/>
              <a:gd name="T63" fmla="*/ 61 h 150"/>
              <a:gd name="T64" fmla="*/ 50 w 155"/>
              <a:gd name="T65" fmla="*/ 58 h 150"/>
              <a:gd name="T66" fmla="*/ 53 w 155"/>
              <a:gd name="T67" fmla="*/ 58 h 150"/>
              <a:gd name="T68" fmla="*/ 55 w 155"/>
              <a:gd name="T69" fmla="*/ 58 h 150"/>
              <a:gd name="T70" fmla="*/ 103 w 155"/>
              <a:gd name="T71" fmla="*/ 58 h 150"/>
              <a:gd name="T72" fmla="*/ 104 w 155"/>
              <a:gd name="T73" fmla="*/ 50 h 150"/>
              <a:gd name="T74" fmla="*/ 106 w 155"/>
              <a:gd name="T75" fmla="*/ 50 h 150"/>
              <a:gd name="T76" fmla="*/ 107 w 155"/>
              <a:gd name="T77" fmla="*/ 50 h 150"/>
              <a:gd name="T78" fmla="*/ 117 w 155"/>
              <a:gd name="T79" fmla="*/ 50 h 150"/>
              <a:gd name="T80" fmla="*/ 117 w 155"/>
              <a:gd name="T81" fmla="*/ 50 h 150"/>
              <a:gd name="T82" fmla="*/ 120 w 155"/>
              <a:gd name="T83" fmla="*/ 50 h 150"/>
              <a:gd name="T84" fmla="*/ 43 w 155"/>
              <a:gd name="T85" fmla="*/ 6 h 150"/>
              <a:gd name="T86" fmla="*/ 21 w 155"/>
              <a:gd name="T87" fmla="*/ 39 h 150"/>
              <a:gd name="T88" fmla="*/ 7 w 155"/>
              <a:gd name="T89" fmla="*/ 27 h 150"/>
              <a:gd name="T90" fmla="*/ 0 w 155"/>
              <a:gd name="T91" fmla="*/ 35 h 150"/>
              <a:gd name="T92" fmla="*/ 22 w 155"/>
              <a:gd name="T93" fmla="*/ 54 h 150"/>
              <a:gd name="T94" fmla="*/ 52 w 155"/>
              <a:gd name="T95" fmla="*/ 12 h 150"/>
              <a:gd name="T96" fmla="*/ 43 w 155"/>
              <a:gd name="T97" fmla="*/ 6 h 150"/>
              <a:gd name="T98" fmla="*/ 80 w 155"/>
              <a:gd name="T99" fmla="*/ 0 h 150"/>
              <a:gd name="T100" fmla="*/ 74 w 155"/>
              <a:gd name="T101" fmla="*/ 0 h 150"/>
              <a:gd name="T102" fmla="*/ 74 w 155"/>
              <a:gd name="T103" fmla="*/ 10 h 150"/>
              <a:gd name="T104" fmla="*/ 80 w 155"/>
              <a:gd name="T105" fmla="*/ 9 h 150"/>
              <a:gd name="T106" fmla="*/ 145 w 155"/>
              <a:gd name="T107" fmla="*/ 75 h 150"/>
              <a:gd name="T108" fmla="*/ 80 w 155"/>
              <a:gd name="T109" fmla="*/ 140 h 150"/>
              <a:gd name="T110" fmla="*/ 14 w 155"/>
              <a:gd name="T111" fmla="*/ 75 h 150"/>
              <a:gd name="T112" fmla="*/ 14 w 155"/>
              <a:gd name="T113" fmla="*/ 74 h 150"/>
              <a:gd name="T114" fmla="*/ 5 w 155"/>
              <a:gd name="T115" fmla="*/ 74 h 150"/>
              <a:gd name="T116" fmla="*/ 5 w 155"/>
              <a:gd name="T117" fmla="*/ 75 h 150"/>
              <a:gd name="T118" fmla="*/ 80 w 155"/>
              <a:gd name="T119" fmla="*/ 150 h 150"/>
              <a:gd name="T120" fmla="*/ 155 w 155"/>
              <a:gd name="T121" fmla="*/ 75 h 150"/>
              <a:gd name="T122" fmla="*/ 80 w 155"/>
              <a:gd name="T123"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 h="150">
                <a:moveTo>
                  <a:pt x="120" y="50"/>
                </a:moveTo>
                <a:cubicBezTo>
                  <a:pt x="120" y="54"/>
                  <a:pt x="120" y="54"/>
                  <a:pt x="120" y="54"/>
                </a:cubicBezTo>
                <a:cubicBezTo>
                  <a:pt x="117" y="54"/>
                  <a:pt x="117" y="54"/>
                  <a:pt x="117" y="54"/>
                </a:cubicBezTo>
                <a:cubicBezTo>
                  <a:pt x="117" y="54"/>
                  <a:pt x="117" y="54"/>
                  <a:pt x="117" y="54"/>
                </a:cubicBezTo>
                <a:cubicBezTo>
                  <a:pt x="108" y="54"/>
                  <a:pt x="108" y="54"/>
                  <a:pt x="108" y="54"/>
                </a:cubicBezTo>
                <a:cubicBezTo>
                  <a:pt x="101" y="86"/>
                  <a:pt x="101" y="86"/>
                  <a:pt x="101" y="86"/>
                </a:cubicBezTo>
                <a:cubicBezTo>
                  <a:pt x="99" y="96"/>
                  <a:pt x="99" y="96"/>
                  <a:pt x="99" y="96"/>
                </a:cubicBezTo>
                <a:cubicBezTo>
                  <a:pt x="99" y="97"/>
                  <a:pt x="98" y="97"/>
                  <a:pt x="98" y="97"/>
                </a:cubicBezTo>
                <a:cubicBezTo>
                  <a:pt x="99" y="98"/>
                  <a:pt x="100" y="100"/>
                  <a:pt x="100" y="101"/>
                </a:cubicBezTo>
                <a:cubicBezTo>
                  <a:pt x="100" y="104"/>
                  <a:pt x="97" y="107"/>
                  <a:pt x="94" y="107"/>
                </a:cubicBezTo>
                <a:cubicBezTo>
                  <a:pt x="91" y="107"/>
                  <a:pt x="89" y="104"/>
                  <a:pt x="89" y="101"/>
                </a:cubicBezTo>
                <a:cubicBezTo>
                  <a:pt x="89" y="100"/>
                  <a:pt x="89" y="99"/>
                  <a:pt x="90" y="98"/>
                </a:cubicBezTo>
                <a:cubicBezTo>
                  <a:pt x="67" y="98"/>
                  <a:pt x="67" y="98"/>
                  <a:pt x="67" y="98"/>
                </a:cubicBezTo>
                <a:cubicBezTo>
                  <a:pt x="68" y="99"/>
                  <a:pt x="68" y="100"/>
                  <a:pt x="68" y="101"/>
                </a:cubicBezTo>
                <a:cubicBezTo>
                  <a:pt x="68" y="104"/>
                  <a:pt x="66" y="107"/>
                  <a:pt x="63" y="107"/>
                </a:cubicBezTo>
                <a:cubicBezTo>
                  <a:pt x="60" y="107"/>
                  <a:pt x="58" y="104"/>
                  <a:pt x="58" y="101"/>
                </a:cubicBezTo>
                <a:cubicBezTo>
                  <a:pt x="58" y="100"/>
                  <a:pt x="58" y="99"/>
                  <a:pt x="59" y="98"/>
                </a:cubicBezTo>
                <a:cubicBezTo>
                  <a:pt x="55" y="98"/>
                  <a:pt x="55" y="98"/>
                  <a:pt x="55" y="98"/>
                </a:cubicBezTo>
                <a:cubicBezTo>
                  <a:pt x="55" y="98"/>
                  <a:pt x="54" y="98"/>
                  <a:pt x="54" y="98"/>
                </a:cubicBezTo>
                <a:cubicBezTo>
                  <a:pt x="52" y="98"/>
                  <a:pt x="52" y="98"/>
                  <a:pt x="52" y="98"/>
                </a:cubicBezTo>
                <a:cubicBezTo>
                  <a:pt x="52" y="93"/>
                  <a:pt x="52" y="93"/>
                  <a:pt x="52" y="93"/>
                </a:cubicBezTo>
                <a:cubicBezTo>
                  <a:pt x="55" y="93"/>
                  <a:pt x="55" y="93"/>
                  <a:pt x="55" y="93"/>
                </a:cubicBezTo>
                <a:cubicBezTo>
                  <a:pt x="56" y="93"/>
                  <a:pt x="56" y="93"/>
                  <a:pt x="56" y="93"/>
                </a:cubicBezTo>
                <a:cubicBezTo>
                  <a:pt x="94" y="93"/>
                  <a:pt x="94" y="93"/>
                  <a:pt x="94" y="93"/>
                </a:cubicBezTo>
                <a:cubicBezTo>
                  <a:pt x="95" y="88"/>
                  <a:pt x="95" y="88"/>
                  <a:pt x="95" y="88"/>
                </a:cubicBezTo>
                <a:cubicBezTo>
                  <a:pt x="58" y="88"/>
                  <a:pt x="58" y="88"/>
                  <a:pt x="58" y="88"/>
                </a:cubicBezTo>
                <a:cubicBezTo>
                  <a:pt x="58" y="88"/>
                  <a:pt x="58" y="88"/>
                  <a:pt x="58" y="88"/>
                </a:cubicBezTo>
                <a:cubicBezTo>
                  <a:pt x="56" y="88"/>
                  <a:pt x="56" y="88"/>
                  <a:pt x="56" y="88"/>
                </a:cubicBezTo>
                <a:cubicBezTo>
                  <a:pt x="56" y="87"/>
                  <a:pt x="56" y="87"/>
                  <a:pt x="56" y="87"/>
                </a:cubicBezTo>
                <a:cubicBezTo>
                  <a:pt x="56" y="87"/>
                  <a:pt x="56" y="87"/>
                  <a:pt x="56" y="86"/>
                </a:cubicBezTo>
                <a:cubicBezTo>
                  <a:pt x="50" y="61"/>
                  <a:pt x="50" y="61"/>
                  <a:pt x="50" y="61"/>
                </a:cubicBezTo>
                <a:cubicBezTo>
                  <a:pt x="50" y="61"/>
                  <a:pt x="50" y="61"/>
                  <a:pt x="50" y="61"/>
                </a:cubicBezTo>
                <a:cubicBezTo>
                  <a:pt x="50" y="58"/>
                  <a:pt x="50" y="58"/>
                  <a:pt x="50" y="58"/>
                </a:cubicBezTo>
                <a:cubicBezTo>
                  <a:pt x="53" y="58"/>
                  <a:pt x="53" y="58"/>
                  <a:pt x="53" y="58"/>
                </a:cubicBezTo>
                <a:cubicBezTo>
                  <a:pt x="55" y="58"/>
                  <a:pt x="55" y="58"/>
                  <a:pt x="55" y="58"/>
                </a:cubicBezTo>
                <a:cubicBezTo>
                  <a:pt x="103" y="58"/>
                  <a:pt x="103" y="58"/>
                  <a:pt x="103" y="58"/>
                </a:cubicBezTo>
                <a:cubicBezTo>
                  <a:pt x="104" y="50"/>
                  <a:pt x="104" y="50"/>
                  <a:pt x="104" y="50"/>
                </a:cubicBezTo>
                <a:cubicBezTo>
                  <a:pt x="106" y="50"/>
                  <a:pt x="106" y="50"/>
                  <a:pt x="106" y="50"/>
                </a:cubicBezTo>
                <a:cubicBezTo>
                  <a:pt x="107" y="50"/>
                  <a:pt x="107" y="50"/>
                  <a:pt x="107" y="50"/>
                </a:cubicBezTo>
                <a:cubicBezTo>
                  <a:pt x="117" y="50"/>
                  <a:pt x="117" y="50"/>
                  <a:pt x="117" y="50"/>
                </a:cubicBezTo>
                <a:cubicBezTo>
                  <a:pt x="117" y="50"/>
                  <a:pt x="117" y="50"/>
                  <a:pt x="117" y="50"/>
                </a:cubicBezTo>
                <a:lnTo>
                  <a:pt x="120" y="50"/>
                </a:lnTo>
                <a:close/>
                <a:moveTo>
                  <a:pt x="43" y="6"/>
                </a:moveTo>
                <a:cubicBezTo>
                  <a:pt x="21" y="39"/>
                  <a:pt x="21" y="39"/>
                  <a:pt x="21" y="39"/>
                </a:cubicBezTo>
                <a:cubicBezTo>
                  <a:pt x="7" y="27"/>
                  <a:pt x="7" y="27"/>
                  <a:pt x="7" y="27"/>
                </a:cubicBezTo>
                <a:cubicBezTo>
                  <a:pt x="0" y="35"/>
                  <a:pt x="0" y="35"/>
                  <a:pt x="0" y="35"/>
                </a:cubicBezTo>
                <a:cubicBezTo>
                  <a:pt x="22" y="54"/>
                  <a:pt x="22" y="54"/>
                  <a:pt x="22" y="54"/>
                </a:cubicBezTo>
                <a:cubicBezTo>
                  <a:pt x="52" y="12"/>
                  <a:pt x="52" y="12"/>
                  <a:pt x="52" y="12"/>
                </a:cubicBezTo>
                <a:lnTo>
                  <a:pt x="43" y="6"/>
                </a:lnTo>
                <a:close/>
                <a:moveTo>
                  <a:pt x="80" y="0"/>
                </a:moveTo>
                <a:cubicBezTo>
                  <a:pt x="78" y="0"/>
                  <a:pt x="76" y="0"/>
                  <a:pt x="74" y="0"/>
                </a:cubicBezTo>
                <a:cubicBezTo>
                  <a:pt x="74" y="10"/>
                  <a:pt x="74" y="10"/>
                  <a:pt x="74" y="10"/>
                </a:cubicBezTo>
                <a:cubicBezTo>
                  <a:pt x="76" y="10"/>
                  <a:pt x="78" y="9"/>
                  <a:pt x="80" y="9"/>
                </a:cubicBezTo>
                <a:cubicBezTo>
                  <a:pt x="116" y="9"/>
                  <a:pt x="145" y="39"/>
                  <a:pt x="145" y="75"/>
                </a:cubicBezTo>
                <a:cubicBezTo>
                  <a:pt x="145" y="111"/>
                  <a:pt x="116" y="140"/>
                  <a:pt x="80" y="140"/>
                </a:cubicBezTo>
                <a:cubicBezTo>
                  <a:pt x="44" y="140"/>
                  <a:pt x="14" y="111"/>
                  <a:pt x="14" y="75"/>
                </a:cubicBezTo>
                <a:cubicBezTo>
                  <a:pt x="14" y="75"/>
                  <a:pt x="14" y="75"/>
                  <a:pt x="14" y="74"/>
                </a:cubicBezTo>
                <a:cubicBezTo>
                  <a:pt x="5" y="74"/>
                  <a:pt x="5" y="74"/>
                  <a:pt x="5" y="74"/>
                </a:cubicBezTo>
                <a:cubicBezTo>
                  <a:pt x="5" y="75"/>
                  <a:pt x="5" y="75"/>
                  <a:pt x="5" y="75"/>
                </a:cubicBezTo>
                <a:cubicBezTo>
                  <a:pt x="5" y="116"/>
                  <a:pt x="38" y="150"/>
                  <a:pt x="80" y="150"/>
                </a:cubicBezTo>
                <a:cubicBezTo>
                  <a:pt x="121" y="150"/>
                  <a:pt x="155" y="116"/>
                  <a:pt x="155" y="75"/>
                </a:cubicBezTo>
                <a:cubicBezTo>
                  <a:pt x="155" y="34"/>
                  <a:pt x="121" y="0"/>
                  <a:pt x="8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13" name="Rectangle 12"/>
          <p:cNvSpPr/>
          <p:nvPr/>
        </p:nvSpPr>
        <p:spPr>
          <a:xfrm>
            <a:off x="7555845" y="1926190"/>
            <a:ext cx="2377440" cy="32735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defTabSz="932573">
              <a:defRPr/>
            </a:pPr>
            <a:r>
              <a:rPr lang="en-US" sz="2000" kern="0" dirty="0" smtClean="0">
                <a:solidFill>
                  <a:schemeClr val="bg1"/>
                </a:solidFill>
              </a:rPr>
              <a:t>ACTIVATE &amp; PROVISION</a:t>
            </a:r>
            <a:r>
              <a:rPr lang="en-US" sz="2000" kern="0" dirty="0">
                <a:solidFill>
                  <a:schemeClr val="bg1"/>
                </a:solidFill>
              </a:rPr>
              <a:t/>
            </a:r>
            <a:br>
              <a:rPr lang="en-US" sz="2000" kern="0" dirty="0">
                <a:solidFill>
                  <a:schemeClr val="bg1"/>
                </a:solidFill>
              </a:rPr>
            </a:br>
            <a:endParaRPr lang="en-US" sz="2000" kern="0" dirty="0" smtClean="0">
              <a:solidFill>
                <a:schemeClr val="bg1"/>
              </a:solidFill>
            </a:endParaRPr>
          </a:p>
          <a:p>
            <a:pPr defTabSz="932573">
              <a:defRPr/>
            </a:pPr>
            <a:endParaRPr lang="en-US" sz="2000" kern="0" dirty="0">
              <a:solidFill>
                <a:schemeClr val="bg1"/>
              </a:solidFill>
            </a:endParaRPr>
          </a:p>
          <a:p>
            <a:pPr defTabSz="932573">
              <a:defRPr/>
            </a:pPr>
            <a:endParaRPr lang="en-US" sz="2000" kern="0" dirty="0" smtClean="0">
              <a:solidFill>
                <a:schemeClr val="bg1"/>
              </a:solidFill>
            </a:endParaRPr>
          </a:p>
          <a:p>
            <a:pPr defTabSz="932573">
              <a:defRPr/>
            </a:pPr>
            <a:endParaRPr lang="en-US" sz="2000" kern="0" dirty="0">
              <a:solidFill>
                <a:schemeClr val="bg1"/>
              </a:solidFill>
            </a:endParaRPr>
          </a:p>
          <a:p>
            <a:pPr defTabSz="932573">
              <a:defRPr/>
            </a:pPr>
            <a:endParaRPr lang="en-US" sz="2000" kern="0" dirty="0" smtClean="0">
              <a:solidFill>
                <a:schemeClr val="bg1"/>
              </a:solidFill>
            </a:endParaRPr>
          </a:p>
          <a:p>
            <a:pPr defTabSz="932573">
              <a:defRPr/>
            </a:pPr>
            <a:r>
              <a:rPr lang="en-US" sz="1400" kern="0" dirty="0" smtClean="0">
                <a:solidFill>
                  <a:schemeClr val="bg1"/>
                </a:solidFill>
              </a:rPr>
              <a:t>Input </a:t>
            </a:r>
            <a:r>
              <a:rPr lang="en-US" sz="1400" kern="0" dirty="0">
                <a:solidFill>
                  <a:schemeClr val="bg1"/>
                </a:solidFill>
              </a:rPr>
              <a:t>5x5 product keys </a:t>
            </a:r>
            <a:r>
              <a:rPr lang="en-US" sz="1400" kern="0" dirty="0" smtClean="0">
                <a:solidFill>
                  <a:schemeClr val="bg1"/>
                </a:solidFill>
              </a:rPr>
              <a:t>on www.office.com/setup365</a:t>
            </a:r>
            <a:r>
              <a:rPr lang="en-US" sz="1600" kern="0" dirty="0" smtClean="0">
                <a:solidFill>
                  <a:schemeClr val="bg1"/>
                </a:solidFill>
              </a:rPr>
              <a:t> </a:t>
            </a:r>
            <a:r>
              <a:rPr lang="en-US" sz="1400" kern="0" dirty="0">
                <a:solidFill>
                  <a:schemeClr val="bg1"/>
                </a:solidFill>
              </a:rPr>
              <a:t>to activate </a:t>
            </a:r>
            <a:r>
              <a:rPr lang="en-US" sz="1400" kern="0" dirty="0" smtClean="0">
                <a:solidFill>
                  <a:schemeClr val="bg1"/>
                </a:solidFill>
              </a:rPr>
              <a:t>service and provision user accounts</a:t>
            </a:r>
            <a:endParaRPr lang="en-US" sz="1400" kern="0" dirty="0">
              <a:solidFill>
                <a:schemeClr val="bg1"/>
              </a:solidFill>
            </a:endParaRPr>
          </a:p>
        </p:txBody>
      </p:sp>
      <p:sp>
        <p:nvSpPr>
          <p:cNvPr id="16" name="Rectangle 15"/>
          <p:cNvSpPr/>
          <p:nvPr/>
        </p:nvSpPr>
        <p:spPr>
          <a:xfrm>
            <a:off x="5178632" y="1926190"/>
            <a:ext cx="2377440" cy="327357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2000" kern="0" dirty="0" smtClean="0">
                <a:solidFill>
                  <a:schemeClr val="bg1"/>
                </a:solidFill>
              </a:rPr>
              <a:t>RETRIEVE PRODUCT KEYS</a:t>
            </a:r>
          </a:p>
          <a:p>
            <a:endParaRPr lang="en-US" sz="2000" kern="0" dirty="0" smtClean="0">
              <a:solidFill>
                <a:schemeClr val="bg1"/>
              </a:solidFill>
            </a:endParaRPr>
          </a:p>
          <a:p>
            <a:endParaRPr lang="en-US" sz="2000" kern="0" dirty="0">
              <a:solidFill>
                <a:schemeClr val="bg1"/>
              </a:solidFill>
            </a:endParaRPr>
          </a:p>
          <a:p>
            <a:endParaRPr lang="en-US" sz="2000" kern="0" dirty="0" smtClean="0">
              <a:solidFill>
                <a:schemeClr val="bg1"/>
              </a:solidFill>
            </a:endParaRPr>
          </a:p>
          <a:p>
            <a:endParaRPr lang="en-US" sz="2000" kern="0" dirty="0">
              <a:solidFill>
                <a:schemeClr val="bg1"/>
              </a:solidFill>
            </a:endParaRPr>
          </a:p>
          <a:p>
            <a:pPr marL="75173">
              <a:spcBef>
                <a:spcPts val="364"/>
              </a:spcBef>
            </a:pPr>
            <a:endParaRPr lang="en-US" sz="2000" dirty="0" smtClean="0">
              <a:solidFill>
                <a:schemeClr val="bg1"/>
              </a:solidFill>
            </a:endParaRPr>
          </a:p>
          <a:p>
            <a:pPr marL="75173">
              <a:spcBef>
                <a:spcPts val="364"/>
              </a:spcBef>
            </a:pPr>
            <a:endParaRPr lang="en-US" sz="1600" dirty="0" smtClean="0">
              <a:solidFill>
                <a:schemeClr val="bg1"/>
              </a:solidFill>
            </a:endParaRPr>
          </a:p>
          <a:p>
            <a:pPr marL="75173">
              <a:spcBef>
                <a:spcPts val="364"/>
              </a:spcBef>
            </a:pPr>
            <a:r>
              <a:rPr lang="en-US" sz="1600" dirty="0" smtClean="0">
                <a:solidFill>
                  <a:schemeClr val="bg1"/>
                </a:solidFill>
              </a:rPr>
              <a:t>5x5 </a:t>
            </a:r>
            <a:r>
              <a:rPr lang="en-US" sz="1600" dirty="0">
                <a:solidFill>
                  <a:schemeClr val="bg1"/>
                </a:solidFill>
              </a:rPr>
              <a:t>Product </a:t>
            </a:r>
            <a:r>
              <a:rPr lang="en-US" sz="1600" dirty="0" smtClean="0">
                <a:solidFill>
                  <a:schemeClr val="bg1"/>
                </a:solidFill>
              </a:rPr>
              <a:t>Keys appear </a:t>
            </a:r>
            <a:r>
              <a:rPr lang="en-US" sz="1600" dirty="0">
                <a:solidFill>
                  <a:schemeClr val="bg1"/>
                </a:solidFill>
              </a:rPr>
              <a:t>in </a:t>
            </a:r>
            <a:r>
              <a:rPr lang="en-US" sz="1600" dirty="0" smtClean="0">
                <a:solidFill>
                  <a:schemeClr val="bg1"/>
                </a:solidFill>
              </a:rPr>
              <a:t>VLSC</a:t>
            </a:r>
            <a:endParaRPr lang="en-US" sz="1600" dirty="0">
              <a:solidFill>
                <a:schemeClr val="bg1"/>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8252" y="2928950"/>
            <a:ext cx="838200" cy="1003572"/>
          </a:xfrm>
          <a:prstGeom prst="rect">
            <a:avLst/>
          </a:prstGeom>
          <a:noFill/>
        </p:spPr>
      </p:pic>
      <p:pic>
        <p:nvPicPr>
          <p:cNvPr id="18" name="Picture 2" descr="\\MAGNUM\Projects\Microsoft\Cloud Power FY12\Design\ICONS_PNG\Devices.png"/>
          <p:cNvPicPr>
            <a:picLocks noChangeAspect="1" noChangeArrowheads="1"/>
          </p:cNvPicPr>
          <p:nvPr/>
        </p:nvPicPr>
        <p:blipFill>
          <a:blip r:embed="rId3" cstate="print">
            <a:lum bright="100000" contrast="100000"/>
            <a:extLst>
              <a:ext uri="{28A0092B-C50C-407E-A947-70E740481C1C}">
                <a14:useLocalDpi xmlns:a14="http://schemas.microsoft.com/office/drawing/2010/main" val="0"/>
              </a:ext>
            </a:extLst>
          </a:blip>
          <a:stretch>
            <a:fillRect/>
          </a:stretch>
        </p:blipFill>
        <p:spPr bwMode="auto">
          <a:xfrm>
            <a:off x="8212676" y="2924555"/>
            <a:ext cx="1064004" cy="953676"/>
          </a:xfrm>
          <a:prstGeom prst="rect">
            <a:avLst/>
          </a:prstGeom>
          <a:noFill/>
          <a:ln>
            <a:noFill/>
          </a:ln>
        </p:spPr>
      </p:pic>
      <p:sp>
        <p:nvSpPr>
          <p:cNvPr id="21" name="Rectangle 20"/>
          <p:cNvSpPr/>
          <p:nvPr/>
        </p:nvSpPr>
        <p:spPr>
          <a:xfrm>
            <a:off x="2801419" y="1926190"/>
            <a:ext cx="2377440" cy="32735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2000" kern="0" dirty="0" smtClean="0">
                <a:solidFill>
                  <a:schemeClr val="bg1"/>
                </a:solidFill>
              </a:rPr>
              <a:t>CONFRIMATION</a:t>
            </a:r>
          </a:p>
          <a:p>
            <a:endParaRPr lang="en-US" sz="2000" kern="0" dirty="0" smtClean="0">
              <a:solidFill>
                <a:schemeClr val="bg1"/>
              </a:solidFill>
            </a:endParaRPr>
          </a:p>
          <a:p>
            <a:endParaRPr lang="en-US" sz="2000" kern="0" dirty="0">
              <a:solidFill>
                <a:schemeClr val="bg1"/>
              </a:solidFill>
            </a:endParaRPr>
          </a:p>
          <a:p>
            <a:endParaRPr lang="en-US" sz="2000" kern="0" dirty="0" smtClean="0">
              <a:solidFill>
                <a:schemeClr val="bg1"/>
              </a:solidFill>
            </a:endParaRPr>
          </a:p>
          <a:p>
            <a:endParaRPr lang="en-US" sz="2000" kern="0" dirty="0">
              <a:solidFill>
                <a:schemeClr val="bg1"/>
              </a:solidFill>
            </a:endParaRPr>
          </a:p>
          <a:p>
            <a:endParaRPr lang="en-US" sz="2000" kern="0" dirty="0" smtClean="0">
              <a:solidFill>
                <a:schemeClr val="bg1"/>
              </a:solidFill>
            </a:endParaRPr>
          </a:p>
          <a:p>
            <a:endParaRPr lang="en-US" sz="2000" kern="0" dirty="0">
              <a:solidFill>
                <a:schemeClr val="bg1"/>
              </a:solidFill>
            </a:endParaRPr>
          </a:p>
          <a:p>
            <a:pPr defTabSz="932573">
              <a:defRPr/>
            </a:pPr>
            <a:endParaRPr lang="en-US" sz="1600" kern="0" dirty="0" smtClean="0">
              <a:solidFill>
                <a:schemeClr val="bg1"/>
              </a:solidFill>
            </a:endParaRPr>
          </a:p>
          <a:p>
            <a:pPr defTabSz="932573">
              <a:defRPr/>
            </a:pPr>
            <a:r>
              <a:rPr lang="en-US" sz="1600" kern="0" dirty="0" smtClean="0">
                <a:solidFill>
                  <a:schemeClr val="bg1"/>
                </a:solidFill>
              </a:rPr>
              <a:t>You will receive an email confirmation once order is processed</a:t>
            </a:r>
            <a:endParaRPr lang="en-US" sz="1600" kern="0" dirty="0">
              <a:solidFill>
                <a:schemeClr val="bg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6173" y="2754070"/>
            <a:ext cx="1307932" cy="1307932"/>
          </a:xfrm>
          <a:prstGeom prst="rect">
            <a:avLst/>
          </a:prstGeom>
        </p:spPr>
      </p:pic>
      <p:sp>
        <p:nvSpPr>
          <p:cNvPr id="5" name="Rectangle 4"/>
          <p:cNvSpPr/>
          <p:nvPr/>
        </p:nvSpPr>
        <p:spPr>
          <a:xfrm>
            <a:off x="424206" y="5589937"/>
            <a:ext cx="10011266" cy="646331"/>
          </a:xfrm>
          <a:prstGeom prst="rect">
            <a:avLst/>
          </a:prstGeom>
        </p:spPr>
        <p:txBody>
          <a:bodyPr wrap="square">
            <a:spAutoFit/>
          </a:bodyPr>
          <a:lstStyle/>
          <a:p>
            <a:pPr>
              <a:spcBef>
                <a:spcPts val="364"/>
              </a:spcBef>
            </a:pPr>
            <a:r>
              <a:rPr lang="en-US" dirty="0"/>
              <a:t>If </a:t>
            </a:r>
            <a:r>
              <a:rPr lang="en-US" dirty="0" smtClean="0"/>
              <a:t>your organization already has Online Services, sign in </a:t>
            </a:r>
            <a:r>
              <a:rPr lang="en-US" dirty="0"/>
              <a:t>to </a:t>
            </a:r>
            <a:r>
              <a:rPr lang="en-US" dirty="0" smtClean="0"/>
              <a:t>your existing tenant account </a:t>
            </a:r>
            <a:r>
              <a:rPr lang="en-US" dirty="0"/>
              <a:t>to input the product </a:t>
            </a:r>
            <a:r>
              <a:rPr lang="en-US" dirty="0" smtClean="0"/>
              <a:t>keys and provision the new user accounts. </a:t>
            </a:r>
            <a:endParaRPr lang="en-US" dirty="0"/>
          </a:p>
        </p:txBody>
      </p:sp>
      <p:sp>
        <p:nvSpPr>
          <p:cNvPr id="6" name="Slide Number Placeholder 5"/>
          <p:cNvSpPr>
            <a:spLocks noGrp="1"/>
          </p:cNvSpPr>
          <p:nvPr>
            <p:ph type="sldNum" sz="quarter" idx="11"/>
          </p:nvPr>
        </p:nvSpPr>
        <p:spPr/>
        <p:txBody>
          <a:bodyPr/>
          <a:lstStyle/>
          <a:p>
            <a:fld id="{894E8EF0-91FF-4791-8529-F57CE0475C15}" type="slidenum">
              <a:rPr lang="en-US" smtClean="0"/>
              <a:pPr/>
              <a:t>28</a:t>
            </a:fld>
            <a:endParaRPr lang="en-US" dirty="0"/>
          </a:p>
        </p:txBody>
      </p:sp>
    </p:spTree>
    <p:extLst>
      <p:ext uri="{BB962C8B-B14F-4D97-AF65-F5344CB8AC3E}">
        <p14:creationId xmlns:p14="http://schemas.microsoft.com/office/powerpoint/2010/main" val="309062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flipH="1">
            <a:off x="4813681" y="4724064"/>
            <a:ext cx="6061922" cy="0"/>
          </a:xfrm>
          <a:prstGeom prst="line">
            <a:avLst/>
          </a:prstGeom>
          <a:solidFill>
            <a:schemeClr val="bg1">
              <a:alpha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sp>
        <p:nvSpPr>
          <p:cNvPr id="13" name="Text Placeholder 12"/>
          <p:cNvSpPr>
            <a:spLocks noGrp="1"/>
          </p:cNvSpPr>
          <p:nvPr>
            <p:ph type="body" sz="quarter" idx="12"/>
          </p:nvPr>
        </p:nvSpPr>
        <p:spPr>
          <a:xfrm>
            <a:off x="224830" y="1846613"/>
            <a:ext cx="11885613" cy="627864"/>
          </a:xfrm>
        </p:spPr>
        <p:txBody>
          <a:bodyPr/>
          <a:lstStyle/>
          <a:p>
            <a:pPr marL="0" indent="0">
              <a:buNone/>
            </a:pPr>
            <a:r>
              <a:rPr lang="en-US" sz="1600" dirty="0" smtClean="0">
                <a:solidFill>
                  <a:schemeClr val="tx2"/>
                </a:solidFill>
              </a:rPr>
              <a:t>All Office 365 </a:t>
            </a:r>
            <a:r>
              <a:rPr lang="en-US" sz="1600" dirty="0">
                <a:solidFill>
                  <a:schemeClr val="tx2"/>
                </a:solidFill>
              </a:rPr>
              <a:t>licenses are assigned per user and may be ordered in any quantity needed. The user count may exceed the FTE count for on premises ordering.</a:t>
            </a:r>
          </a:p>
        </p:txBody>
      </p:sp>
      <p:sp>
        <p:nvSpPr>
          <p:cNvPr id="2" name="Title 1"/>
          <p:cNvSpPr>
            <a:spLocks noGrp="1"/>
          </p:cNvSpPr>
          <p:nvPr>
            <p:ph type="title"/>
          </p:nvPr>
        </p:nvSpPr>
        <p:spPr/>
        <p:txBody>
          <a:bodyPr>
            <a:normAutofit fontScale="90000"/>
          </a:bodyPr>
          <a:lstStyle/>
          <a:p>
            <a:r>
              <a:rPr lang="en-US" dirty="0"/>
              <a:t>Adding </a:t>
            </a:r>
            <a:r>
              <a:rPr lang="en-US" dirty="0" smtClean="0"/>
              <a:t>Free and Paid </a:t>
            </a:r>
            <a:r>
              <a:rPr lang="en-US" dirty="0"/>
              <a:t>Office 365 </a:t>
            </a:r>
            <a:r>
              <a:rPr lang="en-US" dirty="0" smtClean="0"/>
              <a:t>Plans to OVS-ES</a:t>
            </a:r>
            <a:endParaRPr lang="en-US" dirty="0"/>
          </a:p>
        </p:txBody>
      </p:sp>
      <p:sp>
        <p:nvSpPr>
          <p:cNvPr id="3" name="Rectangle 2"/>
          <p:cNvSpPr/>
          <p:nvPr/>
        </p:nvSpPr>
        <p:spPr>
          <a:xfrm>
            <a:off x="5619611" y="3695765"/>
            <a:ext cx="1119124" cy="1630095"/>
          </a:xfrm>
          <a:prstGeom prst="rect">
            <a:avLst/>
          </a:prstGeom>
          <a:solidFill>
            <a:schemeClr val="accent1"/>
          </a:solidFill>
          <a:ln>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28" dirty="0">
              <a:solidFill>
                <a:schemeClr val="tx2"/>
              </a:solidFill>
            </a:endParaRPr>
          </a:p>
        </p:txBody>
      </p:sp>
      <p:grpSp>
        <p:nvGrpSpPr>
          <p:cNvPr id="7" name="Group 6"/>
          <p:cNvGrpSpPr/>
          <p:nvPr/>
        </p:nvGrpSpPr>
        <p:grpSpPr>
          <a:xfrm>
            <a:off x="4833383" y="2782763"/>
            <a:ext cx="6061922" cy="2556402"/>
            <a:chOff x="1388588" y="3501948"/>
            <a:chExt cx="5943600" cy="2506504"/>
          </a:xfrm>
        </p:grpSpPr>
        <p:cxnSp>
          <p:nvCxnSpPr>
            <p:cNvPr id="5" name="Straight Connector 4"/>
            <p:cNvCxnSpPr/>
            <p:nvPr/>
          </p:nvCxnSpPr>
          <p:spPr>
            <a:xfrm>
              <a:off x="1389413" y="3501948"/>
              <a:ext cx="0" cy="2506504"/>
            </a:xfrm>
            <a:prstGeom prst="line">
              <a:avLst/>
            </a:prstGeom>
            <a:solidFill>
              <a:schemeClr val="bg1">
                <a:alpha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6" name="Straight Connector 5"/>
            <p:cNvCxnSpPr/>
            <p:nvPr/>
          </p:nvCxnSpPr>
          <p:spPr>
            <a:xfrm flipH="1">
              <a:off x="1388588" y="6008452"/>
              <a:ext cx="5943600" cy="0"/>
            </a:xfrm>
            <a:prstGeom prst="line">
              <a:avLst/>
            </a:prstGeom>
            <a:solidFill>
              <a:schemeClr val="bg1">
                <a:alpha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grpSp>
      <p:cxnSp>
        <p:nvCxnSpPr>
          <p:cNvPr id="8" name="Straight Connector 7"/>
          <p:cNvCxnSpPr/>
          <p:nvPr/>
        </p:nvCxnSpPr>
        <p:spPr>
          <a:xfrm flipH="1">
            <a:off x="4834225" y="3695765"/>
            <a:ext cx="6061922" cy="0"/>
          </a:xfrm>
          <a:prstGeom prst="line">
            <a:avLst/>
          </a:prstGeom>
          <a:solidFill>
            <a:schemeClr val="bg1">
              <a:alpha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9" name="Straight Connector 8"/>
          <p:cNvCxnSpPr/>
          <p:nvPr/>
        </p:nvCxnSpPr>
        <p:spPr>
          <a:xfrm flipH="1">
            <a:off x="4833383" y="3053676"/>
            <a:ext cx="6061922" cy="0"/>
          </a:xfrm>
          <a:prstGeom prst="line">
            <a:avLst/>
          </a:prstGeom>
          <a:solidFill>
            <a:schemeClr val="bg1">
              <a:alpha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sp>
        <p:nvSpPr>
          <p:cNvPr id="10" name="Rectangle 9"/>
          <p:cNvSpPr/>
          <p:nvPr/>
        </p:nvSpPr>
        <p:spPr>
          <a:xfrm>
            <a:off x="3287627" y="3445546"/>
            <a:ext cx="1542561" cy="507831"/>
          </a:xfrm>
          <a:prstGeom prst="rect">
            <a:avLst/>
          </a:prstGeom>
        </p:spPr>
        <p:txBody>
          <a:bodyPr wrap="square" anchor="ctr">
            <a:spAutoFit/>
          </a:bodyPr>
          <a:lstStyle/>
          <a:p>
            <a:r>
              <a:rPr lang="en-US" sz="1600" b="1" dirty="0" smtClean="0">
                <a:solidFill>
                  <a:schemeClr val="tx2"/>
                </a:solidFill>
                <a:latin typeface="Segoe UI Semibold" pitchFamily="34" charset="0"/>
              </a:rPr>
              <a:t>200 </a:t>
            </a:r>
            <a:r>
              <a:rPr lang="en-US" sz="1600" b="1" dirty="0">
                <a:solidFill>
                  <a:schemeClr val="tx2"/>
                </a:solidFill>
                <a:latin typeface="Segoe UI Semibold" pitchFamily="34" charset="0"/>
              </a:rPr>
              <a:t>FTE</a:t>
            </a:r>
          </a:p>
          <a:p>
            <a:r>
              <a:rPr lang="en-US" sz="1100" dirty="0">
                <a:solidFill>
                  <a:schemeClr val="tx2"/>
                </a:solidFill>
                <a:latin typeface="Segoe UI Semibold" pitchFamily="34" charset="0"/>
              </a:rPr>
              <a:t>Org-wide Count</a:t>
            </a:r>
          </a:p>
        </p:txBody>
      </p:sp>
      <p:sp>
        <p:nvSpPr>
          <p:cNvPr id="11" name="Rectangle 10"/>
          <p:cNvSpPr/>
          <p:nvPr/>
        </p:nvSpPr>
        <p:spPr>
          <a:xfrm>
            <a:off x="3287627" y="2806684"/>
            <a:ext cx="1542561" cy="507831"/>
          </a:xfrm>
          <a:prstGeom prst="rect">
            <a:avLst/>
          </a:prstGeom>
        </p:spPr>
        <p:txBody>
          <a:bodyPr wrap="square" anchor="ctr">
            <a:spAutoFit/>
          </a:bodyPr>
          <a:lstStyle/>
          <a:p>
            <a:r>
              <a:rPr lang="en-US" sz="1600" b="1" dirty="0" smtClean="0">
                <a:solidFill>
                  <a:schemeClr val="tx2"/>
                </a:solidFill>
                <a:latin typeface="Segoe UI Semibold" pitchFamily="34" charset="0"/>
              </a:rPr>
              <a:t>260 </a:t>
            </a:r>
            <a:r>
              <a:rPr lang="en-US" sz="1600" b="1" dirty="0">
                <a:solidFill>
                  <a:schemeClr val="tx2"/>
                </a:solidFill>
                <a:latin typeface="Segoe UI Semibold" pitchFamily="34" charset="0"/>
              </a:rPr>
              <a:t>Users</a:t>
            </a:r>
          </a:p>
          <a:p>
            <a:r>
              <a:rPr lang="en-US" sz="1100" dirty="0">
                <a:solidFill>
                  <a:schemeClr val="tx2"/>
                </a:solidFill>
                <a:latin typeface="Segoe UI Semibold" pitchFamily="34" charset="0"/>
              </a:rPr>
              <a:t>in Organization</a:t>
            </a:r>
          </a:p>
        </p:txBody>
      </p:sp>
      <p:sp>
        <p:nvSpPr>
          <p:cNvPr id="12" name="Rectangle 11"/>
          <p:cNvSpPr/>
          <p:nvPr/>
        </p:nvSpPr>
        <p:spPr>
          <a:xfrm>
            <a:off x="5367762" y="5382595"/>
            <a:ext cx="1602610" cy="286306"/>
          </a:xfrm>
          <a:prstGeom prst="rect">
            <a:avLst/>
          </a:prstGeom>
        </p:spPr>
        <p:txBody>
          <a:bodyPr wrap="none">
            <a:spAutoFit/>
          </a:bodyPr>
          <a:lstStyle/>
          <a:p>
            <a:pPr algn="ctr"/>
            <a:r>
              <a:rPr lang="en-US" sz="1224" b="1" dirty="0">
                <a:solidFill>
                  <a:schemeClr val="tx2"/>
                </a:solidFill>
              </a:rPr>
              <a:t>Education Desktop</a:t>
            </a:r>
            <a:endParaRPr lang="en-US" sz="1224" dirty="0">
              <a:solidFill>
                <a:schemeClr val="tx2"/>
              </a:solidFill>
            </a:endParaRPr>
          </a:p>
        </p:txBody>
      </p:sp>
      <p:sp>
        <p:nvSpPr>
          <p:cNvPr id="15" name="Rectangle 14"/>
          <p:cNvSpPr/>
          <p:nvPr/>
        </p:nvSpPr>
        <p:spPr>
          <a:xfrm>
            <a:off x="5303620" y="5804508"/>
            <a:ext cx="2560724" cy="932603"/>
          </a:xfrm>
          <a:prstGeom prst="rect">
            <a:avLst/>
          </a:prstGeom>
          <a:solidFill>
            <a:schemeClr val="bg1">
              <a:alpha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86521" rIns="186521" rtlCol="0" anchor="ctr"/>
          <a:lstStyle/>
          <a:p>
            <a:pPr>
              <a:spcAft>
                <a:spcPts val="612"/>
              </a:spcAft>
            </a:pPr>
            <a:r>
              <a:rPr lang="en-US" sz="1224" b="1" dirty="0">
                <a:solidFill>
                  <a:schemeClr val="tx2"/>
                </a:solidFill>
              </a:rPr>
              <a:t>Plan A2 </a:t>
            </a:r>
            <a:r>
              <a:rPr lang="en-US" sz="1224" b="1" dirty="0" smtClean="0">
                <a:solidFill>
                  <a:schemeClr val="tx2"/>
                </a:solidFill>
              </a:rPr>
              <a:t>– Free through MOSP</a:t>
            </a:r>
            <a:endParaRPr lang="en-US" sz="1224" b="1" dirty="0">
              <a:solidFill>
                <a:schemeClr val="tx2"/>
              </a:solidFill>
            </a:endParaRPr>
          </a:p>
          <a:p>
            <a:pPr marL="177800" indent="-176213">
              <a:spcAft>
                <a:spcPts val="612"/>
              </a:spcAft>
              <a:buBlip>
                <a:blip r:embed="rId2"/>
              </a:buBlip>
            </a:pPr>
            <a:r>
              <a:rPr lang="en-US" sz="1224" dirty="0">
                <a:solidFill>
                  <a:schemeClr val="tx2"/>
                </a:solidFill>
              </a:rPr>
              <a:t>License for all 260 Users</a:t>
            </a:r>
          </a:p>
          <a:p>
            <a:pPr marL="177800" indent="-176213">
              <a:spcAft>
                <a:spcPts val="612"/>
              </a:spcAft>
              <a:buBlip>
                <a:blip r:embed="rId2"/>
              </a:buBlip>
            </a:pPr>
            <a:r>
              <a:rPr lang="en-US" sz="1224" dirty="0">
                <a:solidFill>
                  <a:schemeClr val="tx2"/>
                </a:solidFill>
              </a:rPr>
              <a:t>No on-premise license for related products</a:t>
            </a:r>
          </a:p>
        </p:txBody>
      </p:sp>
      <p:sp>
        <p:nvSpPr>
          <p:cNvPr id="16" name="Rectangle 15"/>
          <p:cNvSpPr/>
          <p:nvPr/>
        </p:nvSpPr>
        <p:spPr>
          <a:xfrm>
            <a:off x="4372580" y="5804508"/>
            <a:ext cx="932603" cy="932603"/>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dirty="0"/>
          </a:p>
        </p:txBody>
      </p:sp>
      <p:sp>
        <p:nvSpPr>
          <p:cNvPr id="17" name="Rectangle 16"/>
          <p:cNvSpPr/>
          <p:nvPr/>
        </p:nvSpPr>
        <p:spPr>
          <a:xfrm>
            <a:off x="1660530" y="5804508"/>
            <a:ext cx="2560724" cy="932603"/>
          </a:xfrm>
          <a:prstGeom prst="rect">
            <a:avLst/>
          </a:prstGeom>
          <a:solidFill>
            <a:schemeClr val="bg1">
              <a:alpha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86521" rIns="186521" rtlCol="0" anchor="ctr"/>
          <a:lstStyle/>
          <a:p>
            <a:pPr>
              <a:spcAft>
                <a:spcPts val="612"/>
              </a:spcAft>
            </a:pPr>
            <a:r>
              <a:rPr lang="en-US" sz="1224" b="1" dirty="0">
                <a:solidFill>
                  <a:schemeClr val="tx2"/>
                </a:solidFill>
              </a:rPr>
              <a:t>Education Desktop Org-Wide</a:t>
            </a:r>
          </a:p>
          <a:p>
            <a:pPr marL="177800" indent="-176213">
              <a:spcAft>
                <a:spcPts val="612"/>
              </a:spcAft>
              <a:buBlip>
                <a:blip r:embed="rId2"/>
              </a:buBlip>
            </a:pPr>
            <a:r>
              <a:rPr lang="en-US" sz="1224" dirty="0">
                <a:solidFill>
                  <a:schemeClr val="tx2"/>
                </a:solidFill>
              </a:rPr>
              <a:t>License for 200 FTE</a:t>
            </a:r>
          </a:p>
          <a:p>
            <a:pPr marL="177800" indent="-176213">
              <a:spcAft>
                <a:spcPts val="612"/>
              </a:spcAft>
              <a:buBlip>
                <a:blip r:embed="rId2"/>
              </a:buBlip>
            </a:pPr>
            <a:r>
              <a:rPr lang="en-US" sz="1224" dirty="0">
                <a:solidFill>
                  <a:schemeClr val="tx2"/>
                </a:solidFill>
              </a:rPr>
              <a:t>All users and on-premises devices are covered</a:t>
            </a:r>
          </a:p>
        </p:txBody>
      </p:sp>
      <p:sp>
        <p:nvSpPr>
          <p:cNvPr id="18" name="Rectangle 17"/>
          <p:cNvSpPr/>
          <p:nvPr/>
        </p:nvSpPr>
        <p:spPr>
          <a:xfrm>
            <a:off x="728707" y="5804508"/>
            <a:ext cx="932603" cy="932603"/>
          </a:xfrm>
          <a:prstGeom prst="rect">
            <a:avLst/>
          </a:prstGeom>
          <a:solidFill>
            <a:schemeClr val="accent1"/>
          </a:solidFill>
          <a:ln>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28" dirty="0"/>
          </a:p>
        </p:txBody>
      </p:sp>
      <p:pic>
        <p:nvPicPr>
          <p:cNvPr id="19" name="Picture 3" descr="C:\Users\v-blanch\Desktop\WWPS Education\WWPS Marketing\Metro Edu Template\Identity Elements\White Circles PNGs\White Circles PNGs\96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58" y="6037659"/>
            <a:ext cx="466302" cy="466302"/>
          </a:xfrm>
          <a:prstGeom prst="rect">
            <a:avLst/>
          </a:prstGeom>
          <a:solidFill>
            <a:schemeClr val="accent1"/>
          </a:solidFill>
          <a:extLst/>
        </p:spPr>
      </p:pic>
      <p:pic>
        <p:nvPicPr>
          <p:cNvPr id="20" name="Picture 2" descr="C:\Users\v-blanch\Desktop\WWPS Education\WWPS Marketing\Metro Edu Template\Identity Elements\White Circles PNGs\White Circles PNGs\112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5731" y="6037659"/>
            <a:ext cx="466302" cy="466302"/>
          </a:xfrm>
          <a:prstGeom prst="rect">
            <a:avLst/>
          </a:prstGeom>
          <a:solidFill>
            <a:schemeClr val="accent2"/>
          </a:solidFill>
          <a:ln>
            <a:noFill/>
          </a:ln>
          <a:extLst/>
        </p:spPr>
      </p:pic>
      <p:sp>
        <p:nvSpPr>
          <p:cNvPr id="21" name="Rectangle 20"/>
          <p:cNvSpPr/>
          <p:nvPr/>
        </p:nvSpPr>
        <p:spPr>
          <a:xfrm>
            <a:off x="7286992" y="3068068"/>
            <a:ext cx="1119124" cy="22577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28" dirty="0">
              <a:solidFill>
                <a:schemeClr val="tx2"/>
              </a:solidFill>
            </a:endParaRPr>
          </a:p>
        </p:txBody>
      </p:sp>
      <p:sp>
        <p:nvSpPr>
          <p:cNvPr id="22" name="Rectangle 21"/>
          <p:cNvSpPr/>
          <p:nvPr/>
        </p:nvSpPr>
        <p:spPr>
          <a:xfrm>
            <a:off x="7221903" y="5382595"/>
            <a:ext cx="1245478" cy="286306"/>
          </a:xfrm>
          <a:prstGeom prst="rect">
            <a:avLst/>
          </a:prstGeom>
        </p:spPr>
        <p:txBody>
          <a:bodyPr wrap="none">
            <a:spAutoFit/>
          </a:bodyPr>
          <a:lstStyle/>
          <a:p>
            <a:pPr algn="ctr"/>
            <a:r>
              <a:rPr lang="en-US" sz="1224" b="1" dirty="0">
                <a:solidFill>
                  <a:schemeClr val="tx2"/>
                </a:solidFill>
              </a:rPr>
              <a:t>Plan A2 (Free)</a:t>
            </a:r>
            <a:endParaRPr lang="en-US" sz="1224" dirty="0">
              <a:solidFill>
                <a:schemeClr val="tx2"/>
              </a:solidFill>
            </a:endParaRPr>
          </a:p>
        </p:txBody>
      </p:sp>
      <p:sp>
        <p:nvSpPr>
          <p:cNvPr id="25" name="Rectangle 24"/>
          <p:cNvSpPr/>
          <p:nvPr/>
        </p:nvSpPr>
        <p:spPr>
          <a:xfrm>
            <a:off x="961858" y="3504893"/>
            <a:ext cx="2464847" cy="584775"/>
          </a:xfrm>
          <a:prstGeom prst="rect">
            <a:avLst/>
          </a:prstGeom>
        </p:spPr>
        <p:txBody>
          <a:bodyPr wrap="square" anchor="ctr">
            <a:spAutoFit/>
          </a:bodyPr>
          <a:lstStyle/>
          <a:p>
            <a:r>
              <a:rPr lang="en-US" sz="1600" b="1" dirty="0">
                <a:solidFill>
                  <a:schemeClr val="tx2"/>
                </a:solidFill>
                <a:latin typeface="Segoe UI Semibold" pitchFamily="34" charset="0"/>
              </a:rPr>
              <a:t>Defined “Organization” </a:t>
            </a:r>
            <a:br>
              <a:rPr lang="en-US" sz="1600" b="1" dirty="0">
                <a:solidFill>
                  <a:schemeClr val="tx2"/>
                </a:solidFill>
                <a:latin typeface="Segoe UI Semibold" pitchFamily="34" charset="0"/>
              </a:rPr>
            </a:br>
            <a:r>
              <a:rPr lang="en-US" sz="1600" b="1" dirty="0">
                <a:solidFill>
                  <a:schemeClr val="tx2"/>
                </a:solidFill>
                <a:latin typeface="Segoe UI Semibold" pitchFamily="34" charset="0"/>
              </a:rPr>
              <a:t>= 200 FTE / 260 Users</a:t>
            </a:r>
          </a:p>
        </p:txBody>
      </p:sp>
      <p:sp>
        <p:nvSpPr>
          <p:cNvPr id="24" name="Rectangle 23"/>
          <p:cNvSpPr/>
          <p:nvPr/>
        </p:nvSpPr>
        <p:spPr>
          <a:xfrm>
            <a:off x="5628018" y="3272543"/>
            <a:ext cx="1079239" cy="338554"/>
          </a:xfrm>
          <a:prstGeom prst="rect">
            <a:avLst/>
          </a:prstGeom>
        </p:spPr>
        <p:txBody>
          <a:bodyPr wrap="square" anchor="ctr">
            <a:spAutoFit/>
          </a:bodyPr>
          <a:lstStyle/>
          <a:p>
            <a:pPr algn="ctr"/>
            <a:r>
              <a:rPr lang="en-US" sz="1600" dirty="0" smtClean="0">
                <a:solidFill>
                  <a:schemeClr val="tx2"/>
                </a:solidFill>
                <a:latin typeface="Segoe UI Semibold" pitchFamily="34" charset="0"/>
              </a:rPr>
              <a:t>OVS-ES</a:t>
            </a:r>
            <a:endParaRPr lang="en-US" sz="1224" dirty="0">
              <a:solidFill>
                <a:schemeClr val="tx2"/>
              </a:solidFill>
              <a:latin typeface="Segoe UI Semibold" pitchFamily="34" charset="0"/>
            </a:endParaRPr>
          </a:p>
        </p:txBody>
      </p:sp>
      <p:sp>
        <p:nvSpPr>
          <p:cNvPr id="26" name="Rectangle 25"/>
          <p:cNvSpPr/>
          <p:nvPr/>
        </p:nvSpPr>
        <p:spPr>
          <a:xfrm>
            <a:off x="7305022" y="2742111"/>
            <a:ext cx="1079239" cy="338554"/>
          </a:xfrm>
          <a:prstGeom prst="rect">
            <a:avLst/>
          </a:prstGeom>
        </p:spPr>
        <p:txBody>
          <a:bodyPr wrap="square" anchor="ctr">
            <a:spAutoFit/>
          </a:bodyPr>
          <a:lstStyle/>
          <a:p>
            <a:pPr algn="ctr"/>
            <a:r>
              <a:rPr lang="en-US" sz="1600" dirty="0" smtClean="0">
                <a:solidFill>
                  <a:schemeClr val="tx2"/>
                </a:solidFill>
                <a:latin typeface="Segoe UI Semibold" pitchFamily="34" charset="0"/>
              </a:rPr>
              <a:t>MOSP</a:t>
            </a:r>
            <a:endParaRPr lang="en-US" sz="1600" dirty="0">
              <a:solidFill>
                <a:schemeClr val="tx2"/>
              </a:solidFill>
              <a:latin typeface="Segoe UI Semibold" pitchFamily="34" charset="0"/>
            </a:endParaRPr>
          </a:p>
        </p:txBody>
      </p:sp>
      <p:sp>
        <p:nvSpPr>
          <p:cNvPr id="28" name="Rectangle 27"/>
          <p:cNvSpPr/>
          <p:nvPr/>
        </p:nvSpPr>
        <p:spPr>
          <a:xfrm>
            <a:off x="3287627" y="4460501"/>
            <a:ext cx="1542561" cy="507831"/>
          </a:xfrm>
          <a:prstGeom prst="rect">
            <a:avLst/>
          </a:prstGeom>
        </p:spPr>
        <p:txBody>
          <a:bodyPr wrap="square" anchor="ctr">
            <a:spAutoFit/>
          </a:bodyPr>
          <a:lstStyle/>
          <a:p>
            <a:r>
              <a:rPr lang="en-US" sz="1600" dirty="0" smtClean="0">
                <a:solidFill>
                  <a:schemeClr val="tx2"/>
                </a:solidFill>
                <a:latin typeface="Segoe UI Semibold" pitchFamily="34" charset="0"/>
              </a:rPr>
              <a:t>75 Users</a:t>
            </a:r>
            <a:br>
              <a:rPr lang="en-US" sz="1600" dirty="0" smtClean="0">
                <a:solidFill>
                  <a:schemeClr val="tx2"/>
                </a:solidFill>
                <a:latin typeface="Segoe UI Semibold" pitchFamily="34" charset="0"/>
              </a:rPr>
            </a:br>
            <a:r>
              <a:rPr lang="en-US" sz="1100" dirty="0" smtClean="0">
                <a:solidFill>
                  <a:schemeClr val="tx2"/>
                </a:solidFill>
                <a:latin typeface="Segoe UI Semibold" pitchFamily="34" charset="0"/>
              </a:rPr>
              <a:t>Order in any quantity</a:t>
            </a:r>
          </a:p>
        </p:txBody>
      </p:sp>
      <p:sp>
        <p:nvSpPr>
          <p:cNvPr id="29" name="Rectangle 28"/>
          <p:cNvSpPr/>
          <p:nvPr/>
        </p:nvSpPr>
        <p:spPr>
          <a:xfrm>
            <a:off x="8967393" y="4737370"/>
            <a:ext cx="1119124" cy="58849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28" dirty="0">
              <a:solidFill>
                <a:schemeClr val="tx2"/>
              </a:solidFill>
            </a:endParaRPr>
          </a:p>
        </p:txBody>
      </p:sp>
      <p:sp>
        <p:nvSpPr>
          <p:cNvPr id="30" name="Rectangle 29"/>
          <p:cNvSpPr/>
          <p:nvPr/>
        </p:nvSpPr>
        <p:spPr>
          <a:xfrm>
            <a:off x="8848414" y="5382595"/>
            <a:ext cx="1353256" cy="280718"/>
          </a:xfrm>
          <a:prstGeom prst="rect">
            <a:avLst/>
          </a:prstGeom>
        </p:spPr>
        <p:txBody>
          <a:bodyPr wrap="none">
            <a:spAutoFit/>
          </a:bodyPr>
          <a:lstStyle/>
          <a:p>
            <a:pPr algn="ctr"/>
            <a:r>
              <a:rPr lang="en-US" sz="1224" b="1" dirty="0">
                <a:solidFill>
                  <a:schemeClr val="tx2"/>
                </a:solidFill>
              </a:rPr>
              <a:t>Plan </a:t>
            </a:r>
            <a:r>
              <a:rPr lang="en-US" sz="1224" b="1" dirty="0" smtClean="0">
                <a:solidFill>
                  <a:schemeClr val="tx2"/>
                </a:solidFill>
              </a:rPr>
              <a:t>A3 Add-on</a:t>
            </a:r>
            <a:endParaRPr lang="en-US" sz="1224" dirty="0">
              <a:solidFill>
                <a:schemeClr val="tx2"/>
              </a:solidFill>
            </a:endParaRPr>
          </a:p>
        </p:txBody>
      </p:sp>
      <p:sp>
        <p:nvSpPr>
          <p:cNvPr id="31" name="Rectangle 30"/>
          <p:cNvSpPr/>
          <p:nvPr/>
        </p:nvSpPr>
        <p:spPr>
          <a:xfrm>
            <a:off x="8954373" y="4276806"/>
            <a:ext cx="1079239" cy="338554"/>
          </a:xfrm>
          <a:prstGeom prst="rect">
            <a:avLst/>
          </a:prstGeom>
        </p:spPr>
        <p:txBody>
          <a:bodyPr wrap="square" anchor="ctr">
            <a:spAutoFit/>
          </a:bodyPr>
          <a:lstStyle/>
          <a:p>
            <a:pPr algn="ctr"/>
            <a:r>
              <a:rPr lang="en-US" sz="1600" dirty="0" smtClean="0">
                <a:solidFill>
                  <a:schemeClr val="tx2"/>
                </a:solidFill>
                <a:latin typeface="Segoe UI Semibold" pitchFamily="34" charset="0"/>
              </a:rPr>
              <a:t>OVS-ES</a:t>
            </a:r>
            <a:endParaRPr lang="en-US" sz="1600" dirty="0">
              <a:solidFill>
                <a:schemeClr val="tx2"/>
              </a:solidFill>
              <a:latin typeface="Segoe UI Semibold" pitchFamily="34" charset="0"/>
            </a:endParaRPr>
          </a:p>
        </p:txBody>
      </p:sp>
      <p:sp>
        <p:nvSpPr>
          <p:cNvPr id="32" name="Rectangle 31"/>
          <p:cNvSpPr/>
          <p:nvPr/>
        </p:nvSpPr>
        <p:spPr>
          <a:xfrm>
            <a:off x="8947295" y="5802946"/>
            <a:ext cx="2966031" cy="932603"/>
          </a:xfrm>
          <a:prstGeom prst="rect">
            <a:avLst/>
          </a:prstGeom>
          <a:solidFill>
            <a:schemeClr val="bg1">
              <a:alpha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86521" rIns="186521" rtlCol="0" anchor="ctr"/>
          <a:lstStyle/>
          <a:p>
            <a:pPr>
              <a:spcAft>
                <a:spcPts val="612"/>
              </a:spcAft>
            </a:pPr>
            <a:r>
              <a:rPr lang="en-US" sz="1224" b="1" dirty="0">
                <a:solidFill>
                  <a:schemeClr val="tx2"/>
                </a:solidFill>
              </a:rPr>
              <a:t>Plan </a:t>
            </a:r>
            <a:r>
              <a:rPr lang="en-US" sz="1224" b="1" dirty="0" smtClean="0">
                <a:solidFill>
                  <a:schemeClr val="tx2"/>
                </a:solidFill>
              </a:rPr>
              <a:t>A3 Add-on – through OVS-ES</a:t>
            </a:r>
            <a:endParaRPr lang="en-US" sz="1224" b="1" dirty="0">
              <a:solidFill>
                <a:schemeClr val="tx2"/>
              </a:solidFill>
            </a:endParaRPr>
          </a:p>
          <a:p>
            <a:pPr marL="177800" indent="-176213">
              <a:spcAft>
                <a:spcPts val="612"/>
              </a:spcAft>
              <a:buBlip>
                <a:blip r:embed="rId2"/>
              </a:buBlip>
            </a:pPr>
            <a:r>
              <a:rPr lang="en-US" sz="1224" dirty="0" smtClean="0">
                <a:solidFill>
                  <a:schemeClr val="tx2"/>
                </a:solidFill>
              </a:rPr>
              <a:t>License per user in any quantity needed after qualifying for OVS-ES</a:t>
            </a:r>
            <a:endParaRPr lang="en-US" sz="1224" u="sng" dirty="0">
              <a:solidFill>
                <a:schemeClr val="tx2"/>
              </a:solidFill>
            </a:endParaRPr>
          </a:p>
        </p:txBody>
      </p:sp>
      <p:sp>
        <p:nvSpPr>
          <p:cNvPr id="33" name="Rectangle 32"/>
          <p:cNvSpPr/>
          <p:nvPr/>
        </p:nvSpPr>
        <p:spPr>
          <a:xfrm>
            <a:off x="8016256" y="5802946"/>
            <a:ext cx="932603" cy="932603"/>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28" dirty="0"/>
          </a:p>
        </p:txBody>
      </p:sp>
      <p:pic>
        <p:nvPicPr>
          <p:cNvPr id="34" name="Picture 2" descr="C:\Users\v-blanch\Desktop\WWPS Education\WWPS Marketing\Metro Edu Template\Identity Elements\White Circles PNGs\White Circles PNGs\112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9407" y="6036097"/>
            <a:ext cx="466302" cy="466302"/>
          </a:xfrm>
          <a:prstGeom prst="rect">
            <a:avLst/>
          </a:prstGeom>
          <a:solidFill>
            <a:schemeClr val="accent5"/>
          </a:solidFill>
          <a:ln>
            <a:noFill/>
          </a:ln>
          <a:effectLst/>
          <a:extLst/>
        </p:spPr>
      </p:pic>
      <p:sp>
        <p:nvSpPr>
          <p:cNvPr id="35" name="Text Placeholder 2"/>
          <p:cNvSpPr txBox="1">
            <a:spLocks/>
          </p:cNvSpPr>
          <p:nvPr/>
        </p:nvSpPr>
        <p:spPr>
          <a:xfrm>
            <a:off x="278590" y="1017469"/>
            <a:ext cx="11885613" cy="943910"/>
          </a:xfrm>
          <a:prstGeom prst="rect">
            <a:avLst/>
          </a:prstGeom>
        </p:spPr>
        <p:txBody>
          <a:bodyPr vert="horz" lIns="91440" tIns="45720" rIns="91440" bIns="45720" rtlCol="0" anchor="t"/>
          <a:lstStyle>
            <a:defPPr>
              <a:defRPr lang="en-US"/>
            </a:defPPr>
            <a:lvl1pPr marL="0" algn="l" defTabSz="932742" rtl="0" eaLnBrk="1" latinLnBrk="0" hangingPunct="1">
              <a:defRPr lang="en-US" sz="1000" kern="1200" smtClean="0">
                <a:solidFill>
                  <a:schemeClr val="accent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sz="2400" dirty="0">
                <a:solidFill>
                  <a:schemeClr val="accent2"/>
                </a:solidFill>
              </a:rPr>
              <a:t>A</a:t>
            </a:r>
            <a:r>
              <a:rPr lang="en-US" sz="2400" dirty="0" smtClean="0">
                <a:solidFill>
                  <a:schemeClr val="accent2"/>
                </a:solidFill>
              </a:rPr>
              <a:t>dd the free Office 365 Education A2 through MOSP and Plan A3 or Office 365 ProPlus through OVS-ES</a:t>
            </a:r>
          </a:p>
          <a:p>
            <a:endParaRPr lang="en-US" dirty="0"/>
          </a:p>
        </p:txBody>
      </p:sp>
      <p:sp>
        <p:nvSpPr>
          <p:cNvPr id="14" name="Slide Number Placeholder 13"/>
          <p:cNvSpPr>
            <a:spLocks noGrp="1"/>
          </p:cNvSpPr>
          <p:nvPr>
            <p:ph type="sldNum" sz="quarter" idx="11"/>
          </p:nvPr>
        </p:nvSpPr>
        <p:spPr>
          <a:xfrm>
            <a:off x="313231" y="6698726"/>
            <a:ext cx="356198" cy="371475"/>
          </a:xfrm>
        </p:spPr>
        <p:txBody>
          <a:bodyPr/>
          <a:lstStyle/>
          <a:p>
            <a:fld id="{894E8EF0-91FF-4791-8529-F57CE0475C15}" type="slidenum">
              <a:rPr lang="en-US" smtClean="0"/>
              <a:pPr/>
              <a:t>29</a:t>
            </a:fld>
            <a:endParaRPr lang="en-US" dirty="0"/>
          </a:p>
        </p:txBody>
      </p:sp>
    </p:spTree>
    <p:extLst>
      <p:ext uri="{BB962C8B-B14F-4D97-AF65-F5344CB8AC3E}">
        <p14:creationId xmlns:p14="http://schemas.microsoft.com/office/powerpoint/2010/main" val="2814922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95274"/>
            <a:ext cx="11889564" cy="1462177"/>
          </a:xfrm>
        </p:spPr>
        <p:txBody>
          <a:bodyPr/>
          <a:lstStyle/>
          <a:p>
            <a:pPr lvl="0">
              <a:lnSpc>
                <a:spcPct val="100000"/>
              </a:lnSpc>
              <a:spcBef>
                <a:spcPts val="0"/>
              </a:spcBef>
              <a:spcAft>
                <a:spcPts val="612"/>
              </a:spcAft>
            </a:pPr>
            <a:r>
              <a:rPr lang="en-US" dirty="0" smtClean="0"/>
              <a:t>Microsoft Solutions for Academic Institutions</a:t>
            </a:r>
            <a:br>
              <a:rPr lang="en-US" dirty="0" smtClean="0"/>
            </a:br>
            <a:r>
              <a:rPr lang="en-US" sz="2400" spc="0" dirty="0">
                <a:ln>
                  <a:noFill/>
                </a:ln>
                <a:solidFill>
                  <a:schemeClr val="accent2"/>
                </a:solidFill>
                <a:cs typeface="+mn-cs"/>
              </a:rPr>
              <a:t>Microsoft’s commitment is to help students and educators throughout the world realize their full potential</a:t>
            </a:r>
            <a:r>
              <a:rPr lang="en-US" sz="3200" spc="0" dirty="0">
                <a:ln>
                  <a:noFill/>
                </a:ln>
                <a:solidFill>
                  <a:schemeClr val="accent2"/>
                </a:solidFill>
                <a:cs typeface="+mn-cs"/>
              </a:rPr>
              <a:t/>
            </a:r>
            <a:br>
              <a:rPr lang="en-US" sz="3200" spc="0" dirty="0">
                <a:ln>
                  <a:noFill/>
                </a:ln>
                <a:solidFill>
                  <a:schemeClr val="accent2"/>
                </a:solidFill>
                <a:cs typeface="+mn-cs"/>
              </a:rPr>
            </a:br>
            <a:endParaRPr lang="en-US" dirty="0">
              <a:solidFill>
                <a:schemeClr val="accent2"/>
              </a:solidFill>
            </a:endParaRPr>
          </a:p>
        </p:txBody>
      </p:sp>
      <p:sp>
        <p:nvSpPr>
          <p:cNvPr id="6" name="Rectangle 5"/>
          <p:cNvSpPr/>
          <p:nvPr/>
        </p:nvSpPr>
        <p:spPr bwMode="auto">
          <a:xfrm>
            <a:off x="488416" y="2009961"/>
            <a:ext cx="10546112" cy="105114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fontAlgn="base">
              <a:lnSpc>
                <a:spcPct val="90000"/>
              </a:lnSpc>
              <a:spcBef>
                <a:spcPct val="0"/>
              </a:spcBef>
              <a:spcAft>
                <a:spcPts val="612"/>
              </a:spcAft>
            </a:pPr>
            <a:r>
              <a:rPr lang="en-US" sz="2400" dirty="0">
                <a:solidFill>
                  <a:schemeClr val="bg1"/>
                </a:solidFill>
                <a:latin typeface="+mj-lt"/>
              </a:rPr>
              <a:t>Academic Volume </a:t>
            </a:r>
            <a:r>
              <a:rPr lang="en-US" sz="2400" dirty="0" smtClean="0">
                <a:solidFill>
                  <a:schemeClr val="bg1"/>
                </a:solidFill>
                <a:latin typeface="+mj-lt"/>
              </a:rPr>
              <a:t>Licensing puts </a:t>
            </a:r>
            <a:r>
              <a:rPr lang="en-US" sz="2400" dirty="0">
                <a:solidFill>
                  <a:schemeClr val="bg1"/>
                </a:solidFill>
                <a:latin typeface="+mj-lt"/>
              </a:rPr>
              <a:t>Microsoft software </a:t>
            </a:r>
            <a:r>
              <a:rPr lang="en-US" sz="2400" dirty="0" smtClean="0">
                <a:solidFill>
                  <a:schemeClr val="bg1"/>
                </a:solidFill>
                <a:latin typeface="+mj-lt"/>
              </a:rPr>
              <a:t>and services in </a:t>
            </a:r>
            <a:r>
              <a:rPr lang="en-US" sz="2400" dirty="0">
                <a:solidFill>
                  <a:schemeClr val="bg1"/>
                </a:solidFill>
                <a:latin typeface="+mj-lt"/>
              </a:rPr>
              <a:t>the hands of educators and students so they can interact, collaborate, and </a:t>
            </a:r>
            <a:r>
              <a:rPr lang="en-US" sz="2400" dirty="0" smtClean="0">
                <a:solidFill>
                  <a:schemeClr val="bg1"/>
                </a:solidFill>
                <a:latin typeface="+mj-lt"/>
              </a:rPr>
              <a:t>learn through:</a:t>
            </a:r>
          </a:p>
        </p:txBody>
      </p:sp>
      <p:sp>
        <p:nvSpPr>
          <p:cNvPr id="2" name="Rectangle 1"/>
          <p:cNvSpPr/>
          <p:nvPr/>
        </p:nvSpPr>
        <p:spPr>
          <a:xfrm>
            <a:off x="1404314" y="3183108"/>
            <a:ext cx="9630214" cy="830997"/>
          </a:xfrm>
          <a:prstGeom prst="rect">
            <a:avLst/>
          </a:prstGeom>
          <a:solidFill>
            <a:schemeClr val="accent2"/>
          </a:solidFill>
        </p:spPr>
        <p:txBody>
          <a:bodyPr wrap="square">
            <a:spAutoFit/>
          </a:bodyPr>
          <a:lstStyle/>
          <a:p>
            <a:pPr lvl="0">
              <a:spcAft>
                <a:spcPts val="612"/>
              </a:spcAft>
            </a:pPr>
            <a:r>
              <a:rPr lang="en-US" sz="1600" dirty="0">
                <a:solidFill>
                  <a:schemeClr val="bg1"/>
                </a:solidFill>
              </a:rPr>
              <a:t>Supporting the needs of all types of students, educators and schools with dependable, secure and flexible products and technologies that are affordable, easy to </a:t>
            </a:r>
            <a:r>
              <a:rPr lang="en-US" sz="1600" dirty="0" smtClean="0">
                <a:solidFill>
                  <a:schemeClr val="bg1"/>
                </a:solidFill>
              </a:rPr>
              <a:t>use, </a:t>
            </a:r>
            <a:r>
              <a:rPr lang="en-US" sz="1600" dirty="0">
                <a:solidFill>
                  <a:schemeClr val="bg1"/>
                </a:solidFill>
              </a:rPr>
              <a:t>and work with what you use today and tomorrow. </a:t>
            </a:r>
          </a:p>
        </p:txBody>
      </p:sp>
      <p:sp>
        <p:nvSpPr>
          <p:cNvPr id="3" name="Rectangle 2"/>
          <p:cNvSpPr>
            <a:spLocks/>
          </p:cNvSpPr>
          <p:nvPr/>
        </p:nvSpPr>
        <p:spPr>
          <a:xfrm>
            <a:off x="1404314" y="4093737"/>
            <a:ext cx="9630214" cy="830997"/>
          </a:xfrm>
          <a:prstGeom prst="rect">
            <a:avLst/>
          </a:prstGeom>
          <a:solidFill>
            <a:schemeClr val="accent2"/>
          </a:solidFill>
        </p:spPr>
        <p:txBody>
          <a:bodyPr wrap="square">
            <a:noAutofit/>
          </a:bodyPr>
          <a:lstStyle/>
          <a:p>
            <a:pPr lvl="0">
              <a:spcAft>
                <a:spcPts val="612"/>
              </a:spcAft>
            </a:pPr>
            <a:r>
              <a:rPr lang="en-US" sz="1600" dirty="0">
                <a:solidFill>
                  <a:schemeClr val="bg1"/>
                </a:solidFill>
              </a:rPr>
              <a:t>Enabling vibrant learning communities with programs and services that help bring people together to communicate and </a:t>
            </a:r>
            <a:r>
              <a:rPr lang="en-US" sz="1600" dirty="0" smtClean="0">
                <a:solidFill>
                  <a:schemeClr val="bg1"/>
                </a:solidFill>
              </a:rPr>
              <a:t>collaborate.</a:t>
            </a:r>
            <a:endParaRPr lang="en-US" sz="1600" dirty="0">
              <a:solidFill>
                <a:schemeClr val="bg1"/>
              </a:solidFill>
            </a:endParaRPr>
          </a:p>
        </p:txBody>
      </p:sp>
      <p:sp>
        <p:nvSpPr>
          <p:cNvPr id="8" name="Rectangle 7"/>
          <p:cNvSpPr/>
          <p:nvPr/>
        </p:nvSpPr>
        <p:spPr bwMode="auto">
          <a:xfrm>
            <a:off x="488416" y="3170248"/>
            <a:ext cx="830997" cy="83099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endParaRPr lang="en-US" sz="2000" dirty="0">
              <a:solidFill>
                <a:schemeClr val="bg1"/>
              </a:solidFill>
              <a:ea typeface="Segoe UI" pitchFamily="34" charset="0"/>
              <a:cs typeface="Segoe UI" pitchFamily="34" charset="0"/>
            </a:endParaRPr>
          </a:p>
        </p:txBody>
      </p:sp>
      <p:sp>
        <p:nvSpPr>
          <p:cNvPr id="9" name="Rectangle 8"/>
          <p:cNvSpPr/>
          <p:nvPr/>
        </p:nvSpPr>
        <p:spPr bwMode="auto">
          <a:xfrm>
            <a:off x="488416" y="4093737"/>
            <a:ext cx="830997" cy="83099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endParaRPr lang="en-US" sz="2000" dirty="0">
              <a:solidFill>
                <a:schemeClr val="bg1"/>
              </a:solidFill>
              <a:ea typeface="Segoe UI" pitchFamily="34" charset="0"/>
              <a:cs typeface="Segoe UI" pitchFamily="34" charset="0"/>
            </a:endParaRPr>
          </a:p>
        </p:txBody>
      </p:sp>
      <p:grpSp>
        <p:nvGrpSpPr>
          <p:cNvPr id="10" name="Group 9"/>
          <p:cNvGrpSpPr/>
          <p:nvPr/>
        </p:nvGrpSpPr>
        <p:grpSpPr bwMode="black">
          <a:xfrm>
            <a:off x="618774" y="4363583"/>
            <a:ext cx="589363" cy="358899"/>
            <a:chOff x="10387012" y="4179358"/>
            <a:chExt cx="974726" cy="593725"/>
          </a:xfrm>
          <a:solidFill>
            <a:srgbClr val="FFFFFF"/>
          </a:solidFill>
        </p:grpSpPr>
        <p:sp>
          <p:nvSpPr>
            <p:cNvPr id="11" name="Freeform 26"/>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100"/>
            </a:p>
          </p:txBody>
        </p:sp>
        <p:sp>
          <p:nvSpPr>
            <p:cNvPr id="12" name="Freeform 27"/>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100"/>
            </a:p>
          </p:txBody>
        </p:sp>
        <p:sp>
          <p:nvSpPr>
            <p:cNvPr id="13" name="Freeform 28"/>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100"/>
            </a:p>
          </p:txBody>
        </p:sp>
        <p:sp>
          <p:nvSpPr>
            <p:cNvPr id="15" name="Freeform 29"/>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100"/>
            </a:p>
          </p:txBody>
        </p:sp>
        <p:sp>
          <p:nvSpPr>
            <p:cNvPr id="16" name="Freeform 30"/>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100"/>
            </a:p>
          </p:txBody>
        </p:sp>
      </p:grpSp>
      <p:sp>
        <p:nvSpPr>
          <p:cNvPr id="17" name="Freeform 25"/>
          <p:cNvSpPr>
            <a:spLocks noEditPoints="1"/>
          </p:cNvSpPr>
          <p:nvPr/>
        </p:nvSpPr>
        <p:spPr bwMode="black">
          <a:xfrm>
            <a:off x="626375" y="3378934"/>
            <a:ext cx="551124" cy="469267"/>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rgbClr val="FFFFFF"/>
          </a:solidFill>
          <a:ln>
            <a:noFill/>
          </a:ln>
        </p:spPr>
        <p:txBody>
          <a:bodyPr vert="horz" wrap="square" lIns="109721" tIns="54861" rIns="109721" bIns="54861" numCol="1" anchor="t" anchorCtr="0" compatLnSpc="1">
            <a:prstTxWarp prst="textNoShape">
              <a:avLst/>
            </a:prstTxWarp>
          </a:bodyPr>
          <a:lstStyle/>
          <a:p>
            <a:endParaRPr lang="en-US" sz="2100"/>
          </a:p>
        </p:txBody>
      </p:sp>
      <p:sp>
        <p:nvSpPr>
          <p:cNvPr id="19" name="Slide Number Placeholder 3"/>
          <p:cNvSpPr>
            <a:spLocks noGrp="1"/>
          </p:cNvSpPr>
          <p:nvPr>
            <p:ph type="sldNum" sz="quarter" idx="11"/>
          </p:nvPr>
        </p:nvSpPr>
        <p:spPr>
          <a:xfrm>
            <a:off x="469062" y="6601025"/>
            <a:ext cx="356198" cy="371475"/>
          </a:xfrm>
        </p:spPr>
        <p:txBody>
          <a:bodyPr/>
          <a:lstStyle/>
          <a:p>
            <a:r>
              <a:rPr lang="en-US" dirty="0" smtClean="0"/>
              <a:t>3</a:t>
            </a:r>
            <a:endParaRPr lang="en-US" dirty="0"/>
          </a:p>
        </p:txBody>
      </p:sp>
    </p:spTree>
    <p:extLst>
      <p:ext uri="{BB962C8B-B14F-4D97-AF65-F5344CB8AC3E}">
        <p14:creationId xmlns:p14="http://schemas.microsoft.com/office/powerpoint/2010/main" val="113644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7247" y="2204370"/>
            <a:ext cx="1596558" cy="1393189"/>
          </a:xfrm>
          <a:prstGeom prst="rect">
            <a:avLst/>
          </a:prstGeom>
          <a:solidFill>
            <a:schemeClr val="accent1"/>
          </a:solidFill>
          <a:ln w="12700">
            <a:solidFill>
              <a:srgbClr val="FFFFFF"/>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3256" tIns="46628" rIns="93256" bIns="46628" numCol="1" rtlCol="0" anchor="ctr" anchorCtr="0" compatLnSpc="1">
            <a:prstTxWarp prst="textNoShape">
              <a:avLst/>
            </a:prstTxWarp>
          </a:bodyPr>
          <a:lstStyle/>
          <a:p>
            <a:r>
              <a:rPr lang="en-US" dirty="0">
                <a:solidFill>
                  <a:schemeClr val="bg1"/>
                </a:solidFill>
                <a:latin typeface="+mj-lt"/>
              </a:rPr>
              <a:t>A2</a:t>
            </a:r>
          </a:p>
        </p:txBody>
      </p:sp>
      <p:sp>
        <p:nvSpPr>
          <p:cNvPr id="7" name="Rectangle 6"/>
          <p:cNvSpPr/>
          <p:nvPr/>
        </p:nvSpPr>
        <p:spPr>
          <a:xfrm>
            <a:off x="2253005" y="2204370"/>
            <a:ext cx="7068415" cy="1393189"/>
          </a:xfrm>
          <a:prstGeom prst="rect">
            <a:avLst/>
          </a:prstGeom>
          <a:solidFill>
            <a:schemeClr val="accent1"/>
          </a:solidFill>
          <a:ln w="12700">
            <a:solidFill>
              <a:srgbClr val="FFFFFF"/>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3256" tIns="46628" rIns="93256" bIns="46628" numCol="1" rtlCol="0" anchor="ctr" anchorCtr="0" compatLnSpc="1">
            <a:prstTxWarp prst="textNoShape">
              <a:avLst/>
            </a:prstTxWarp>
          </a:bodyPr>
          <a:lstStyle/>
          <a:p>
            <a:pPr marL="1046078" lvl="2"/>
            <a:r>
              <a:rPr lang="en-US" dirty="0">
                <a:solidFill>
                  <a:schemeClr val="bg1"/>
                </a:solidFill>
                <a:latin typeface="+mj-lt"/>
              </a:rPr>
              <a:t>No related on-premises license</a:t>
            </a:r>
          </a:p>
        </p:txBody>
      </p:sp>
      <p:sp>
        <p:nvSpPr>
          <p:cNvPr id="11" name="Right Arrow 10"/>
          <p:cNvSpPr/>
          <p:nvPr/>
        </p:nvSpPr>
        <p:spPr>
          <a:xfrm>
            <a:off x="2253006" y="2512380"/>
            <a:ext cx="649133" cy="777169"/>
          </a:xfrm>
          <a:prstGeom prst="rightArrow">
            <a:avLst/>
          </a:prstGeom>
          <a:solidFill>
            <a:schemeClr val="bg1"/>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defTabSz="932290" fontAlgn="base">
              <a:spcBef>
                <a:spcPct val="0"/>
              </a:spcBef>
              <a:spcAft>
                <a:spcPct val="0"/>
              </a:spcAft>
            </a:pPr>
            <a:endParaRPr lang="en-US" sz="1400" b="1" i="1" kern="0">
              <a:solidFill>
                <a:srgbClr val="000000"/>
              </a:solidFill>
              <a:latin typeface="+mj-lt"/>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On-premises </a:t>
            </a:r>
            <a:r>
              <a:rPr lang="en-US" dirty="0"/>
              <a:t>R</a:t>
            </a:r>
            <a:r>
              <a:rPr lang="en-US" dirty="0" smtClean="0"/>
              <a:t>ights with Office 365 Plans</a:t>
            </a:r>
            <a:endParaRPr lang="en-US" dirty="0"/>
          </a:p>
        </p:txBody>
      </p:sp>
      <p:sp>
        <p:nvSpPr>
          <p:cNvPr id="4" name="TextBox 3"/>
          <p:cNvSpPr txBox="1"/>
          <p:nvPr/>
        </p:nvSpPr>
        <p:spPr>
          <a:xfrm>
            <a:off x="503021" y="1521371"/>
            <a:ext cx="1645009" cy="707886"/>
          </a:xfrm>
          <a:prstGeom prst="rect">
            <a:avLst/>
          </a:prstGeom>
          <a:noFill/>
        </p:spPr>
        <p:txBody>
          <a:bodyPr wrap="square" rtlCol="0">
            <a:spAutoFit/>
          </a:bodyPr>
          <a:lstStyle/>
          <a:p>
            <a:r>
              <a:rPr lang="en-US" sz="2000" dirty="0" smtClean="0">
                <a:latin typeface="+mj-lt"/>
              </a:rPr>
              <a:t>Office 365 </a:t>
            </a:r>
            <a:r>
              <a:rPr lang="en-US" sz="2000" dirty="0">
                <a:latin typeface="+mj-lt"/>
              </a:rPr>
              <a:t>License</a:t>
            </a:r>
          </a:p>
        </p:txBody>
      </p:sp>
      <p:sp>
        <p:nvSpPr>
          <p:cNvPr id="5" name="TextBox 4"/>
          <p:cNvSpPr txBox="1"/>
          <p:nvPr/>
        </p:nvSpPr>
        <p:spPr>
          <a:xfrm>
            <a:off x="2253005" y="1745850"/>
            <a:ext cx="2649303" cy="400110"/>
          </a:xfrm>
          <a:prstGeom prst="rect">
            <a:avLst/>
          </a:prstGeom>
          <a:noFill/>
        </p:spPr>
        <p:txBody>
          <a:bodyPr wrap="square" rtlCol="0">
            <a:spAutoFit/>
          </a:bodyPr>
          <a:lstStyle/>
          <a:p>
            <a:r>
              <a:rPr lang="en-US" sz="2000" dirty="0" smtClean="0">
                <a:latin typeface="+mj-lt"/>
              </a:rPr>
              <a:t>On-premises License</a:t>
            </a:r>
            <a:endParaRPr lang="en-US" sz="2000" dirty="0">
              <a:latin typeface="+mj-lt"/>
            </a:endParaRPr>
          </a:p>
        </p:txBody>
      </p:sp>
      <p:sp>
        <p:nvSpPr>
          <p:cNvPr id="12" name="Rectangle 11"/>
          <p:cNvSpPr/>
          <p:nvPr/>
        </p:nvSpPr>
        <p:spPr>
          <a:xfrm>
            <a:off x="527247" y="3641760"/>
            <a:ext cx="1596558" cy="1393189"/>
          </a:xfrm>
          <a:prstGeom prst="rect">
            <a:avLst/>
          </a:prstGeom>
          <a:solidFill>
            <a:schemeClr val="accent2"/>
          </a:solidFill>
          <a:ln w="12700">
            <a:solidFill>
              <a:srgbClr val="FFFFFF"/>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3256" tIns="46628" rIns="93256" bIns="46628" numCol="1" rtlCol="0" anchor="ctr" anchorCtr="0" compatLnSpc="1">
            <a:prstTxWarp prst="textNoShape">
              <a:avLst/>
            </a:prstTxWarp>
          </a:bodyPr>
          <a:lstStyle/>
          <a:p>
            <a:r>
              <a:rPr lang="en-US" dirty="0">
                <a:solidFill>
                  <a:schemeClr val="bg1"/>
                </a:solidFill>
                <a:latin typeface="+mj-lt"/>
              </a:rPr>
              <a:t>A3/A4 less than org-wide</a:t>
            </a:r>
          </a:p>
        </p:txBody>
      </p:sp>
      <p:sp>
        <p:nvSpPr>
          <p:cNvPr id="13" name="Rectangle 12"/>
          <p:cNvSpPr/>
          <p:nvPr/>
        </p:nvSpPr>
        <p:spPr>
          <a:xfrm>
            <a:off x="2253005" y="3641759"/>
            <a:ext cx="7068415" cy="1393190"/>
          </a:xfrm>
          <a:prstGeom prst="rect">
            <a:avLst/>
          </a:prstGeom>
          <a:solidFill>
            <a:schemeClr val="accent2"/>
          </a:solidFill>
          <a:ln w="12700">
            <a:solidFill>
              <a:srgbClr val="FFFFFF"/>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3256" tIns="46628" rIns="93256" bIns="46628" numCol="1" rtlCol="0" anchor="ctr" anchorCtr="0" compatLnSpc="1">
            <a:prstTxWarp prst="textNoShape">
              <a:avLst/>
            </a:prstTxWarp>
          </a:bodyPr>
          <a:lstStyle/>
          <a:p>
            <a:pPr marL="1050936" lvl="2" indent="4858"/>
            <a:r>
              <a:rPr lang="en-US" dirty="0">
                <a:solidFill>
                  <a:schemeClr val="bg1"/>
                </a:solidFill>
                <a:latin typeface="+mj-lt"/>
              </a:rPr>
              <a:t>Users with assigned </a:t>
            </a:r>
            <a:r>
              <a:rPr lang="en-US" dirty="0" smtClean="0">
                <a:solidFill>
                  <a:schemeClr val="bg1"/>
                </a:solidFill>
                <a:latin typeface="+mj-lt"/>
              </a:rPr>
              <a:t>A3/A4 </a:t>
            </a:r>
            <a:r>
              <a:rPr lang="en-US" dirty="0">
                <a:solidFill>
                  <a:schemeClr val="bg1"/>
                </a:solidFill>
                <a:latin typeface="+mj-lt"/>
              </a:rPr>
              <a:t>USL have on-premises rights to:</a:t>
            </a:r>
          </a:p>
          <a:p>
            <a:pPr marL="1371600" lvl="3" indent="-231775">
              <a:lnSpc>
                <a:spcPts val="1900"/>
              </a:lnSpc>
              <a:spcAft>
                <a:spcPts val="400"/>
              </a:spcAft>
              <a:buSzPct val="70000"/>
              <a:buFont typeface="Wingdings 3" pitchFamily="18" charset="2"/>
              <a:buChar char="}"/>
            </a:pPr>
            <a:r>
              <a:rPr lang="en-US" dirty="0" smtClean="0">
                <a:solidFill>
                  <a:schemeClr val="bg1"/>
                </a:solidFill>
                <a:latin typeface="+mj-lt"/>
              </a:rPr>
              <a:t>Exchange CAL</a:t>
            </a:r>
          </a:p>
          <a:p>
            <a:pPr marL="1371600" lvl="3" indent="-231775">
              <a:lnSpc>
                <a:spcPts val="1900"/>
              </a:lnSpc>
              <a:spcAft>
                <a:spcPts val="400"/>
              </a:spcAft>
              <a:buSzPct val="70000"/>
              <a:buFont typeface="Wingdings 3" pitchFamily="18" charset="2"/>
              <a:buChar char="}"/>
            </a:pPr>
            <a:r>
              <a:rPr lang="en-US" dirty="0" smtClean="0">
                <a:solidFill>
                  <a:schemeClr val="bg1"/>
                </a:solidFill>
                <a:latin typeface="+mj-lt"/>
              </a:rPr>
              <a:t>SharePoint CAL</a:t>
            </a:r>
          </a:p>
          <a:p>
            <a:pPr marL="1371600" lvl="3" indent="-231775">
              <a:lnSpc>
                <a:spcPts val="1900"/>
              </a:lnSpc>
              <a:spcAft>
                <a:spcPts val="400"/>
              </a:spcAft>
              <a:buSzPct val="70000"/>
              <a:buFont typeface="Wingdings 3" pitchFamily="18" charset="2"/>
              <a:buChar char="}"/>
            </a:pPr>
            <a:r>
              <a:rPr lang="en-US" dirty="0" smtClean="0">
                <a:solidFill>
                  <a:schemeClr val="bg1"/>
                </a:solidFill>
                <a:latin typeface="+mj-lt"/>
              </a:rPr>
              <a:t>Lync CAL</a:t>
            </a:r>
            <a:endParaRPr lang="en-US" dirty="0">
              <a:solidFill>
                <a:schemeClr val="bg1"/>
              </a:solidFill>
              <a:latin typeface="+mj-lt"/>
            </a:endParaRPr>
          </a:p>
        </p:txBody>
      </p:sp>
      <p:sp>
        <p:nvSpPr>
          <p:cNvPr id="18" name="Right Arrow 17"/>
          <p:cNvSpPr/>
          <p:nvPr/>
        </p:nvSpPr>
        <p:spPr>
          <a:xfrm>
            <a:off x="2253005" y="3949770"/>
            <a:ext cx="649133" cy="777169"/>
          </a:xfrm>
          <a:prstGeom prst="rightArrow">
            <a:avLst/>
          </a:prstGeom>
          <a:solidFill>
            <a:schemeClr val="bg1"/>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defTabSz="932290" fontAlgn="base">
              <a:spcBef>
                <a:spcPct val="0"/>
              </a:spcBef>
              <a:spcAft>
                <a:spcPct val="0"/>
              </a:spcAft>
            </a:pPr>
            <a:endParaRPr lang="en-US" sz="1400" b="1" i="1" kern="0">
              <a:solidFill>
                <a:srgbClr val="000000"/>
              </a:solidFill>
              <a:latin typeface="+mj-lt"/>
              <a:ea typeface="Segoe UI" pitchFamily="34" charset="0"/>
              <a:cs typeface="Segoe UI" pitchFamily="34" charset="0"/>
            </a:endParaRPr>
          </a:p>
        </p:txBody>
      </p:sp>
      <p:sp>
        <p:nvSpPr>
          <p:cNvPr id="15" name="Rectangle 14"/>
          <p:cNvSpPr/>
          <p:nvPr/>
        </p:nvSpPr>
        <p:spPr>
          <a:xfrm>
            <a:off x="527247" y="5079149"/>
            <a:ext cx="1596558" cy="1426999"/>
          </a:xfrm>
          <a:prstGeom prst="rect">
            <a:avLst/>
          </a:prstGeom>
          <a:solidFill>
            <a:srgbClr val="01A9D0"/>
          </a:solidFill>
          <a:ln w="12700">
            <a:solidFill>
              <a:srgbClr val="FFFFFF"/>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3256" tIns="46628" rIns="93256" bIns="46628" numCol="1" rtlCol="0" anchor="ctr" anchorCtr="0" compatLnSpc="1">
            <a:prstTxWarp prst="textNoShape">
              <a:avLst/>
            </a:prstTxWarp>
          </a:bodyPr>
          <a:lstStyle/>
          <a:p>
            <a:r>
              <a:rPr lang="en-US" sz="2000" dirty="0">
                <a:solidFill>
                  <a:schemeClr val="bg1"/>
                </a:solidFill>
                <a:latin typeface="+mj-lt"/>
              </a:rPr>
              <a:t>A3/A4 for all users </a:t>
            </a:r>
            <a:br>
              <a:rPr lang="en-US" sz="2000" dirty="0">
                <a:solidFill>
                  <a:schemeClr val="bg1"/>
                </a:solidFill>
                <a:latin typeface="+mj-lt"/>
              </a:rPr>
            </a:br>
            <a:r>
              <a:rPr lang="en-US" sz="2000" dirty="0">
                <a:solidFill>
                  <a:schemeClr val="bg1"/>
                </a:solidFill>
                <a:latin typeface="+mj-lt"/>
              </a:rPr>
              <a:t>org-wide</a:t>
            </a:r>
          </a:p>
        </p:txBody>
      </p:sp>
      <p:sp>
        <p:nvSpPr>
          <p:cNvPr id="16" name="Rectangle 15"/>
          <p:cNvSpPr/>
          <p:nvPr/>
        </p:nvSpPr>
        <p:spPr>
          <a:xfrm>
            <a:off x="2253005" y="5079149"/>
            <a:ext cx="7068415" cy="1426999"/>
          </a:xfrm>
          <a:prstGeom prst="rect">
            <a:avLst/>
          </a:prstGeom>
          <a:solidFill>
            <a:srgbClr val="01A9D0"/>
          </a:solidFill>
          <a:ln w="12700">
            <a:solidFill>
              <a:srgbClr val="FFFFFF"/>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3256" tIns="46628" rIns="93256" bIns="46628" numCol="1" rtlCol="0" anchor="ctr" anchorCtr="0" compatLnSpc="1">
            <a:prstTxWarp prst="textNoShape">
              <a:avLst/>
            </a:prstTxWarp>
          </a:bodyPr>
          <a:lstStyle/>
          <a:p>
            <a:pPr marL="1046078" lvl="2"/>
            <a:r>
              <a:rPr lang="en-US" dirty="0" smtClean="0">
                <a:solidFill>
                  <a:schemeClr val="bg1"/>
                </a:solidFill>
                <a:latin typeface="+mj-lt"/>
              </a:rPr>
              <a:t>Organization-wide rights to related on-premises CALs and Office Professional Plus including </a:t>
            </a:r>
            <a:r>
              <a:rPr lang="en-US" dirty="0">
                <a:solidFill>
                  <a:schemeClr val="bg1"/>
                </a:solidFill>
                <a:latin typeface="+mj-lt"/>
              </a:rPr>
              <a:t>in open </a:t>
            </a:r>
            <a:r>
              <a:rPr lang="en-US" dirty="0" smtClean="0">
                <a:solidFill>
                  <a:schemeClr val="bg1"/>
                </a:solidFill>
                <a:latin typeface="+mj-lt"/>
              </a:rPr>
              <a:t>access </a:t>
            </a:r>
            <a:r>
              <a:rPr lang="en-US" dirty="0">
                <a:solidFill>
                  <a:schemeClr val="bg1"/>
                </a:solidFill>
                <a:latin typeface="+mj-lt"/>
              </a:rPr>
              <a:t>labs</a:t>
            </a:r>
          </a:p>
        </p:txBody>
      </p:sp>
      <p:sp>
        <p:nvSpPr>
          <p:cNvPr id="19" name="Right Arrow 18"/>
          <p:cNvSpPr/>
          <p:nvPr/>
        </p:nvSpPr>
        <p:spPr>
          <a:xfrm>
            <a:off x="2253005" y="5404064"/>
            <a:ext cx="649133" cy="777169"/>
          </a:xfrm>
          <a:prstGeom prst="rightArrow">
            <a:avLst/>
          </a:prstGeom>
          <a:solidFill>
            <a:schemeClr val="bg1"/>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defTabSz="932290" fontAlgn="base">
              <a:spcBef>
                <a:spcPct val="0"/>
              </a:spcBef>
              <a:spcAft>
                <a:spcPct val="0"/>
              </a:spcAft>
            </a:pPr>
            <a:endParaRPr lang="en-US" sz="1600" b="1" i="1" kern="0">
              <a:solidFill>
                <a:srgbClr val="000000"/>
              </a:solidFill>
              <a:latin typeface="+mj-lt"/>
              <a:ea typeface="Segoe UI" pitchFamily="34" charset="0"/>
              <a:cs typeface="Segoe UI" pitchFamily="34" charset="0"/>
            </a:endParaRPr>
          </a:p>
        </p:txBody>
      </p:sp>
      <p:sp>
        <p:nvSpPr>
          <p:cNvPr id="9" name="Slide Number Placeholder 8"/>
          <p:cNvSpPr>
            <a:spLocks noGrp="1"/>
          </p:cNvSpPr>
          <p:nvPr>
            <p:ph type="sldNum" sz="quarter" idx="11"/>
          </p:nvPr>
        </p:nvSpPr>
        <p:spPr/>
        <p:txBody>
          <a:bodyPr/>
          <a:lstStyle/>
          <a:p>
            <a:fld id="{894E8EF0-91FF-4791-8529-F57CE0475C15}" type="slidenum">
              <a:rPr lang="en-US" smtClean="0"/>
              <a:pPr/>
              <a:t>30</a:t>
            </a:fld>
            <a:endParaRPr lang="en-US" dirty="0"/>
          </a:p>
        </p:txBody>
      </p:sp>
    </p:spTree>
    <p:extLst>
      <p:ext uri="{BB962C8B-B14F-4D97-AF65-F5344CB8AC3E}">
        <p14:creationId xmlns:p14="http://schemas.microsoft.com/office/powerpoint/2010/main" val="37521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9800" dirty="0" smtClean="0"/>
              <a:t>The Student Option</a:t>
            </a:r>
            <a:endParaRPr lang="en-US" sz="9800" dirty="0"/>
          </a:p>
        </p:txBody>
      </p:sp>
      <p:sp>
        <p:nvSpPr>
          <p:cNvPr id="4" name="Slide Number Placeholder 3"/>
          <p:cNvSpPr>
            <a:spLocks noGrp="1"/>
          </p:cNvSpPr>
          <p:nvPr>
            <p:ph type="sldNum" sz="quarter" idx="11"/>
          </p:nvPr>
        </p:nvSpPr>
        <p:spPr/>
        <p:txBody>
          <a:bodyPr/>
          <a:lstStyle/>
          <a:p>
            <a:fld id="{894E8EF0-91FF-4791-8529-F57CE0475C15}" type="slidenum">
              <a:rPr lang="en-US" smtClean="0"/>
              <a:pPr/>
              <a:t>31</a:t>
            </a:fld>
            <a:endParaRPr lang="en-US" dirty="0"/>
          </a:p>
        </p:txBody>
      </p:sp>
    </p:spTree>
    <p:extLst>
      <p:ext uri="{BB962C8B-B14F-4D97-AF65-F5344CB8AC3E}">
        <p14:creationId xmlns:p14="http://schemas.microsoft.com/office/powerpoint/2010/main" val="129938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309324" y="1056389"/>
            <a:ext cx="11707145" cy="1025145"/>
          </a:xfrm>
          <a:prstGeom prst="rect">
            <a:avLst/>
          </a:prstGeom>
          <a:noFill/>
          <a:ln>
            <a:no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3256" tIns="46628" rIns="93256" bIns="46628" numCol="1" rtlCol="0" anchor="ctr" anchorCtr="0" compatLnSpc="1">
            <a:prstTxWarp prst="textNoShape">
              <a:avLst/>
            </a:prstTxWarp>
          </a:bodyPr>
          <a:lstStyle/>
          <a:p>
            <a:pPr lvl="0"/>
            <a:r>
              <a:rPr lang="en-US" dirty="0">
                <a:solidFill>
                  <a:schemeClr val="tx1"/>
                </a:solidFill>
                <a:latin typeface="+mj-lt"/>
              </a:rPr>
              <a:t>The EES Student Option provides a convenient and cost-effective way </a:t>
            </a:r>
            <a:r>
              <a:rPr lang="en-US" dirty="0" smtClean="0">
                <a:solidFill>
                  <a:schemeClr val="tx1"/>
                </a:solidFill>
                <a:latin typeface="+mj-lt"/>
              </a:rPr>
              <a:t>to </a:t>
            </a:r>
            <a:r>
              <a:rPr lang="en-US" dirty="0">
                <a:solidFill>
                  <a:schemeClr val="tx1"/>
                </a:solidFill>
                <a:latin typeface="+mj-lt"/>
              </a:rPr>
              <a:t>license selected products for use by </a:t>
            </a:r>
            <a:r>
              <a:rPr lang="en-US" dirty="0" smtClean="0">
                <a:solidFill>
                  <a:schemeClr val="tx1"/>
                </a:solidFill>
                <a:latin typeface="+mj-lt"/>
              </a:rPr>
              <a:t>students </a:t>
            </a:r>
            <a:r>
              <a:rPr lang="en-US" dirty="0">
                <a:solidFill>
                  <a:schemeClr val="tx1"/>
                </a:solidFill>
                <a:latin typeface="+mj-lt"/>
              </a:rPr>
              <a:t>on a personally owned computer or an institution-owned computer designated for the student’s exclusive use.</a:t>
            </a:r>
          </a:p>
        </p:txBody>
      </p:sp>
      <p:sp>
        <p:nvSpPr>
          <p:cNvPr id="13315" name="Rectangle 2"/>
          <p:cNvSpPr>
            <a:spLocks noGrp="1" noChangeArrowheads="1"/>
          </p:cNvSpPr>
          <p:nvPr>
            <p:ph type="title"/>
          </p:nvPr>
        </p:nvSpPr>
        <p:spPr>
          <a:ln>
            <a:noFill/>
          </a:ln>
          <a:effectLst/>
        </p:spPr>
        <p:txBody>
          <a:bodyPr>
            <a:noAutofit/>
          </a:bodyPr>
          <a:lstStyle/>
          <a:p>
            <a:pPr eaLnBrk="1" hangingPunct="1"/>
            <a:r>
              <a:rPr lang="en-US" dirty="0"/>
              <a:t>The Student </a:t>
            </a:r>
            <a:r>
              <a:rPr lang="en-US" dirty="0" smtClean="0"/>
              <a:t>Option </a:t>
            </a:r>
            <a:endParaRPr lang="en-US" dirty="0"/>
          </a:p>
        </p:txBody>
      </p:sp>
      <p:sp>
        <p:nvSpPr>
          <p:cNvPr id="13316" name="Rectangle 3"/>
          <p:cNvSpPr>
            <a:spLocks noGrp="1" noChangeArrowheads="1"/>
          </p:cNvSpPr>
          <p:nvPr>
            <p:ph idx="4294967295"/>
          </p:nvPr>
        </p:nvSpPr>
        <p:spPr>
          <a:xfrm>
            <a:off x="274639" y="2350920"/>
            <a:ext cx="3340100" cy="1597025"/>
          </a:xfrm>
          <a:solidFill>
            <a:schemeClr val="accent1"/>
          </a:solidFill>
          <a:ln>
            <a:noFill/>
          </a:ln>
        </p:spPr>
        <p:txBody>
          <a:bodyPr anchor="ctr">
            <a:noAutofit/>
          </a:bodyPr>
          <a:lstStyle/>
          <a:p>
            <a:pPr algn="ctr" eaLnBrk="1" hangingPunct="1">
              <a:buFontTx/>
              <a:buNone/>
            </a:pPr>
            <a:r>
              <a:rPr lang="en-US" sz="1600" dirty="0" smtClean="0">
                <a:solidFill>
                  <a:schemeClr val="bg1"/>
                </a:solidFill>
                <a:latin typeface="Segoe UI Light Body"/>
              </a:rPr>
              <a:t>Choose </a:t>
            </a:r>
            <a:r>
              <a:rPr lang="en-US" sz="1600" dirty="0">
                <a:solidFill>
                  <a:schemeClr val="bg1"/>
                </a:solidFill>
                <a:latin typeface="Segoe UI Light Body"/>
              </a:rPr>
              <a:t>the Student Option </a:t>
            </a:r>
            <a:r>
              <a:rPr lang="en-US" sz="1600" dirty="0" smtClean="0">
                <a:solidFill>
                  <a:schemeClr val="bg1"/>
                </a:solidFill>
                <a:latin typeface="Segoe UI Light Body"/>
              </a:rPr>
              <a:t>to</a:t>
            </a:r>
            <a:endParaRPr lang="en-US" sz="1600" dirty="0">
              <a:solidFill>
                <a:schemeClr val="bg1"/>
              </a:solidFill>
            </a:endParaRPr>
          </a:p>
        </p:txBody>
      </p:sp>
      <p:sp>
        <p:nvSpPr>
          <p:cNvPr id="13" name="Rectangle 12"/>
          <p:cNvSpPr/>
          <p:nvPr/>
        </p:nvSpPr>
        <p:spPr>
          <a:xfrm>
            <a:off x="594171" y="1392039"/>
            <a:ext cx="10304583" cy="343492"/>
          </a:xfrm>
          <a:prstGeom prst="rect">
            <a:avLst/>
          </a:prstGeom>
        </p:spPr>
        <p:txBody>
          <a:bodyPr wrap="square">
            <a:spAutoFit/>
          </a:bodyPr>
          <a:lstStyle/>
          <a:p>
            <a:endParaRPr lang="en-US" sz="1632" dirty="0">
              <a:solidFill>
                <a:schemeClr val="bg1"/>
              </a:solidFill>
            </a:endParaRPr>
          </a:p>
        </p:txBody>
      </p:sp>
      <p:grpSp>
        <p:nvGrpSpPr>
          <p:cNvPr id="9" name="Group 8"/>
          <p:cNvGrpSpPr/>
          <p:nvPr/>
        </p:nvGrpSpPr>
        <p:grpSpPr>
          <a:xfrm>
            <a:off x="9901870" y="2370693"/>
            <a:ext cx="1993767" cy="1876435"/>
            <a:chOff x="4868407" y="2628829"/>
            <a:chExt cx="1993767" cy="1876435"/>
          </a:xfrm>
        </p:grpSpPr>
        <p:sp>
          <p:nvSpPr>
            <p:cNvPr id="25" name="Text Box 7"/>
            <p:cNvSpPr txBox="1">
              <a:spLocks noChangeArrowheads="1"/>
            </p:cNvSpPr>
            <p:nvPr/>
          </p:nvSpPr>
          <p:spPr bwMode="auto">
            <a:xfrm>
              <a:off x="4868407" y="2628829"/>
              <a:ext cx="1993767" cy="1876435"/>
            </a:xfrm>
            <a:prstGeom prst="rect">
              <a:avLst/>
            </a:prstGeom>
            <a:solidFill>
              <a:schemeClr val="accent5"/>
            </a:solidFill>
            <a:ln w="9525">
              <a:noFill/>
              <a:miter lim="800000"/>
              <a:headEnd/>
              <a:tailEnd/>
            </a:ln>
          </p:spPr>
          <p:txBody>
            <a:bodyPr rot="0" vert="horz" wrap="square" lIns="93260" tIns="46630" rIns="93260" bIns="46630" anchor="ctr" anchorCtr="0" upright="1">
              <a:noAutofit/>
            </a:bodyPr>
            <a:lstStyle/>
            <a:p>
              <a:r>
                <a:rPr lang="en-US" sz="1224" b="1" dirty="0">
                  <a:solidFill>
                    <a:schemeClr val="bg1"/>
                  </a:solidFill>
                </a:rPr>
                <a:t>Students in the Cloud</a:t>
              </a:r>
            </a:p>
            <a:p>
              <a:endParaRPr lang="en-US" sz="1224" b="1" dirty="0">
                <a:solidFill>
                  <a:schemeClr val="bg1"/>
                </a:solidFill>
              </a:endParaRPr>
            </a:p>
            <a:p>
              <a:endParaRPr lang="en-US" sz="1224" dirty="0">
                <a:solidFill>
                  <a:schemeClr val="bg1"/>
                </a:solidFill>
              </a:endParaRPr>
            </a:p>
            <a:p>
              <a:endParaRPr lang="en-US" sz="1224" dirty="0">
                <a:solidFill>
                  <a:schemeClr val="bg1"/>
                </a:solidFill>
              </a:endParaRPr>
            </a:p>
            <a:p>
              <a:endParaRPr lang="en-US" sz="1224" dirty="0">
                <a:solidFill>
                  <a:schemeClr val="bg1"/>
                </a:solidFill>
              </a:endParaRPr>
            </a:p>
            <a:p>
              <a:endParaRPr lang="en-US" sz="1224" dirty="0">
                <a:solidFill>
                  <a:schemeClr val="bg1"/>
                </a:solidFill>
              </a:endParaRPr>
            </a:p>
            <a:p>
              <a:r>
                <a:rPr lang="en-US" sz="1224" dirty="0">
                  <a:solidFill>
                    <a:schemeClr val="bg1"/>
                  </a:solidFill>
                </a:rPr>
                <a:t>Give students the power of the cloud with the free </a:t>
              </a:r>
              <a:r>
                <a:rPr lang="en-US" sz="1224" dirty="0" smtClean="0">
                  <a:solidFill>
                    <a:schemeClr val="bg1"/>
                  </a:solidFill>
                </a:rPr>
                <a:t>Office 365 Plan </a:t>
              </a:r>
              <a:r>
                <a:rPr lang="en-US" sz="1224" dirty="0">
                  <a:solidFill>
                    <a:schemeClr val="bg1"/>
                  </a:solidFill>
                </a:rPr>
                <a:t>A2</a:t>
              </a:r>
            </a:p>
          </p:txBody>
        </p:sp>
        <p:pic>
          <p:nvPicPr>
            <p:cNvPr id="26" name="Picture 2" descr="\\MAGNUM\Projects\Microsoft\Cloud Power FY12\Design\Icons\PNGs\Cloud_on_your_terms.png"/>
            <p:cNvPicPr>
              <a:picLocks noChangeAspect="1" noChangeArrowheads="1"/>
            </p:cNvPicPr>
            <p:nvPr/>
          </p:nvPicPr>
          <p:blipFill>
            <a:blip r:embed="rId3" cstate="print">
              <a:lum bright="100000"/>
            </a:blip>
            <a:stretch>
              <a:fillRect/>
            </a:stretch>
          </p:blipFill>
          <p:spPr bwMode="auto">
            <a:xfrm>
              <a:off x="5238366" y="2751847"/>
              <a:ext cx="1253847" cy="1253847"/>
            </a:xfrm>
            <a:prstGeom prst="rect">
              <a:avLst/>
            </a:prstGeom>
            <a:noFill/>
            <a:ln>
              <a:noFill/>
            </a:ln>
          </p:spPr>
        </p:pic>
      </p:grpSp>
      <p:sp>
        <p:nvSpPr>
          <p:cNvPr id="3" name="Rectangle 2"/>
          <p:cNvSpPr/>
          <p:nvPr/>
        </p:nvSpPr>
        <p:spPr>
          <a:xfrm>
            <a:off x="261886" y="5925442"/>
            <a:ext cx="6718589" cy="430887"/>
          </a:xfrm>
          <a:prstGeom prst="rect">
            <a:avLst/>
          </a:prstGeom>
        </p:spPr>
        <p:txBody>
          <a:bodyPr wrap="square">
            <a:spAutoFit/>
          </a:bodyPr>
          <a:lstStyle/>
          <a:p>
            <a:pPr marL="97145">
              <a:spcBef>
                <a:spcPts val="612"/>
              </a:spcBef>
              <a:spcAft>
                <a:spcPts val="612"/>
              </a:spcAft>
              <a:buSzPct val="81000"/>
            </a:pPr>
            <a:r>
              <a:rPr lang="en-US" sz="1100" dirty="0"/>
              <a:t>*Office </a:t>
            </a:r>
            <a:r>
              <a:rPr lang="en-US" sz="1100" dirty="0" smtClean="0"/>
              <a:t>365 ProPlus is </a:t>
            </a:r>
            <a:r>
              <a:rPr lang="en-US" sz="1100" dirty="0"/>
              <a:t>also a DPP, however, unlike other DDPs which are licensed based on the FTE students, it requires a User Subscription License (USL) for each individual student organization-wide. </a:t>
            </a:r>
          </a:p>
        </p:txBody>
      </p:sp>
      <p:sp>
        <p:nvSpPr>
          <p:cNvPr id="17" name="TextBox 16"/>
          <p:cNvSpPr txBox="1"/>
          <p:nvPr/>
        </p:nvSpPr>
        <p:spPr>
          <a:xfrm>
            <a:off x="9901870" y="4429810"/>
            <a:ext cx="1993767" cy="1976182"/>
          </a:xfrm>
          <a:prstGeom prst="rect">
            <a:avLst/>
          </a:prstGeom>
          <a:solidFill>
            <a:schemeClr val="accent2"/>
          </a:solidFill>
          <a:ln>
            <a:noFill/>
          </a:ln>
        </p:spPr>
        <p:txBody>
          <a:bodyPr wrap="square" rtlCol="0">
            <a:spAutoFit/>
          </a:bodyPr>
          <a:lstStyle/>
          <a:p>
            <a:r>
              <a:rPr lang="en-US" sz="1224" b="1" dirty="0" smtClean="0">
                <a:solidFill>
                  <a:schemeClr val="bg1"/>
                </a:solidFill>
              </a:rPr>
              <a:t>Free Electronic Delivery</a:t>
            </a:r>
          </a:p>
          <a:p>
            <a:endParaRPr lang="en-US" sz="1224" b="1" dirty="0" smtClean="0">
              <a:solidFill>
                <a:schemeClr val="bg1"/>
              </a:solidFill>
            </a:endParaRPr>
          </a:p>
          <a:p>
            <a:endParaRPr lang="en-US" sz="1224" dirty="0" smtClean="0">
              <a:solidFill>
                <a:schemeClr val="bg1"/>
              </a:solidFill>
            </a:endParaRPr>
          </a:p>
          <a:p>
            <a:endParaRPr lang="en-US" sz="1224" dirty="0" smtClean="0">
              <a:solidFill>
                <a:schemeClr val="bg1"/>
              </a:solidFill>
            </a:endParaRPr>
          </a:p>
          <a:p>
            <a:endParaRPr lang="en-US" sz="1224" dirty="0" smtClean="0">
              <a:solidFill>
                <a:schemeClr val="bg1"/>
              </a:solidFill>
            </a:endParaRPr>
          </a:p>
          <a:p>
            <a:r>
              <a:rPr lang="en-US" sz="1224" dirty="0" smtClean="0">
                <a:solidFill>
                  <a:schemeClr val="bg1"/>
                </a:solidFill>
              </a:rPr>
              <a:t>Eliminate the cost of delivering physical media, remove the burden of inventory management &amp; program administration.</a:t>
            </a:r>
            <a:endParaRPr lang="en-US" sz="1224" dirty="0">
              <a:solidFill>
                <a:schemeClr val="bg1"/>
              </a:solidFill>
            </a:endParaRPr>
          </a:p>
        </p:txBody>
      </p:sp>
      <p:pic>
        <p:nvPicPr>
          <p:cNvPr id="28" name="Picture 6" descr="\\MAGNUM\Projects\Microsoft\Cloud Power FY12\Design\ICONS_PNG\Cloud.png"/>
          <p:cNvPicPr>
            <a:picLocks noChangeAspect="1" noChangeArrowheads="1"/>
          </p:cNvPicPr>
          <p:nvPr/>
        </p:nvPicPr>
        <p:blipFill>
          <a:blip r:embed="rId4" cstate="print">
            <a:lum bright="100000"/>
          </a:blip>
          <a:srcRect/>
          <a:stretch>
            <a:fillRect/>
          </a:stretch>
        </p:blipFill>
        <p:spPr bwMode="auto">
          <a:xfrm>
            <a:off x="10411288" y="4551032"/>
            <a:ext cx="974927" cy="1024430"/>
          </a:xfrm>
          <a:prstGeom prst="rect">
            <a:avLst/>
          </a:prstGeom>
          <a:noFill/>
        </p:spPr>
      </p:pic>
      <p:sp>
        <p:nvSpPr>
          <p:cNvPr id="6" name="Rectangle 5"/>
          <p:cNvSpPr/>
          <p:nvPr/>
        </p:nvSpPr>
        <p:spPr bwMode="auto">
          <a:xfrm>
            <a:off x="3655908" y="4000222"/>
            <a:ext cx="5639703" cy="69894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buNone/>
            </a:pPr>
            <a:r>
              <a:rPr lang="en-US" sz="1400" dirty="0" smtClean="0">
                <a:latin typeface="Segoe UI Light Body"/>
              </a:rPr>
              <a:t>License </a:t>
            </a:r>
            <a:r>
              <a:rPr lang="en-US" sz="1400" dirty="0">
                <a:latin typeface="Segoe UI Light Body"/>
              </a:rPr>
              <a:t>100% of students in your organization for at least one Desktop Platform Product based on FTE student count*</a:t>
            </a:r>
          </a:p>
        </p:txBody>
      </p:sp>
      <p:sp>
        <p:nvSpPr>
          <p:cNvPr id="10" name="Rectangle 9"/>
          <p:cNvSpPr/>
          <p:nvPr/>
        </p:nvSpPr>
        <p:spPr bwMode="auto">
          <a:xfrm>
            <a:off x="3659579" y="2370693"/>
            <a:ext cx="5640517" cy="59801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97146" lvl="0">
              <a:lnSpc>
                <a:spcPct val="90000"/>
              </a:lnSpc>
              <a:spcBef>
                <a:spcPct val="20000"/>
              </a:spcBef>
              <a:buClr>
                <a:srgbClr val="B3009D"/>
              </a:buClr>
              <a:buSzPct val="70000"/>
            </a:pPr>
            <a:r>
              <a:rPr lang="en-US" sz="1400" dirty="0">
                <a:solidFill>
                  <a:schemeClr val="bg1"/>
                </a:solidFill>
                <a:latin typeface="Segoe UI Light Body"/>
              </a:rPr>
              <a:t>License students to use software on their home/personal computer or an institution-owned computer checked out to them</a:t>
            </a:r>
          </a:p>
        </p:txBody>
      </p:sp>
      <p:sp>
        <p:nvSpPr>
          <p:cNvPr id="29" name="Rectangle 28"/>
          <p:cNvSpPr/>
          <p:nvPr/>
        </p:nvSpPr>
        <p:spPr bwMode="auto">
          <a:xfrm>
            <a:off x="3655910" y="3001968"/>
            <a:ext cx="5639703" cy="43940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97146"/>
            <a:r>
              <a:rPr lang="en-US" sz="1400" dirty="0">
                <a:latin typeface="Segoe UI Light Body"/>
              </a:rPr>
              <a:t>Standardize software for students</a:t>
            </a:r>
          </a:p>
        </p:txBody>
      </p:sp>
      <p:sp>
        <p:nvSpPr>
          <p:cNvPr id="30" name="Rectangle 29"/>
          <p:cNvSpPr/>
          <p:nvPr/>
        </p:nvSpPr>
        <p:spPr bwMode="auto">
          <a:xfrm>
            <a:off x="3655909" y="3460493"/>
            <a:ext cx="5639703" cy="5064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97146">
              <a:lnSpc>
                <a:spcPct val="110000"/>
              </a:lnSpc>
            </a:pPr>
            <a:r>
              <a:rPr lang="en-US" sz="1400" dirty="0">
                <a:latin typeface="Segoe UI Light Body"/>
              </a:rPr>
              <a:t>Provide smarter tools for learning</a:t>
            </a:r>
          </a:p>
        </p:txBody>
      </p:sp>
      <p:sp>
        <p:nvSpPr>
          <p:cNvPr id="31" name="Rectangle 3"/>
          <p:cNvSpPr txBox="1">
            <a:spLocks noChangeArrowheads="1"/>
          </p:cNvSpPr>
          <p:nvPr/>
        </p:nvSpPr>
        <p:spPr>
          <a:xfrm>
            <a:off x="274639" y="4000222"/>
            <a:ext cx="3346542" cy="698945"/>
          </a:xfrm>
          <a:prstGeom prst="rect">
            <a:avLst/>
          </a:prstGeom>
          <a:solidFill>
            <a:schemeClr val="accent2"/>
          </a:solidFill>
          <a:ln>
            <a:noFill/>
          </a:ln>
        </p:spPr>
        <p:txBody>
          <a:bodyPr vert="horz" wrap="square" lIns="146304" tIns="91440" rIns="146304" bIns="91440" rtlCol="0" anchor="ctr">
            <a:noAutofit/>
          </a:bodyPr>
          <a:lstStyle>
            <a:lvl1pPr marL="344488" marR="0" indent="-344488" algn="l" defTabSz="932742" rtl="0" eaLnBrk="1" fontAlgn="auto" latinLnBrk="0" hangingPunct="1">
              <a:lnSpc>
                <a:spcPct val="90000"/>
              </a:lnSpc>
              <a:spcBef>
                <a:spcPct val="20000"/>
              </a:spcBef>
              <a:spcAft>
                <a:spcPts val="0"/>
              </a:spcAft>
              <a:buClr>
                <a:schemeClr val="accent2"/>
              </a:buClr>
              <a:buSzPct val="70000"/>
              <a:buFont typeface="Wingdings 3" pitchFamily="18" charset="2"/>
              <a:buChar char=""/>
              <a:tabLst/>
              <a:defRPr sz="4000" kern="1200" spc="0" baseline="0">
                <a:solidFill>
                  <a:schemeClr val="tx1"/>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accent2"/>
              </a:buClr>
              <a:buSzPct val="90000"/>
              <a:buFont typeface="Arial" pitchFamily="34" charset="0"/>
              <a:buChar char="•"/>
              <a:tabLst/>
              <a:defRPr sz="2400" kern="1200" spc="0" baseline="0">
                <a:solidFill>
                  <a:schemeClr val="tx1"/>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accent2"/>
              </a:buClr>
              <a:buSzPct val="90000"/>
              <a:buFont typeface="Arial" pitchFamily="34" charset="0"/>
              <a:buChar char="•"/>
              <a:tabLst/>
              <a:defRPr sz="2000" kern="1200" spc="0" baseline="0">
                <a:solidFill>
                  <a:schemeClr val="tx1"/>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accent2"/>
              </a:buClr>
              <a:buSzPct val="90000"/>
              <a:buFont typeface="Arial" pitchFamily="34" charset="0"/>
              <a:buChar char="•"/>
              <a:tabLst/>
              <a:defRPr sz="1800" kern="1200" spc="0" baseline="0">
                <a:solidFill>
                  <a:schemeClr val="tx1"/>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accent2"/>
              </a:buClr>
              <a:buSzPct val="90000"/>
              <a:buFont typeface="Arial" pitchFamily="34" charset="0"/>
              <a:buChar char="•"/>
              <a:tabLst/>
              <a:defRPr sz="18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n-US" sz="1600" dirty="0" smtClean="0">
                <a:solidFill>
                  <a:schemeClr val="bg1"/>
                </a:solidFill>
                <a:latin typeface="Segoe UI Light Body"/>
              </a:rPr>
              <a:t>Requirements</a:t>
            </a:r>
            <a:endParaRPr lang="en-US" sz="1600" dirty="0" smtClean="0">
              <a:solidFill>
                <a:schemeClr val="bg1"/>
              </a:solidFill>
            </a:endParaRPr>
          </a:p>
        </p:txBody>
      </p:sp>
      <p:sp>
        <p:nvSpPr>
          <p:cNvPr id="11" name="Rectangle 10"/>
          <p:cNvSpPr/>
          <p:nvPr/>
        </p:nvSpPr>
        <p:spPr bwMode="auto">
          <a:xfrm>
            <a:off x="281058" y="4932350"/>
            <a:ext cx="2610853" cy="69005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Full-time students</a:t>
            </a:r>
          </a:p>
        </p:txBody>
      </p:sp>
      <p:sp>
        <p:nvSpPr>
          <p:cNvPr id="32" name="Rectangle 31"/>
          <p:cNvSpPr/>
          <p:nvPr/>
        </p:nvSpPr>
        <p:spPr bwMode="auto">
          <a:xfrm>
            <a:off x="3312896" y="4927188"/>
            <a:ext cx="2950873" cy="695211"/>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Part-time students </a:t>
            </a:r>
            <a:r>
              <a:rPr lang="en-US" sz="2000" dirty="0">
                <a:solidFill>
                  <a:schemeClr val="bg1"/>
                </a:solidFill>
                <a:latin typeface="Segoe UI Semibold" pitchFamily="34" charset="0"/>
                <a:ea typeface="Cambria"/>
                <a:cs typeface="Times New Roman"/>
                <a:sym typeface="Symbol"/>
              </a:rPr>
              <a:t></a:t>
            </a:r>
            <a:r>
              <a:rPr lang="en-US" sz="2000" dirty="0">
                <a:solidFill>
                  <a:schemeClr val="bg1"/>
                </a:solidFill>
                <a:latin typeface="Segoe UI Semibold" pitchFamily="34" charset="0"/>
                <a:ea typeface="Cambria"/>
                <a:cs typeface="Times New Roman"/>
              </a:rPr>
              <a:t> </a:t>
            </a:r>
            <a:r>
              <a:rPr lang="en-US" sz="2000" dirty="0" smtClean="0">
                <a:solidFill>
                  <a:schemeClr val="bg1"/>
                </a:solidFill>
                <a:latin typeface="Segoe UI Semibold" pitchFamily="34" charset="0"/>
                <a:ea typeface="Cambria"/>
                <a:cs typeface="Times New Roman"/>
              </a:rPr>
              <a:t>3</a:t>
            </a:r>
            <a:endParaRPr lang="en-US" sz="2000" dirty="0">
              <a:solidFill>
                <a:schemeClr val="bg1"/>
              </a:solidFill>
              <a:latin typeface="Segoe UI Semibold" pitchFamily="34" charset="0"/>
              <a:ea typeface="Cambria"/>
              <a:cs typeface="Times New Roman"/>
            </a:endParaRPr>
          </a:p>
        </p:txBody>
      </p:sp>
      <p:sp>
        <p:nvSpPr>
          <p:cNvPr id="33" name="Rectangle 32"/>
          <p:cNvSpPr/>
          <p:nvPr/>
        </p:nvSpPr>
        <p:spPr bwMode="auto">
          <a:xfrm>
            <a:off x="6684754" y="4927188"/>
            <a:ext cx="2610853" cy="695211"/>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Total FTE students</a:t>
            </a:r>
          </a:p>
        </p:txBody>
      </p:sp>
      <p:sp>
        <p:nvSpPr>
          <p:cNvPr id="12" name="Equal 11"/>
          <p:cNvSpPr/>
          <p:nvPr/>
        </p:nvSpPr>
        <p:spPr bwMode="auto">
          <a:xfrm>
            <a:off x="6279966" y="5106780"/>
            <a:ext cx="351673" cy="352413"/>
          </a:xfrm>
          <a:prstGeom prst="mathEqual">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Plus 13"/>
          <p:cNvSpPr/>
          <p:nvPr/>
        </p:nvSpPr>
        <p:spPr bwMode="auto">
          <a:xfrm>
            <a:off x="2920987" y="5079780"/>
            <a:ext cx="351673" cy="406412"/>
          </a:xfrm>
          <a:prstGeom prst="mathPlus">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Down Arrow 22"/>
          <p:cNvSpPr/>
          <p:nvPr/>
        </p:nvSpPr>
        <p:spPr bwMode="auto">
          <a:xfrm>
            <a:off x="10780870" y="4938441"/>
            <a:ext cx="235761" cy="267582"/>
          </a:xfrm>
          <a:prstGeom prst="downArrow">
            <a:avLst/>
          </a:prstGeom>
          <a:solidFill>
            <a:schemeClr val="accent2"/>
          </a:soli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endParaRPr>
          </a:p>
        </p:txBody>
      </p:sp>
      <p:sp>
        <p:nvSpPr>
          <p:cNvPr id="4" name="Slide Number Placeholder 3"/>
          <p:cNvSpPr>
            <a:spLocks noGrp="1"/>
          </p:cNvSpPr>
          <p:nvPr>
            <p:ph type="sldNum" sz="quarter" idx="11"/>
          </p:nvPr>
        </p:nvSpPr>
        <p:spPr>
          <a:xfrm>
            <a:off x="316662" y="6585105"/>
            <a:ext cx="356198" cy="371475"/>
          </a:xfrm>
        </p:spPr>
        <p:txBody>
          <a:bodyPr/>
          <a:lstStyle/>
          <a:p>
            <a:fld id="{894E8EF0-91FF-4791-8529-F57CE0475C15}" type="slidenum">
              <a:rPr lang="en-US" smtClean="0"/>
              <a:pPr/>
              <a:t>32</a:t>
            </a:fld>
            <a:endParaRPr lang="en-US" dirty="0"/>
          </a:p>
        </p:txBody>
      </p:sp>
    </p:spTree>
    <p:extLst>
      <p:ext uri="{BB962C8B-B14F-4D97-AF65-F5344CB8AC3E}">
        <p14:creationId xmlns:p14="http://schemas.microsoft.com/office/powerpoint/2010/main" val="343372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106905" y="1509719"/>
            <a:ext cx="4354300" cy="517065"/>
          </a:xfrm>
        </p:spPr>
        <p:txBody>
          <a:bodyPr/>
          <a:lstStyle/>
          <a:p>
            <a:pPr lvl="0"/>
            <a:r>
              <a:rPr lang="en-US" dirty="0" smtClean="0"/>
              <a:t>Student Advantage Benefit</a:t>
            </a:r>
            <a:endParaRPr lang="en-US" dirty="0"/>
          </a:p>
        </p:txBody>
      </p:sp>
      <p:sp>
        <p:nvSpPr>
          <p:cNvPr id="13315" name="Rectangle 2"/>
          <p:cNvSpPr>
            <a:spLocks noGrp="1" noChangeArrowheads="1"/>
          </p:cNvSpPr>
          <p:nvPr>
            <p:ph type="title"/>
          </p:nvPr>
        </p:nvSpPr>
        <p:spPr>
          <a:ln>
            <a:noFill/>
          </a:ln>
          <a:effectLst/>
        </p:spPr>
        <p:txBody>
          <a:bodyPr>
            <a:noAutofit/>
          </a:bodyPr>
          <a:lstStyle/>
          <a:p>
            <a:pPr eaLnBrk="1" hangingPunct="1"/>
            <a:r>
              <a:rPr lang="en-US" sz="4400" dirty="0" smtClean="0"/>
              <a:t>Two Ways to License Office for Students</a:t>
            </a:r>
            <a:endParaRPr lang="en-US" sz="4400" dirty="0"/>
          </a:p>
        </p:txBody>
      </p:sp>
      <p:sp>
        <p:nvSpPr>
          <p:cNvPr id="2" name="Rectangle 1"/>
          <p:cNvSpPr/>
          <p:nvPr/>
        </p:nvSpPr>
        <p:spPr>
          <a:xfrm>
            <a:off x="376139" y="2362191"/>
            <a:ext cx="5238597" cy="3108167"/>
          </a:xfrm>
          <a:prstGeom prst="rect">
            <a:avLst/>
          </a:prstGeom>
          <a:solidFill>
            <a:schemeClr val="accent1"/>
          </a:solidFill>
        </p:spPr>
        <p:txBody>
          <a:bodyPr wrap="square">
            <a:noAutofit/>
          </a:bodyPr>
          <a:lstStyle/>
          <a:p>
            <a:r>
              <a:rPr lang="en-US" sz="2400" dirty="0" smtClean="0">
                <a:solidFill>
                  <a:schemeClr val="bg1"/>
                </a:solidFill>
                <a:latin typeface="+mj-lt"/>
              </a:rPr>
              <a:t>When you license Office 365 ProPlus </a:t>
            </a:r>
            <a:r>
              <a:rPr lang="en-US" sz="2400" dirty="0">
                <a:solidFill>
                  <a:schemeClr val="bg1"/>
                </a:solidFill>
                <a:latin typeface="+mj-lt"/>
              </a:rPr>
              <a:t>or </a:t>
            </a:r>
            <a:r>
              <a:rPr lang="en-US" sz="2400" dirty="0" smtClean="0">
                <a:solidFill>
                  <a:schemeClr val="bg1"/>
                </a:solidFill>
                <a:latin typeface="+mj-lt"/>
              </a:rPr>
              <a:t>Office Professional </a:t>
            </a:r>
            <a:r>
              <a:rPr lang="en-US" sz="2400" dirty="0">
                <a:solidFill>
                  <a:schemeClr val="bg1"/>
                </a:solidFill>
                <a:latin typeface="+mj-lt"/>
              </a:rPr>
              <a:t>Plus </a:t>
            </a:r>
            <a:r>
              <a:rPr lang="en-US" sz="2400" dirty="0" smtClean="0">
                <a:solidFill>
                  <a:schemeClr val="bg1"/>
                </a:solidFill>
                <a:latin typeface="+mj-lt"/>
              </a:rPr>
              <a:t>organization-wide </a:t>
            </a:r>
            <a:r>
              <a:rPr lang="en-US" sz="2400" dirty="0">
                <a:solidFill>
                  <a:schemeClr val="bg1"/>
                </a:solidFill>
                <a:latin typeface="+mj-lt"/>
              </a:rPr>
              <a:t>for all </a:t>
            </a:r>
            <a:r>
              <a:rPr lang="en-US" sz="2400" dirty="0" smtClean="0">
                <a:solidFill>
                  <a:schemeClr val="bg1"/>
                </a:solidFill>
                <a:latin typeface="+mj-lt"/>
              </a:rPr>
              <a:t>of your faculty and staff employees, you qualify for no-cost Office 365 ProPlus subscription licenses for your students through the EES Student Option. </a:t>
            </a:r>
          </a:p>
          <a:p>
            <a:r>
              <a:rPr lang="en-US" sz="1200" dirty="0" smtClean="0">
                <a:solidFill>
                  <a:schemeClr val="bg1"/>
                </a:solidFill>
                <a:latin typeface="+mj-lt"/>
              </a:rPr>
              <a:t/>
            </a:r>
            <a:br>
              <a:rPr lang="en-US" sz="1200" dirty="0" smtClean="0">
                <a:solidFill>
                  <a:schemeClr val="bg1"/>
                </a:solidFill>
                <a:latin typeface="+mj-lt"/>
              </a:rPr>
            </a:br>
            <a:endParaRPr lang="en-US" sz="2400" dirty="0">
              <a:solidFill>
                <a:schemeClr val="bg1"/>
              </a:solidFill>
              <a:latin typeface="+mj-lt"/>
            </a:endParaRPr>
          </a:p>
        </p:txBody>
      </p:sp>
      <p:sp>
        <p:nvSpPr>
          <p:cNvPr id="5" name="Oval 4"/>
          <p:cNvSpPr/>
          <p:nvPr/>
        </p:nvSpPr>
        <p:spPr bwMode="auto">
          <a:xfrm>
            <a:off x="256673" y="1343135"/>
            <a:ext cx="850232" cy="850232"/>
          </a:xfrm>
          <a:prstGeom prst="ellipse">
            <a:avLst/>
          </a:prstGeom>
          <a:no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solidFill>
                  <a:schemeClr val="accent2"/>
                </a:solidFill>
                <a:ea typeface="Segoe UI" pitchFamily="34" charset="0"/>
                <a:cs typeface="Segoe UI" pitchFamily="34" charset="0"/>
              </a:rPr>
              <a:t>1</a:t>
            </a:r>
            <a:endParaRPr lang="en-US" sz="1600" dirty="0" smtClean="0">
              <a:solidFill>
                <a:schemeClr val="accent2"/>
              </a:solidFill>
              <a:ea typeface="Segoe UI" pitchFamily="34" charset="0"/>
              <a:cs typeface="Segoe UI" pitchFamily="34" charset="0"/>
            </a:endParaRPr>
          </a:p>
        </p:txBody>
      </p:sp>
      <p:sp>
        <p:nvSpPr>
          <p:cNvPr id="23" name="Text Placeholder 3"/>
          <p:cNvSpPr txBox="1">
            <a:spLocks/>
          </p:cNvSpPr>
          <p:nvPr/>
        </p:nvSpPr>
        <p:spPr>
          <a:xfrm>
            <a:off x="7161668" y="1509719"/>
            <a:ext cx="4354300" cy="5170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accent2"/>
              </a:buClr>
              <a:buSzPct val="70000"/>
              <a:buFont typeface="Wingdings 3" pitchFamily="18" charset="2"/>
              <a:buNone/>
              <a:tabLst/>
              <a:defRPr lang="en-US" sz="2400" kern="1200" spc="-70" baseline="0">
                <a:solidFill>
                  <a:schemeClr val="accent2"/>
                </a:solidFill>
                <a:latin typeface="+mn-lt"/>
                <a:ea typeface="+mn-ea"/>
                <a:cs typeface="+mn-cs"/>
              </a:defRPr>
            </a:lvl1pPr>
            <a:lvl2pPr marL="342900" marR="0" indent="0" algn="l" defTabSz="932742" rtl="0" eaLnBrk="1" fontAlgn="auto" latinLnBrk="0" hangingPunct="1">
              <a:lnSpc>
                <a:spcPct val="90000"/>
              </a:lnSpc>
              <a:spcBef>
                <a:spcPct val="20000"/>
              </a:spcBef>
              <a:spcAft>
                <a:spcPts val="0"/>
              </a:spcAft>
              <a:buClr>
                <a:schemeClr val="accent2"/>
              </a:buClr>
              <a:buSzPct val="90000"/>
              <a:buFont typeface="Arial" pitchFamily="34" charset="0"/>
              <a:buNone/>
              <a:tabLst/>
              <a:defRPr sz="2400" kern="1200" spc="0" baseline="0">
                <a:solidFill>
                  <a:schemeClr val="tx1"/>
                </a:solidFill>
                <a:latin typeface="+mn-lt"/>
                <a:ea typeface="+mn-ea"/>
                <a:cs typeface="+mn-cs"/>
              </a:defRPr>
            </a:lvl2pPr>
            <a:lvl3pPr marL="571500" marR="0" indent="0" algn="l" defTabSz="932742" rtl="0" eaLnBrk="1" fontAlgn="auto" latinLnBrk="0" hangingPunct="1">
              <a:lnSpc>
                <a:spcPct val="90000"/>
              </a:lnSpc>
              <a:spcBef>
                <a:spcPct val="20000"/>
              </a:spcBef>
              <a:spcAft>
                <a:spcPts val="0"/>
              </a:spcAft>
              <a:buClr>
                <a:schemeClr val="accent2"/>
              </a:buClr>
              <a:buSzPct val="90000"/>
              <a:buFont typeface="Arial" pitchFamily="34" charset="0"/>
              <a:buNone/>
              <a:tabLst/>
              <a:defRPr sz="2000" kern="1200" spc="0" baseline="0">
                <a:solidFill>
                  <a:schemeClr val="tx1"/>
                </a:solidFill>
                <a:latin typeface="+mn-lt"/>
                <a:ea typeface="+mn-ea"/>
                <a:cs typeface="+mn-cs"/>
              </a:defRPr>
            </a:lvl3pPr>
            <a:lvl4pPr marL="800100" marR="0" indent="0" algn="l" defTabSz="932742" rtl="0" eaLnBrk="1" fontAlgn="auto" latinLnBrk="0" hangingPunct="1">
              <a:lnSpc>
                <a:spcPct val="90000"/>
              </a:lnSpc>
              <a:spcBef>
                <a:spcPct val="20000"/>
              </a:spcBef>
              <a:spcAft>
                <a:spcPts val="0"/>
              </a:spcAft>
              <a:buClr>
                <a:schemeClr val="accent2"/>
              </a:buClr>
              <a:buSzPct val="90000"/>
              <a:buFont typeface="Arial" pitchFamily="34" charset="0"/>
              <a:buNone/>
              <a:tabLst/>
              <a:defRPr sz="1800" kern="1200" spc="0" baseline="0">
                <a:solidFill>
                  <a:schemeClr val="tx1"/>
                </a:solidFill>
                <a:latin typeface="+mn-lt"/>
                <a:ea typeface="+mn-ea"/>
                <a:cs typeface="+mn-cs"/>
              </a:defRPr>
            </a:lvl4pPr>
            <a:lvl5pPr marL="1028700" marR="0" indent="0" algn="l" defTabSz="932742" rtl="0" eaLnBrk="1" fontAlgn="auto" latinLnBrk="0" hangingPunct="1">
              <a:lnSpc>
                <a:spcPct val="90000"/>
              </a:lnSpc>
              <a:spcBef>
                <a:spcPct val="20000"/>
              </a:spcBef>
              <a:spcAft>
                <a:spcPts val="0"/>
              </a:spcAft>
              <a:buClr>
                <a:schemeClr val="accent2"/>
              </a:buClr>
              <a:buSzPct val="90000"/>
              <a:buFont typeface="Arial" pitchFamily="34" charset="0"/>
              <a:buNone/>
              <a:tabLst/>
              <a:defRPr sz="18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Paid Online Services</a:t>
            </a:r>
            <a:endParaRPr lang="en-US" dirty="0"/>
          </a:p>
        </p:txBody>
      </p:sp>
      <p:sp>
        <p:nvSpPr>
          <p:cNvPr id="24" name="Rectangle 23"/>
          <p:cNvSpPr/>
          <p:nvPr/>
        </p:nvSpPr>
        <p:spPr>
          <a:xfrm>
            <a:off x="6430902" y="2362191"/>
            <a:ext cx="5215665" cy="3108167"/>
          </a:xfrm>
          <a:prstGeom prst="rect">
            <a:avLst/>
          </a:prstGeom>
          <a:solidFill>
            <a:schemeClr val="accent1"/>
          </a:solidFill>
        </p:spPr>
        <p:txBody>
          <a:bodyPr wrap="square">
            <a:noAutofit/>
          </a:bodyPr>
          <a:lstStyle/>
          <a:p>
            <a:r>
              <a:rPr lang="en-US" sz="2400" dirty="0">
                <a:solidFill>
                  <a:schemeClr val="bg1"/>
                </a:solidFill>
                <a:latin typeface="+mj-lt"/>
              </a:rPr>
              <a:t>If you do not license Office 365 ProPlus or Office Professional Plus for all of your faculty/staff FTE employees organization-wide, or you </a:t>
            </a:r>
            <a:r>
              <a:rPr lang="en-US" sz="2400" dirty="0" smtClean="0">
                <a:solidFill>
                  <a:schemeClr val="bg1"/>
                </a:solidFill>
                <a:latin typeface="+mj-lt"/>
              </a:rPr>
              <a:t>are not ready to move to the cloud, the paid offerings remain available through the Student Option.</a:t>
            </a:r>
            <a:endParaRPr lang="en-US" sz="2400" dirty="0">
              <a:solidFill>
                <a:schemeClr val="bg1"/>
              </a:solidFill>
              <a:latin typeface="+mj-lt"/>
            </a:endParaRPr>
          </a:p>
        </p:txBody>
      </p:sp>
      <p:sp>
        <p:nvSpPr>
          <p:cNvPr id="25" name="Oval 24"/>
          <p:cNvSpPr/>
          <p:nvPr/>
        </p:nvSpPr>
        <p:spPr bwMode="auto">
          <a:xfrm>
            <a:off x="6311436" y="1343135"/>
            <a:ext cx="850232" cy="850232"/>
          </a:xfrm>
          <a:prstGeom prst="ellipse">
            <a:avLst/>
          </a:prstGeom>
          <a:no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solidFill>
                  <a:schemeClr val="accent2"/>
                </a:solidFill>
                <a:ea typeface="Segoe UI" pitchFamily="34" charset="0"/>
                <a:cs typeface="Segoe UI" pitchFamily="34" charset="0"/>
              </a:rPr>
              <a:t>2</a:t>
            </a:r>
            <a:endParaRPr lang="en-US" sz="1600" dirty="0" smtClean="0">
              <a:solidFill>
                <a:schemeClr val="accent2"/>
              </a:solidFill>
              <a:ea typeface="Segoe UI" pitchFamily="34" charset="0"/>
              <a:cs typeface="Segoe UI" pitchFamily="34" charset="0"/>
            </a:endParaRPr>
          </a:p>
        </p:txBody>
      </p:sp>
      <p:sp>
        <p:nvSpPr>
          <p:cNvPr id="3" name="Rectangle 2"/>
          <p:cNvSpPr/>
          <p:nvPr/>
        </p:nvSpPr>
        <p:spPr>
          <a:xfrm>
            <a:off x="376139" y="5599386"/>
            <a:ext cx="5238597" cy="1169551"/>
          </a:xfrm>
          <a:prstGeom prst="rect">
            <a:avLst/>
          </a:prstGeom>
        </p:spPr>
        <p:txBody>
          <a:bodyPr wrap="square">
            <a:spAutoFit/>
          </a:bodyPr>
          <a:lstStyle/>
          <a:p>
            <a:pPr marL="285750" indent="-285750">
              <a:buFont typeface="Arial" panose="020B0604020202020204" pitchFamily="34" charset="0"/>
              <a:buChar char="•"/>
            </a:pPr>
            <a:r>
              <a:rPr lang="en-US" sz="1400" dirty="0"/>
              <a:t>To take advantage of this offer, your reseller orders the Office 365 ProPlus A for Students $0 SKU</a:t>
            </a:r>
            <a:r>
              <a:rPr lang="en-US" sz="1400" dirty="0" smtClean="0"/>
              <a:t>.</a:t>
            </a:r>
          </a:p>
          <a:p>
            <a:pPr marL="285750" indent="-285750">
              <a:buFont typeface="Arial" panose="020B0604020202020204" pitchFamily="34" charset="0"/>
              <a:buChar char="•"/>
            </a:pPr>
            <a:r>
              <a:rPr lang="en-US" sz="1400" dirty="0" smtClean="0"/>
              <a:t>If the organization-wide faculty/staff coverage includes only a specific school or department, then only the students enrolled in that school or department are eligible.</a:t>
            </a:r>
            <a:endParaRPr lang="en-US" sz="1400" dirty="0"/>
          </a:p>
        </p:txBody>
      </p:sp>
    </p:spTree>
    <p:extLst>
      <p:ext uri="{BB962C8B-B14F-4D97-AF65-F5344CB8AC3E}">
        <p14:creationId xmlns:p14="http://schemas.microsoft.com/office/powerpoint/2010/main" val="394873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9800" dirty="0" smtClean="0"/>
              <a:t>Appendix</a:t>
            </a:r>
            <a:endParaRPr lang="en-US" sz="9800" dirty="0"/>
          </a:p>
        </p:txBody>
      </p:sp>
    </p:spTree>
    <p:extLst>
      <p:ext uri="{BB962C8B-B14F-4D97-AF65-F5344CB8AC3E}">
        <p14:creationId xmlns:p14="http://schemas.microsoft.com/office/powerpoint/2010/main" val="266186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494761" y="1886075"/>
            <a:ext cx="6676060" cy="1625793"/>
          </a:xfrm>
          <a:prstGeom prst="rect">
            <a:avLst/>
          </a:prstGeom>
          <a:solidFill>
            <a:schemeClr val="accent1"/>
          </a:solidFill>
          <a:ln w="317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3256" tIns="46628" rIns="93256" bIns="46628" numCol="1" rtlCol="0" anchor="t" anchorCtr="0" compatLnSpc="1">
            <a:prstTxWarp prst="textNoShape">
              <a:avLst/>
            </a:prstTxWarp>
          </a:bodyPr>
          <a:lstStyle/>
          <a:p>
            <a:pPr lvl="0">
              <a:lnSpc>
                <a:spcPct val="90000"/>
              </a:lnSpc>
              <a:spcBef>
                <a:spcPct val="20000"/>
              </a:spcBef>
              <a:buClr>
                <a:srgbClr val="B3009D"/>
              </a:buClr>
              <a:buSzPct val="70000"/>
            </a:pPr>
            <a:r>
              <a:rPr lang="en-US" sz="3400" dirty="0">
                <a:solidFill>
                  <a:srgbClr val="FFFFFF"/>
                </a:solidFill>
                <a:latin typeface="Segoe UI Light"/>
              </a:rPr>
              <a:t>MSDNAA </a:t>
            </a:r>
            <a:r>
              <a:rPr lang="en-US" sz="3400" dirty="0" smtClean="0">
                <a:solidFill>
                  <a:srgbClr val="FFFFFF"/>
                </a:solidFill>
                <a:latin typeface="Segoe UI Light"/>
              </a:rPr>
              <a:t>Designer is now</a:t>
            </a:r>
            <a:endParaRPr lang="en-US" sz="3400" dirty="0">
              <a:solidFill>
                <a:srgbClr val="FFFFFF"/>
              </a:solidFill>
              <a:latin typeface="Segoe UI Light"/>
            </a:endParaRPr>
          </a:p>
        </p:txBody>
      </p:sp>
      <p:sp>
        <p:nvSpPr>
          <p:cNvPr id="10" name="Text Placeholder 9"/>
          <p:cNvSpPr>
            <a:spLocks noGrp="1"/>
          </p:cNvSpPr>
          <p:nvPr>
            <p:ph type="body" sz="quarter" idx="12"/>
          </p:nvPr>
        </p:nvSpPr>
        <p:spPr/>
        <p:txBody>
          <a:bodyPr/>
          <a:lstStyle/>
          <a:p>
            <a:r>
              <a:rPr lang="en-US" dirty="0"/>
              <a:t>www.dreamspark.com</a:t>
            </a:r>
          </a:p>
        </p:txBody>
      </p:sp>
      <p:sp>
        <p:nvSpPr>
          <p:cNvPr id="6" name="Title 5"/>
          <p:cNvSpPr>
            <a:spLocks noGrp="1"/>
          </p:cNvSpPr>
          <p:nvPr>
            <p:ph type="title"/>
          </p:nvPr>
        </p:nvSpPr>
        <p:spPr/>
        <p:txBody>
          <a:bodyPr>
            <a:normAutofit/>
          </a:bodyPr>
          <a:lstStyle/>
          <a:p>
            <a:r>
              <a:rPr lang="en-US" dirty="0" smtClean="0"/>
              <a:t>Microsoft DreamSpark</a:t>
            </a:r>
            <a:endParaRPr lang="en-US" sz="2754" dirty="0"/>
          </a:p>
        </p:txBody>
      </p:sp>
      <p:sp>
        <p:nvSpPr>
          <p:cNvPr id="4" name="Slide Number Placeholder 3"/>
          <p:cNvSpPr>
            <a:spLocks noGrp="1"/>
          </p:cNvSpPr>
          <p:nvPr>
            <p:ph type="sldNum" sz="quarter" idx="11"/>
          </p:nvPr>
        </p:nvSpPr>
        <p:spPr>
          <a:prstGeom prst="rect">
            <a:avLst/>
          </a:prstGeom>
        </p:spPr>
        <p:txBody>
          <a:bodyPr/>
          <a:lstStyle/>
          <a:p>
            <a:pPr defTabSz="932559"/>
            <a:fld id="{0FD05ABC-9FAB-4ED9-920A-C8C663DB813E}" type="slidenum">
              <a:rPr lang="en-US" smtClean="0">
                <a:solidFill>
                  <a:srgbClr val="000000"/>
                </a:solidFill>
              </a:rPr>
              <a:pPr defTabSz="932559"/>
              <a:t>35</a:t>
            </a:fld>
            <a:endParaRPr lang="en-US">
              <a:solidFill>
                <a:srgbClr val="000000"/>
              </a:solidFill>
            </a:endParaRPr>
          </a:p>
        </p:txBody>
      </p:sp>
      <p:sp>
        <p:nvSpPr>
          <p:cNvPr id="17" name="AutoShape 2" descr="https://mediabank.partners.extranet.microsoft.com/Assets/Active/U-Z/Visual_Studio/Logos+logotypes/Visual_Studio_2010/Vertical/online-rgb/VS2010_v_rgb.png"/>
          <p:cNvSpPr>
            <a:spLocks noChangeAspect="1" noChangeArrowheads="1"/>
          </p:cNvSpPr>
          <p:nvPr/>
        </p:nvSpPr>
        <p:spPr bwMode="auto">
          <a:xfrm>
            <a:off x="1619984" y="-139243"/>
            <a:ext cx="310868" cy="3108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p>
        </p:txBody>
      </p:sp>
      <p:pic>
        <p:nvPicPr>
          <p:cNvPr id="5124" name="Picture 4" descr="C:\Users\v-blanch\Desktop\WWPS Education\DreamSpark\ExpStudio4-Ult_b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6094" y="4301891"/>
            <a:ext cx="1615922" cy="37062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88407" y="4354089"/>
            <a:ext cx="2403655" cy="565564"/>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v-blanch\Desktop\WWPS Education\DreamSpark\SQL_v_rgb\SQL_v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47668" y="5329438"/>
            <a:ext cx="1095977" cy="767970"/>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Users\v-blanch\Desktop\WWPS Education\DreamSpark\RobotDevSt08R3-std_v_b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8229" y="5797521"/>
            <a:ext cx="2034286" cy="51088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7227852" y="1882762"/>
            <a:ext cx="3367805" cy="1629105"/>
            <a:chOff x="353560" y="1319383"/>
            <a:chExt cx="2810395" cy="1386622"/>
          </a:xfrm>
        </p:grpSpPr>
        <p:pic>
          <p:nvPicPr>
            <p:cNvPr id="3074" name="Picture 2" descr="C:\Users\v-blanch\Desktop\WWPS Education\WWPS Marketing\Education Photography\EDU_NewYork3_1826_sq.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2355" y="1334405"/>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353560" y="1319383"/>
              <a:ext cx="1371600" cy="1371600"/>
            </a:xfrm>
            <a:prstGeom prst="rect">
              <a:avLst/>
            </a:prstGeom>
            <a:solidFill>
              <a:schemeClr val="tx1"/>
            </a:solidFill>
            <a:ln>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632" b="1" dirty="0">
                <a:gradFill>
                  <a:gsLst>
                    <a:gs pos="0">
                      <a:srgbClr val="FFFFFF"/>
                    </a:gs>
                    <a:gs pos="100000">
                      <a:srgbClr val="FFFFFF"/>
                    </a:gs>
                  </a:gsLst>
                  <a:lin ang="5400000" scaled="0"/>
                </a:gradFill>
              </a:endParaRPr>
            </a:p>
            <a:p>
              <a:pPr algn="ctr" defTabSz="932290" fontAlgn="base">
                <a:spcBef>
                  <a:spcPct val="0"/>
                </a:spcBef>
                <a:spcAft>
                  <a:spcPct val="0"/>
                </a:spcAft>
              </a:pPr>
              <a:endParaRPr lang="en-US" sz="1632" b="1" dirty="0">
                <a:gradFill>
                  <a:gsLst>
                    <a:gs pos="0">
                      <a:srgbClr val="FFFFFF"/>
                    </a:gs>
                    <a:gs pos="100000">
                      <a:srgbClr val="FFFFFF"/>
                    </a:gs>
                  </a:gsLst>
                  <a:lin ang="5400000" scaled="0"/>
                </a:gradFill>
              </a:endParaRPr>
            </a:p>
            <a:p>
              <a:pPr algn="ctr" defTabSz="932290" fontAlgn="base">
                <a:spcBef>
                  <a:spcPct val="0"/>
                </a:spcBef>
                <a:spcAft>
                  <a:spcPct val="0"/>
                </a:spcAft>
              </a:pPr>
              <a:r>
                <a:rPr lang="en-US" sz="1632" b="1" dirty="0">
                  <a:gradFill>
                    <a:gsLst>
                      <a:gs pos="0">
                        <a:srgbClr val="FFFFFF"/>
                      </a:gs>
                      <a:gs pos="100000">
                        <a:srgbClr val="FFFFFF"/>
                      </a:gs>
                    </a:gsLst>
                    <a:lin ang="5400000" scaled="0"/>
                  </a:gradFill>
                </a:rPr>
                <a:t>Sparking a Revolution</a:t>
              </a:r>
              <a:endParaRPr lang="en-US" sz="1632" i="1" dirty="0">
                <a:gradFill>
                  <a:gsLst>
                    <a:gs pos="0">
                      <a:srgbClr val="FFFFFF"/>
                    </a:gs>
                    <a:gs pos="100000">
                      <a:srgbClr val="FFFFFF"/>
                    </a:gs>
                  </a:gsLst>
                  <a:lin ang="5400000" scaled="0"/>
                </a:gradFill>
              </a:endParaRPr>
            </a:p>
          </p:txBody>
        </p:sp>
      </p:grpSp>
      <p:pic>
        <p:nvPicPr>
          <p:cNvPr id="23" name="Picture 22" descr="circles-yellow.png"/>
          <p:cNvPicPr>
            <a:picLocks noChangeAspect="1"/>
          </p:cNvPicPr>
          <p:nvPr/>
        </p:nvPicPr>
        <p:blipFill>
          <a:blip r:embed="rId7">
            <a:biLevel thresh="25000"/>
            <a:extLst>
              <a:ext uri="{BEBA8EAE-BF5A-486C-A8C5-ECC9F3942E4B}">
                <a14:imgProps xmlns:a14="http://schemas.microsoft.com/office/drawing/2010/main">
                  <a14:imgLayer r:embed="rId8">
                    <a14:imgEffect>
                      <a14:brightnessContrast bright="20000" contrast="40000"/>
                    </a14:imgEffect>
                  </a14:imgLayer>
                </a14:imgProps>
              </a:ext>
            </a:extLst>
          </a:blip>
          <a:stretch>
            <a:fillRect/>
          </a:stretch>
        </p:blipFill>
        <p:spPr>
          <a:xfrm>
            <a:off x="8348959" y="2066178"/>
            <a:ext cx="411354" cy="505968"/>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13542" y="2319162"/>
            <a:ext cx="513949" cy="713392"/>
          </a:xfrm>
          <a:prstGeom prst="rect">
            <a:avLst/>
          </a:prstGeom>
        </p:spPr>
      </p:pic>
      <p:sp>
        <p:nvSpPr>
          <p:cNvPr id="25" name="Rectangle 24"/>
          <p:cNvSpPr/>
          <p:nvPr/>
        </p:nvSpPr>
        <p:spPr bwMode="auto">
          <a:xfrm>
            <a:off x="494761" y="3556994"/>
            <a:ext cx="6676060" cy="627519"/>
          </a:xfrm>
          <a:prstGeom prst="rect">
            <a:avLst/>
          </a:prstGeom>
          <a:solidFill>
            <a:schemeClr val="accent2"/>
          </a:solidFill>
          <a:ln w="317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3256" tIns="46628" rIns="93256" bIns="46628" numCol="1" rtlCol="0" anchor="t" anchorCtr="0" compatLnSpc="1">
            <a:prstTxWarp prst="textNoShape">
              <a:avLst/>
            </a:prstTxWarp>
          </a:bodyPr>
          <a:lstStyle/>
          <a:p>
            <a:pPr>
              <a:buClr>
                <a:schemeClr val="bg1"/>
              </a:buClr>
            </a:pPr>
            <a:r>
              <a:rPr lang="en-US" sz="1400" dirty="0" smtClean="0">
                <a:solidFill>
                  <a:schemeClr val="bg1"/>
                </a:solidFill>
              </a:rPr>
              <a:t>Free </a:t>
            </a:r>
            <a:r>
              <a:rPr lang="en-US" sz="1400" dirty="0">
                <a:solidFill>
                  <a:schemeClr val="bg1"/>
                </a:solidFill>
              </a:rPr>
              <a:t>online </a:t>
            </a:r>
            <a:r>
              <a:rPr lang="en-US" sz="1400" dirty="0" err="1">
                <a:solidFill>
                  <a:schemeClr val="bg1"/>
                </a:solidFill>
              </a:rPr>
              <a:t>DreamSpark</a:t>
            </a:r>
            <a:r>
              <a:rPr lang="en-US" sz="1400" dirty="0">
                <a:solidFill>
                  <a:schemeClr val="bg1"/>
                </a:solidFill>
              </a:rPr>
              <a:t> subscription available to academic subscription customers for instructional purposes </a:t>
            </a:r>
            <a:r>
              <a:rPr lang="en-US" sz="1400" dirty="0" smtClean="0">
                <a:solidFill>
                  <a:schemeClr val="bg1"/>
                </a:solidFill>
              </a:rPr>
              <a:t>only.</a:t>
            </a:r>
          </a:p>
          <a:p>
            <a:pPr>
              <a:buClr>
                <a:schemeClr val="bg1"/>
              </a:buClr>
            </a:pPr>
            <a:endParaRPr lang="en-US" sz="1400" dirty="0">
              <a:solidFill>
                <a:schemeClr val="bg1"/>
              </a:solidFill>
            </a:endParaRPr>
          </a:p>
          <a:p>
            <a:pPr lvl="0">
              <a:lnSpc>
                <a:spcPct val="90000"/>
              </a:lnSpc>
              <a:spcBef>
                <a:spcPct val="20000"/>
              </a:spcBef>
              <a:buClr>
                <a:srgbClr val="B3009D"/>
              </a:buClr>
              <a:buSzPct val="70000"/>
            </a:pPr>
            <a:endParaRPr lang="en-US" sz="3400" dirty="0" smtClean="0">
              <a:solidFill>
                <a:srgbClr val="FFFFFF"/>
              </a:solidFill>
              <a:latin typeface="Segoe UI Light"/>
            </a:endParaRPr>
          </a:p>
        </p:txBody>
      </p:sp>
      <p:pic>
        <p:nvPicPr>
          <p:cNvPr id="26" name="Picture 2" descr="C:\Users\scottbla\Desktop\DreamSpark_bL_t.png"/>
          <p:cNvPicPr>
            <a:picLocks noChangeAspect="1" noChangeArrowheads="1"/>
          </p:cNvPicPr>
          <p:nvPr/>
        </p:nvPicPr>
        <p:blipFill>
          <a:blip r:embed="rId10">
            <a:duotone>
              <a:prstClr val="black"/>
              <a:schemeClr val="bg1">
                <a:tint val="45000"/>
                <a:satMod val="400000"/>
              </a:schemeClr>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44057" y="2420237"/>
            <a:ext cx="6376423" cy="885870"/>
          </a:xfrm>
          <a:prstGeom prst="rect">
            <a:avLst/>
          </a:prstGeom>
          <a:noFill/>
          <a:extLst/>
        </p:spPr>
      </p:pic>
      <p:sp>
        <p:nvSpPr>
          <p:cNvPr id="7" name="TextBox 6"/>
          <p:cNvSpPr txBox="1"/>
          <p:nvPr/>
        </p:nvSpPr>
        <p:spPr>
          <a:xfrm>
            <a:off x="494761" y="4229639"/>
            <a:ext cx="6676060" cy="1182177"/>
          </a:xfrm>
          <a:prstGeom prst="rect">
            <a:avLst/>
          </a:prstGeom>
          <a:solidFill>
            <a:schemeClr val="accent5"/>
          </a:solidFill>
        </p:spPr>
        <p:txBody>
          <a:bodyPr wrap="square" lIns="182880" tIns="146304" rIns="182880" bIns="146304" rtlCol="0">
            <a:noAutofit/>
          </a:bodyPr>
          <a:lstStyle/>
          <a:p>
            <a:pPr>
              <a:buClr>
                <a:schemeClr val="bg1"/>
              </a:buClr>
            </a:pPr>
            <a:r>
              <a:rPr lang="en-US" sz="1400" dirty="0">
                <a:solidFill>
                  <a:schemeClr val="bg1"/>
                </a:solidFill>
              </a:rPr>
              <a:t>Outfit your labs with the latest Microsoft </a:t>
            </a:r>
            <a:r>
              <a:rPr lang="en-US" sz="1400" b="1" dirty="0">
                <a:solidFill>
                  <a:schemeClr val="bg1"/>
                </a:solidFill>
              </a:rPr>
              <a:t>developer, design, </a:t>
            </a:r>
            <a:r>
              <a:rPr lang="en-US" sz="1400" dirty="0">
                <a:solidFill>
                  <a:schemeClr val="bg1"/>
                </a:solidFill>
              </a:rPr>
              <a:t>and </a:t>
            </a:r>
            <a:r>
              <a:rPr lang="en-US" sz="1400" b="1" dirty="0">
                <a:solidFill>
                  <a:schemeClr val="bg1"/>
                </a:solidFill>
              </a:rPr>
              <a:t>server tools </a:t>
            </a:r>
            <a:r>
              <a:rPr lang="en-US" sz="1400" dirty="0">
                <a:solidFill>
                  <a:schemeClr val="bg1"/>
                </a:solidFill>
              </a:rPr>
              <a:t>to support personal or in-class learning for students and educators</a:t>
            </a:r>
          </a:p>
          <a:p>
            <a:pPr>
              <a:buClr>
                <a:schemeClr val="bg1"/>
              </a:buClr>
            </a:pPr>
            <a:r>
              <a:rPr lang="en-US" sz="1400" dirty="0">
                <a:solidFill>
                  <a:schemeClr val="bg1"/>
                </a:solidFill>
              </a:rPr>
              <a:t>Excludes Windows Operating System &amp; Office.</a:t>
            </a:r>
          </a:p>
          <a:p>
            <a:pPr>
              <a:buClr>
                <a:schemeClr val="bg1"/>
              </a:buClr>
            </a:pPr>
            <a:r>
              <a:rPr lang="en-US" sz="1400" dirty="0">
                <a:solidFill>
                  <a:schemeClr val="bg1"/>
                </a:solidFill>
              </a:rPr>
              <a:t>Updated EULA clarifies use rights.</a:t>
            </a:r>
            <a:br>
              <a:rPr lang="en-US" sz="1400" dirty="0">
                <a:solidFill>
                  <a:schemeClr val="bg1"/>
                </a:solidFill>
              </a:rPr>
            </a:br>
            <a:endParaRPr lang="en-US" sz="1400" dirty="0">
              <a:solidFill>
                <a:schemeClr val="bg1"/>
              </a:solidFill>
            </a:endParaRPr>
          </a:p>
          <a:p>
            <a:endParaRPr lang="en-US" sz="2400" spc="-70" dirty="0" err="1" smtClean="0">
              <a:gradFill>
                <a:gsLst>
                  <a:gs pos="2917">
                    <a:schemeClr val="tx1"/>
                  </a:gs>
                  <a:gs pos="30000">
                    <a:schemeClr val="tx1"/>
                  </a:gs>
                </a:gsLst>
                <a:lin ang="5400000" scaled="0"/>
              </a:gradFill>
            </a:endParaRPr>
          </a:p>
        </p:txBody>
      </p:sp>
      <p:sp>
        <p:nvSpPr>
          <p:cNvPr id="8" name="TextBox 7"/>
          <p:cNvSpPr txBox="1"/>
          <p:nvPr/>
        </p:nvSpPr>
        <p:spPr>
          <a:xfrm>
            <a:off x="494761" y="5456942"/>
            <a:ext cx="6676060" cy="672645"/>
          </a:xfrm>
          <a:prstGeom prst="rect">
            <a:avLst/>
          </a:prstGeom>
          <a:solidFill>
            <a:schemeClr val="accent4"/>
          </a:solidFill>
        </p:spPr>
        <p:txBody>
          <a:bodyPr wrap="square" lIns="182880" tIns="146304" rIns="182880" bIns="146304" rtlCol="0">
            <a:noAutofit/>
          </a:bodyPr>
          <a:lstStyle/>
          <a:p>
            <a:r>
              <a:rPr lang="en-US" sz="1400" i="1" dirty="0" err="1">
                <a:solidFill>
                  <a:schemeClr val="bg1"/>
                </a:solidFill>
              </a:rPr>
              <a:t>DreamSpark</a:t>
            </a:r>
            <a:r>
              <a:rPr lang="en-US" sz="1400" i="1" dirty="0">
                <a:solidFill>
                  <a:schemeClr val="bg1"/>
                </a:solidFill>
              </a:rPr>
              <a:t> Premium subscription is also available for qualifying Higher Education STEM departments for instructional use only.</a:t>
            </a:r>
          </a:p>
          <a:p>
            <a:endParaRPr lang="en-US" sz="1400" spc="-70" dirty="0" err="1" smtClean="0">
              <a:gradFill>
                <a:gsLst>
                  <a:gs pos="2917">
                    <a:schemeClr val="tx1"/>
                  </a:gs>
                  <a:gs pos="30000">
                    <a:schemeClr val="tx1"/>
                  </a:gs>
                </a:gsLst>
                <a:lin ang="5400000" scaled="0"/>
              </a:gradFill>
            </a:endParaRPr>
          </a:p>
        </p:txBody>
      </p:sp>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36094" y="4930469"/>
            <a:ext cx="2822719" cy="611508"/>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12546" y="3611925"/>
            <a:ext cx="2400689" cy="672317"/>
          </a:xfrm>
          <a:prstGeom prst="rect">
            <a:avLst/>
          </a:prstGeom>
        </p:spPr>
      </p:pic>
    </p:spTree>
    <p:extLst>
      <p:ext uri="{BB962C8B-B14F-4D97-AF65-F5344CB8AC3E}">
        <p14:creationId xmlns:p14="http://schemas.microsoft.com/office/powerpoint/2010/main" val="15999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Microsoft IT Academy Program</a:t>
            </a:r>
            <a:endParaRPr lang="en-US" dirty="0"/>
          </a:p>
        </p:txBody>
      </p:sp>
      <p:sp>
        <p:nvSpPr>
          <p:cNvPr id="25" name="Rounded Rectangle 24"/>
          <p:cNvSpPr/>
          <p:nvPr/>
        </p:nvSpPr>
        <p:spPr bwMode="auto">
          <a:xfrm>
            <a:off x="384567" y="1143936"/>
            <a:ext cx="8270450" cy="879220"/>
          </a:xfrm>
          <a:prstGeom prst="roundRect">
            <a:avLst>
              <a:gd name="adj" fmla="val 921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32559">
              <a:lnSpc>
                <a:spcPct val="90000"/>
              </a:lnSpc>
              <a:spcBef>
                <a:spcPct val="20000"/>
              </a:spcBef>
              <a:buClr>
                <a:srgbClr val="FFFFFF"/>
              </a:buClr>
            </a:pPr>
            <a:endParaRPr lang="en-US" sz="1632" dirty="0">
              <a:solidFill>
                <a:schemeClr val="tx1">
                  <a:lumMod val="65000"/>
                  <a:lumOff val="35000"/>
                  <a:alpha val="99000"/>
                </a:schemeClr>
              </a:solidFill>
              <a:latin typeface="Segoe UI" pitchFamily="34" charset="0"/>
              <a:cs typeface="Segoe UI" pitchFamily="34" charset="0"/>
            </a:endParaRPr>
          </a:p>
        </p:txBody>
      </p:sp>
      <p:sp>
        <p:nvSpPr>
          <p:cNvPr id="21" name="Rectangle 20"/>
          <p:cNvSpPr/>
          <p:nvPr/>
        </p:nvSpPr>
        <p:spPr>
          <a:xfrm>
            <a:off x="457384" y="2519065"/>
            <a:ext cx="2520908" cy="466302"/>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36" dirty="0" smtClean="0"/>
              <a:t>Saves Educators Time</a:t>
            </a:r>
            <a:endParaRPr lang="en-US" sz="1836" dirty="0"/>
          </a:p>
        </p:txBody>
      </p:sp>
      <p:sp>
        <p:nvSpPr>
          <p:cNvPr id="26" name="TextBox 25"/>
          <p:cNvSpPr txBox="1"/>
          <p:nvPr/>
        </p:nvSpPr>
        <p:spPr>
          <a:xfrm>
            <a:off x="457385" y="3005166"/>
            <a:ext cx="2520906" cy="2326074"/>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wrap="square" lIns="93260" rIns="93260" rtlCol="0" anchor="t">
            <a:noAutofit/>
          </a:bodyPr>
          <a:lstStyle>
            <a:defPPr>
              <a:defRPr lang="en-US"/>
            </a:defPPr>
            <a:lvl1pPr defTabSz="914099" fontAlgn="base">
              <a:spcBef>
                <a:spcPct val="0"/>
              </a:spcBef>
              <a:spcAft>
                <a:spcPct val="0"/>
              </a:spcAft>
              <a:defRPr sz="160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defRPr>
            </a:lvl1pPr>
            <a:lvl2pPr marL="342900" lvl="1" indent="-342900" fontAlgn="base">
              <a:spcBef>
                <a:spcPts val="200"/>
              </a:spcBef>
              <a:spcAft>
                <a:spcPts val="200"/>
              </a:spcAft>
              <a:buClr>
                <a:srgbClr val="1F497D"/>
              </a:buClr>
              <a:buSzPct val="75000"/>
              <a:buBlip>
                <a:blip r:embed="rId3"/>
              </a:buBlip>
              <a:defRPr sz="1400">
                <a:gradFill>
                  <a:gsLst>
                    <a:gs pos="0">
                      <a:prstClr val="black">
                        <a:lumMod val="75000"/>
                        <a:lumOff val="25000"/>
                      </a:prstClr>
                    </a:gs>
                    <a:gs pos="100000">
                      <a:prstClr val="black">
                        <a:lumMod val="75000"/>
                        <a:lumOff val="25000"/>
                      </a:prstClr>
                    </a:gs>
                  </a:gsLst>
                  <a:lin ang="5400000" scaled="0"/>
                </a:gradFill>
              </a:defRPr>
            </a:lvl2pPr>
          </a:lstStyle>
          <a:p>
            <a:pPr marL="0" lvl="1" indent="0">
              <a:buNone/>
            </a:pPr>
            <a:r>
              <a:rPr lang="en-US" sz="1600" dirty="0" smtClean="0">
                <a:solidFill>
                  <a:schemeClr val="bg1"/>
                </a:solidFill>
              </a:rPr>
              <a:t>Curriculum</a:t>
            </a:r>
            <a:endParaRPr lang="en-US" sz="1428" dirty="0" smtClean="0">
              <a:ln>
                <a:solidFill>
                  <a:schemeClr val="bg1">
                    <a:alpha val="0"/>
                  </a:schemeClr>
                </a:solidFill>
              </a:ln>
              <a:solidFill>
                <a:schemeClr val="bg1"/>
              </a:solidFill>
            </a:endParaRPr>
          </a:p>
          <a:p>
            <a:pPr lvl="1">
              <a:buClr>
                <a:schemeClr val="bg1"/>
              </a:buClr>
              <a:buFont typeface="Wingdings 3" panose="05040102010807070707" pitchFamily="18" charset="2"/>
              <a:buChar char="}"/>
            </a:pPr>
            <a:r>
              <a:rPr lang="en-US" sz="1428" dirty="0" smtClean="0">
                <a:ln>
                  <a:solidFill>
                    <a:schemeClr val="bg1">
                      <a:alpha val="0"/>
                    </a:schemeClr>
                  </a:solidFill>
                </a:ln>
                <a:solidFill>
                  <a:schemeClr val="bg1"/>
                </a:solidFill>
              </a:rPr>
              <a:t>E-Learning </a:t>
            </a:r>
            <a:r>
              <a:rPr lang="en-US" sz="1428" dirty="0">
                <a:ln>
                  <a:solidFill>
                    <a:schemeClr val="bg1">
                      <a:alpha val="0"/>
                    </a:schemeClr>
                  </a:solidFill>
                </a:ln>
                <a:solidFill>
                  <a:schemeClr val="bg1"/>
                </a:solidFill>
              </a:rPr>
              <a:t>courses</a:t>
            </a:r>
          </a:p>
          <a:p>
            <a:pPr lvl="1">
              <a:buClr>
                <a:schemeClr val="bg1"/>
              </a:buClr>
              <a:buFont typeface="Wingdings 3" panose="05040102010807070707" pitchFamily="18" charset="2"/>
              <a:buChar char="}"/>
            </a:pPr>
            <a:r>
              <a:rPr lang="en-US" sz="1428" dirty="0">
                <a:ln>
                  <a:solidFill>
                    <a:schemeClr val="bg1">
                      <a:alpha val="0"/>
                    </a:schemeClr>
                  </a:solidFill>
                </a:ln>
                <a:solidFill>
                  <a:schemeClr val="bg1"/>
                </a:solidFill>
              </a:rPr>
              <a:t>Lesson Plans and Projects</a:t>
            </a:r>
          </a:p>
          <a:p>
            <a:pPr lvl="1">
              <a:buClr>
                <a:schemeClr val="bg1"/>
              </a:buClr>
              <a:buFont typeface="Wingdings 3" panose="05040102010807070707" pitchFamily="18" charset="2"/>
              <a:buChar char="}"/>
            </a:pPr>
            <a:r>
              <a:rPr lang="en-US" sz="1428" dirty="0">
                <a:ln>
                  <a:solidFill>
                    <a:schemeClr val="bg1">
                      <a:alpha val="0"/>
                    </a:schemeClr>
                  </a:solidFill>
                </a:ln>
                <a:solidFill>
                  <a:schemeClr val="bg1"/>
                </a:solidFill>
              </a:rPr>
              <a:t>Academic pricing on MOAC and MOC</a:t>
            </a:r>
          </a:p>
          <a:p>
            <a:pPr lvl="1">
              <a:buClr>
                <a:schemeClr val="bg1"/>
              </a:buClr>
              <a:buFont typeface="Wingdings 3" panose="05040102010807070707" pitchFamily="18" charset="2"/>
              <a:buChar char="}"/>
            </a:pPr>
            <a:r>
              <a:rPr lang="en-US" sz="1428" dirty="0">
                <a:ln>
                  <a:solidFill>
                    <a:schemeClr val="bg1">
                      <a:alpha val="0"/>
                    </a:schemeClr>
                  </a:solidFill>
                </a:ln>
                <a:solidFill>
                  <a:schemeClr val="bg1"/>
                </a:solidFill>
              </a:rPr>
              <a:t>Digital Literacy</a:t>
            </a:r>
          </a:p>
        </p:txBody>
      </p:sp>
      <p:sp>
        <p:nvSpPr>
          <p:cNvPr id="28" name="Rectangle 27"/>
          <p:cNvSpPr/>
          <p:nvPr/>
        </p:nvSpPr>
        <p:spPr>
          <a:xfrm>
            <a:off x="3088709" y="2779996"/>
            <a:ext cx="2520908" cy="466302"/>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36" dirty="0" smtClean="0"/>
              <a:t>Keeps Current</a:t>
            </a:r>
            <a:endParaRPr lang="en-US" sz="1836" dirty="0"/>
          </a:p>
        </p:txBody>
      </p:sp>
      <p:sp>
        <p:nvSpPr>
          <p:cNvPr id="29" name="TextBox 28"/>
          <p:cNvSpPr txBox="1"/>
          <p:nvPr/>
        </p:nvSpPr>
        <p:spPr>
          <a:xfrm>
            <a:off x="3088709" y="3263806"/>
            <a:ext cx="2520908" cy="2084941"/>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wrap="square" lIns="93260" rIns="93260" rtlCol="0" anchor="t">
            <a:noAutofit/>
          </a:bodyPr>
          <a:lstStyle>
            <a:defPPr>
              <a:defRPr lang="en-US"/>
            </a:defPPr>
            <a:lvl1pPr defTabSz="914099" fontAlgn="base">
              <a:spcBef>
                <a:spcPct val="0"/>
              </a:spcBef>
              <a:spcAft>
                <a:spcPct val="0"/>
              </a:spcAft>
              <a:defRPr sz="160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defRPr>
            </a:lvl1pPr>
            <a:lvl2pPr marL="342900" lvl="1" indent="-342900" fontAlgn="base">
              <a:spcBef>
                <a:spcPts val="200"/>
              </a:spcBef>
              <a:spcAft>
                <a:spcPts val="200"/>
              </a:spcAft>
              <a:buClr>
                <a:srgbClr val="1F497D"/>
              </a:buClr>
              <a:buSzPct val="75000"/>
              <a:buBlip>
                <a:blip r:embed="rId3"/>
              </a:buBlip>
              <a:defRPr sz="1400">
                <a:gradFill>
                  <a:gsLst>
                    <a:gs pos="0">
                      <a:prstClr val="black">
                        <a:lumMod val="75000"/>
                        <a:lumOff val="25000"/>
                      </a:prstClr>
                    </a:gs>
                    <a:gs pos="100000">
                      <a:prstClr val="black">
                        <a:lumMod val="75000"/>
                        <a:lumOff val="25000"/>
                      </a:prstClr>
                    </a:gs>
                  </a:gsLst>
                  <a:lin ang="5400000" scaled="0"/>
                </a:gradFill>
              </a:defRPr>
            </a:lvl2pPr>
          </a:lstStyle>
          <a:p>
            <a:pPr marL="0" lvl="1" indent="0">
              <a:buNone/>
            </a:pPr>
            <a:r>
              <a:rPr lang="en-US" sz="1600" dirty="0">
                <a:solidFill>
                  <a:schemeClr val="bg1"/>
                </a:solidFill>
              </a:rPr>
              <a:t>Professional </a:t>
            </a:r>
            <a:r>
              <a:rPr lang="en-US" sz="1600" dirty="0" smtClean="0">
                <a:solidFill>
                  <a:schemeClr val="bg1"/>
                </a:solidFill>
              </a:rPr>
              <a:t>Development</a:t>
            </a:r>
            <a:endParaRPr lang="en-US" sz="1428" dirty="0" smtClean="0">
              <a:ln>
                <a:solidFill>
                  <a:schemeClr val="bg1">
                    <a:alpha val="0"/>
                  </a:schemeClr>
                </a:solidFill>
              </a:ln>
              <a:solidFill>
                <a:schemeClr val="bg1"/>
              </a:solidFill>
            </a:endParaRPr>
          </a:p>
          <a:p>
            <a:pPr lvl="1">
              <a:buClr>
                <a:schemeClr val="bg1"/>
              </a:buClr>
              <a:buFont typeface="Wingdings 3" panose="05040102010807070707" pitchFamily="18" charset="2"/>
              <a:buChar char="}"/>
            </a:pPr>
            <a:r>
              <a:rPr lang="en-US" sz="1428" dirty="0" smtClean="0">
                <a:ln>
                  <a:solidFill>
                    <a:schemeClr val="bg1">
                      <a:alpha val="0"/>
                    </a:schemeClr>
                  </a:solidFill>
                </a:ln>
                <a:solidFill>
                  <a:schemeClr val="bg1"/>
                </a:solidFill>
              </a:rPr>
              <a:t>E-Learning </a:t>
            </a:r>
            <a:r>
              <a:rPr lang="en-US" sz="1428" dirty="0">
                <a:ln>
                  <a:solidFill>
                    <a:schemeClr val="bg1">
                      <a:alpha val="0"/>
                    </a:schemeClr>
                  </a:solidFill>
                </a:ln>
                <a:solidFill>
                  <a:schemeClr val="bg1"/>
                </a:solidFill>
              </a:rPr>
              <a:t>Access</a:t>
            </a:r>
          </a:p>
          <a:p>
            <a:pPr lvl="1">
              <a:buClr>
                <a:schemeClr val="bg1"/>
              </a:buClr>
              <a:buFont typeface="Wingdings 3" panose="05040102010807070707" pitchFamily="18" charset="2"/>
              <a:buChar char="}"/>
            </a:pPr>
            <a:r>
              <a:rPr lang="en-US" sz="1428" dirty="0">
                <a:ln>
                  <a:solidFill>
                    <a:schemeClr val="bg1">
                      <a:alpha val="0"/>
                    </a:schemeClr>
                  </a:solidFill>
                </a:ln>
                <a:solidFill>
                  <a:schemeClr val="bg1"/>
                </a:solidFill>
              </a:rPr>
              <a:t>E-Reference Library</a:t>
            </a:r>
          </a:p>
          <a:p>
            <a:pPr lvl="1">
              <a:buClr>
                <a:schemeClr val="bg1"/>
              </a:buClr>
              <a:buFont typeface="Wingdings 3" panose="05040102010807070707" pitchFamily="18" charset="2"/>
              <a:buChar char="}"/>
            </a:pPr>
            <a:r>
              <a:rPr lang="en-US" sz="1428" dirty="0">
                <a:ln>
                  <a:solidFill>
                    <a:schemeClr val="bg1">
                      <a:alpha val="0"/>
                    </a:schemeClr>
                  </a:solidFill>
                </a:ln>
                <a:solidFill>
                  <a:schemeClr val="bg1"/>
                </a:solidFill>
              </a:rPr>
              <a:t>Microsoft Certified Trainer Program</a:t>
            </a:r>
          </a:p>
        </p:txBody>
      </p:sp>
      <p:sp>
        <p:nvSpPr>
          <p:cNvPr id="30" name="Rectangle 29"/>
          <p:cNvSpPr/>
          <p:nvPr/>
        </p:nvSpPr>
        <p:spPr>
          <a:xfrm>
            <a:off x="8345418" y="3286043"/>
            <a:ext cx="2526849" cy="466302"/>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36" dirty="0" smtClean="0"/>
              <a:t>Builds Partnerships</a:t>
            </a:r>
            <a:endParaRPr lang="en-US" sz="1836" dirty="0"/>
          </a:p>
        </p:txBody>
      </p:sp>
      <p:sp>
        <p:nvSpPr>
          <p:cNvPr id="33" name="TextBox 32"/>
          <p:cNvSpPr txBox="1"/>
          <p:nvPr/>
        </p:nvSpPr>
        <p:spPr>
          <a:xfrm>
            <a:off x="5720035" y="3576801"/>
            <a:ext cx="2520908" cy="1771946"/>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wrap="square" lIns="93260" rIns="93260" rtlCol="0" anchor="t">
            <a:noAutofit/>
          </a:bodyPr>
          <a:lstStyle>
            <a:defPPr>
              <a:defRPr lang="en-US"/>
            </a:defPPr>
            <a:lvl1pPr defTabSz="914099" fontAlgn="base">
              <a:spcBef>
                <a:spcPct val="0"/>
              </a:spcBef>
              <a:spcAft>
                <a:spcPct val="0"/>
              </a:spcAft>
              <a:defRPr sz="160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defRPr>
            </a:lvl1pPr>
            <a:lvl2pPr marL="342900" lvl="1" indent="-342900" fontAlgn="base">
              <a:spcBef>
                <a:spcPts val="200"/>
              </a:spcBef>
              <a:spcAft>
                <a:spcPts val="200"/>
              </a:spcAft>
              <a:buClr>
                <a:srgbClr val="1F497D"/>
              </a:buClr>
              <a:buSzPct val="75000"/>
              <a:buBlip>
                <a:blip r:embed="rId3"/>
              </a:buBlip>
              <a:defRPr sz="1400">
                <a:gradFill>
                  <a:gsLst>
                    <a:gs pos="0">
                      <a:prstClr val="black">
                        <a:lumMod val="75000"/>
                        <a:lumOff val="25000"/>
                      </a:prstClr>
                    </a:gs>
                    <a:gs pos="100000">
                      <a:prstClr val="black">
                        <a:lumMod val="75000"/>
                        <a:lumOff val="25000"/>
                      </a:prstClr>
                    </a:gs>
                  </a:gsLst>
                  <a:lin ang="5400000" scaled="0"/>
                </a:gradFill>
              </a:defRPr>
            </a:lvl2pPr>
          </a:lstStyle>
          <a:p>
            <a:pPr marL="0" lvl="1" indent="0">
              <a:buNone/>
            </a:pPr>
            <a:r>
              <a:rPr lang="en-US" sz="1600" dirty="0" smtClean="0">
                <a:solidFill>
                  <a:schemeClr val="bg1"/>
                </a:solidFill>
              </a:rPr>
              <a:t>Certification</a:t>
            </a:r>
            <a:endParaRPr lang="en-US" sz="1428" dirty="0" smtClean="0">
              <a:ln>
                <a:solidFill>
                  <a:schemeClr val="bg1">
                    <a:alpha val="0"/>
                  </a:schemeClr>
                </a:solidFill>
              </a:ln>
              <a:solidFill>
                <a:schemeClr val="bg1"/>
              </a:solidFill>
            </a:endParaRPr>
          </a:p>
          <a:p>
            <a:pPr lvl="1">
              <a:buClr>
                <a:schemeClr val="bg1"/>
              </a:buClr>
              <a:buFont typeface="Wingdings 3" panose="05040102010807070707" pitchFamily="18" charset="2"/>
              <a:buChar char="}"/>
            </a:pPr>
            <a:r>
              <a:rPr lang="en-US" sz="1428" dirty="0" smtClean="0">
                <a:ln>
                  <a:solidFill>
                    <a:schemeClr val="bg1">
                      <a:alpha val="0"/>
                    </a:schemeClr>
                  </a:solidFill>
                </a:ln>
                <a:solidFill>
                  <a:schemeClr val="bg1"/>
                </a:solidFill>
              </a:rPr>
              <a:t>Academic </a:t>
            </a:r>
            <a:r>
              <a:rPr lang="en-US" sz="1428" dirty="0">
                <a:ln>
                  <a:solidFill>
                    <a:schemeClr val="bg1">
                      <a:alpha val="0"/>
                    </a:schemeClr>
                  </a:solidFill>
                </a:ln>
                <a:solidFill>
                  <a:schemeClr val="bg1"/>
                </a:solidFill>
              </a:rPr>
              <a:t>Pricing on Microsoft certification exams</a:t>
            </a:r>
          </a:p>
          <a:p>
            <a:pPr lvl="1">
              <a:buClr>
                <a:schemeClr val="bg1"/>
              </a:buClr>
              <a:buFont typeface="Wingdings 3" panose="05040102010807070707" pitchFamily="18" charset="2"/>
              <a:buChar char="}"/>
            </a:pPr>
            <a:r>
              <a:rPr lang="en-US" sz="1428" dirty="0">
                <a:ln>
                  <a:solidFill>
                    <a:schemeClr val="bg1">
                      <a:alpha val="0"/>
                    </a:schemeClr>
                  </a:solidFill>
                </a:ln>
                <a:solidFill>
                  <a:schemeClr val="bg1"/>
                </a:solidFill>
              </a:rPr>
              <a:t>Become a Testing Center</a:t>
            </a:r>
          </a:p>
        </p:txBody>
      </p:sp>
      <p:sp>
        <p:nvSpPr>
          <p:cNvPr id="34" name="TextBox 33"/>
          <p:cNvSpPr txBox="1"/>
          <p:nvPr/>
        </p:nvSpPr>
        <p:spPr>
          <a:xfrm>
            <a:off x="8345419" y="3770340"/>
            <a:ext cx="2526849" cy="1578407"/>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wrap="square" lIns="93260" rIns="93260" rtlCol="0" anchor="t">
            <a:noAutofit/>
          </a:bodyPr>
          <a:lstStyle>
            <a:defPPr>
              <a:defRPr lang="en-US"/>
            </a:defPPr>
            <a:lvl1pPr defTabSz="914099" fontAlgn="base">
              <a:spcBef>
                <a:spcPct val="0"/>
              </a:spcBef>
              <a:spcAft>
                <a:spcPct val="0"/>
              </a:spcAft>
              <a:defRPr sz="160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defRPr>
            </a:lvl1pPr>
            <a:lvl2pPr marL="342900" lvl="1" indent="-342900" fontAlgn="base">
              <a:spcBef>
                <a:spcPts val="200"/>
              </a:spcBef>
              <a:spcAft>
                <a:spcPts val="200"/>
              </a:spcAft>
              <a:buClr>
                <a:srgbClr val="1F497D"/>
              </a:buClr>
              <a:buSzPct val="75000"/>
              <a:buBlip>
                <a:blip r:embed="rId3"/>
              </a:buBlip>
              <a:defRPr sz="1400">
                <a:gradFill>
                  <a:gsLst>
                    <a:gs pos="0">
                      <a:prstClr val="black">
                        <a:lumMod val="75000"/>
                        <a:lumOff val="25000"/>
                      </a:prstClr>
                    </a:gs>
                    <a:gs pos="100000">
                      <a:prstClr val="black">
                        <a:lumMod val="75000"/>
                        <a:lumOff val="25000"/>
                      </a:prstClr>
                    </a:gs>
                  </a:gsLst>
                  <a:lin ang="5400000" scaled="0"/>
                </a:gradFill>
              </a:defRPr>
            </a:lvl2pPr>
          </a:lstStyle>
          <a:p>
            <a:pPr marL="0" lvl="1" indent="0">
              <a:buNone/>
            </a:pPr>
            <a:r>
              <a:rPr lang="en-US" sz="1600" dirty="0" smtClean="0">
                <a:solidFill>
                  <a:schemeClr val="bg1"/>
                </a:solidFill>
              </a:rPr>
              <a:t>Marketing</a:t>
            </a:r>
            <a:endParaRPr lang="en-US" sz="1428" dirty="0" smtClean="0">
              <a:ln>
                <a:solidFill>
                  <a:schemeClr val="bg1">
                    <a:alpha val="0"/>
                  </a:schemeClr>
                </a:solidFill>
              </a:ln>
              <a:solidFill>
                <a:schemeClr val="bg1"/>
              </a:solidFill>
            </a:endParaRPr>
          </a:p>
          <a:p>
            <a:pPr lvl="1">
              <a:buClr>
                <a:schemeClr val="bg1"/>
              </a:buClr>
              <a:buFont typeface="Wingdings 3" panose="05040102010807070707" pitchFamily="18" charset="2"/>
              <a:buChar char="}"/>
            </a:pPr>
            <a:r>
              <a:rPr lang="en-US" sz="1428" dirty="0" smtClean="0">
                <a:ln>
                  <a:solidFill>
                    <a:schemeClr val="bg1">
                      <a:alpha val="0"/>
                    </a:schemeClr>
                  </a:solidFill>
                </a:ln>
                <a:solidFill>
                  <a:schemeClr val="bg1"/>
                </a:solidFill>
              </a:rPr>
              <a:t>Private </a:t>
            </a:r>
            <a:r>
              <a:rPr lang="en-US" sz="1428" dirty="0">
                <a:ln>
                  <a:solidFill>
                    <a:schemeClr val="bg1">
                      <a:alpha val="0"/>
                    </a:schemeClr>
                  </a:solidFill>
                </a:ln>
                <a:solidFill>
                  <a:schemeClr val="bg1"/>
                </a:solidFill>
              </a:rPr>
              <a:t>Member Site</a:t>
            </a:r>
          </a:p>
          <a:p>
            <a:pPr lvl="1">
              <a:buClr>
                <a:schemeClr val="bg1"/>
              </a:buClr>
              <a:buFont typeface="Wingdings 3" panose="05040102010807070707" pitchFamily="18" charset="2"/>
              <a:buChar char="}"/>
            </a:pPr>
            <a:r>
              <a:rPr lang="en-US" sz="1428" dirty="0">
                <a:ln>
                  <a:solidFill>
                    <a:schemeClr val="bg1">
                      <a:alpha val="0"/>
                    </a:schemeClr>
                  </a:solidFill>
                </a:ln>
                <a:solidFill>
                  <a:schemeClr val="bg1"/>
                </a:solidFill>
              </a:rPr>
              <a:t>Program Logo</a:t>
            </a:r>
          </a:p>
          <a:p>
            <a:pPr lvl="1">
              <a:buClr>
                <a:schemeClr val="bg1"/>
              </a:buClr>
              <a:buFont typeface="Wingdings 3" panose="05040102010807070707" pitchFamily="18" charset="2"/>
              <a:buChar char="}"/>
            </a:pPr>
            <a:r>
              <a:rPr lang="en-US" sz="1428" dirty="0">
                <a:ln>
                  <a:solidFill>
                    <a:schemeClr val="bg1">
                      <a:alpha val="0"/>
                    </a:schemeClr>
                  </a:solidFill>
                </a:ln>
                <a:solidFill>
                  <a:schemeClr val="bg1"/>
                </a:solidFill>
              </a:rPr>
              <a:t>Welcome Kit</a:t>
            </a:r>
          </a:p>
          <a:p>
            <a:pPr lvl="1">
              <a:buClr>
                <a:schemeClr val="bg1"/>
              </a:buClr>
              <a:buFont typeface="Wingdings 3" panose="05040102010807070707" pitchFamily="18" charset="2"/>
              <a:buChar char="}"/>
            </a:pPr>
            <a:r>
              <a:rPr lang="en-US" sz="1428" dirty="0">
                <a:ln>
                  <a:solidFill>
                    <a:schemeClr val="bg1">
                      <a:alpha val="0"/>
                    </a:schemeClr>
                  </a:solidFill>
                </a:ln>
                <a:solidFill>
                  <a:schemeClr val="bg1"/>
                </a:solidFill>
              </a:rPr>
              <a:t>Marketing collateral</a:t>
            </a:r>
          </a:p>
        </p:txBody>
      </p:sp>
      <p:sp>
        <p:nvSpPr>
          <p:cNvPr id="44" name="Rectangle 43"/>
          <p:cNvSpPr/>
          <p:nvPr/>
        </p:nvSpPr>
        <p:spPr>
          <a:xfrm>
            <a:off x="5717064" y="3085009"/>
            <a:ext cx="2526849" cy="466302"/>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36" dirty="0" smtClean="0"/>
              <a:t>Validates Skills</a:t>
            </a:r>
          </a:p>
        </p:txBody>
      </p:sp>
      <p:sp>
        <p:nvSpPr>
          <p:cNvPr id="45" name="Rectangle 44"/>
          <p:cNvSpPr/>
          <p:nvPr/>
        </p:nvSpPr>
        <p:spPr>
          <a:xfrm>
            <a:off x="494761" y="5742005"/>
            <a:ext cx="5880735" cy="295854"/>
          </a:xfrm>
          <a:prstGeom prst="rect">
            <a:avLst/>
          </a:prstGeom>
        </p:spPr>
        <p:txBody>
          <a:bodyPr wrap="square">
            <a:spAutoFit/>
          </a:bodyPr>
          <a:lstStyle/>
          <a:p>
            <a:pPr defTabSz="932290" fontAlgn="base">
              <a:lnSpc>
                <a:spcPct val="90000"/>
              </a:lnSpc>
              <a:spcBef>
                <a:spcPct val="0"/>
              </a:spcBef>
              <a:spcAft>
                <a:spcPts val="612"/>
              </a:spcAft>
            </a:pPr>
            <a:r>
              <a:rPr lang="en-US" sz="1428" dirty="0">
                <a:solidFill>
                  <a:srgbClr val="000000"/>
                </a:solidFill>
                <a:hlinkClick r:id="rId4"/>
              </a:rPr>
              <a:t>www.microsoftitacademy.com</a:t>
            </a:r>
            <a:r>
              <a:rPr lang="en-US" sz="1428" b="1" dirty="0">
                <a:solidFill>
                  <a:srgbClr val="000000"/>
                </a:solidFill>
              </a:rPr>
              <a:t> </a:t>
            </a:r>
          </a:p>
        </p:txBody>
      </p:sp>
      <p:sp>
        <p:nvSpPr>
          <p:cNvPr id="46" name="Rectangle 3"/>
          <p:cNvSpPr txBox="1">
            <a:spLocks noChangeArrowheads="1"/>
          </p:cNvSpPr>
          <p:nvPr/>
        </p:nvSpPr>
        <p:spPr>
          <a:xfrm>
            <a:off x="384567" y="1299821"/>
            <a:ext cx="11779636" cy="981976"/>
          </a:xfrm>
          <a:prstGeom prst="rect">
            <a:avLst/>
          </a:prstGeom>
        </p:spPr>
        <p:txBody>
          <a:bodyPr>
            <a:noAutofit/>
          </a:bodyPr>
          <a:lstStyle>
            <a:lvl1pPr marL="342900" indent="-342900" algn="l" defTabSz="457200" rtl="0" eaLnBrk="1" latinLnBrk="0" hangingPunct="1">
              <a:spcBef>
                <a:spcPct val="20000"/>
              </a:spcBef>
              <a:buClr>
                <a:schemeClr val="tx2"/>
              </a:buClr>
              <a:buSzPct val="75000"/>
              <a:buFontTx/>
              <a:buBlip>
                <a:blip r:embed="rId5"/>
              </a:buBlip>
              <a:defRPr sz="2300" b="0" i="0" kern="1200">
                <a:gradFill>
                  <a:gsLst>
                    <a:gs pos="0">
                      <a:schemeClr val="tx1">
                        <a:lumMod val="75000"/>
                        <a:lumOff val="25000"/>
                      </a:schemeClr>
                    </a:gs>
                    <a:gs pos="100000">
                      <a:schemeClr val="tx1">
                        <a:lumMod val="75000"/>
                        <a:lumOff val="25000"/>
                      </a:schemeClr>
                    </a:gs>
                  </a:gsLst>
                  <a:lin ang="5400000" scaled="0"/>
                </a:gradFill>
                <a:latin typeface="+mn-lt"/>
                <a:ea typeface="+mn-ea"/>
                <a:cs typeface="Segoe"/>
              </a:defRPr>
            </a:lvl1pPr>
            <a:lvl2pPr marL="914400" indent="-457200" algn="l" defTabSz="457200" rtl="0" eaLnBrk="1" latinLnBrk="0" hangingPunct="1">
              <a:spcBef>
                <a:spcPct val="20000"/>
              </a:spcBef>
              <a:buClr>
                <a:schemeClr val="tx2"/>
              </a:buClr>
              <a:buSzPct val="75000"/>
              <a:buFontTx/>
              <a:buBlip>
                <a:blip r:embed="rId6"/>
              </a:buBlip>
              <a:defRPr sz="2100" b="0" i="0" kern="1200">
                <a:gradFill>
                  <a:gsLst>
                    <a:gs pos="0">
                      <a:schemeClr val="tx1">
                        <a:lumMod val="75000"/>
                        <a:lumOff val="25000"/>
                      </a:schemeClr>
                    </a:gs>
                    <a:gs pos="100000">
                      <a:schemeClr val="tx1">
                        <a:lumMod val="75000"/>
                        <a:lumOff val="25000"/>
                      </a:schemeClr>
                    </a:gs>
                  </a:gsLst>
                  <a:lin ang="5400000" scaled="0"/>
                </a:gradFill>
                <a:latin typeface="+mn-lt"/>
                <a:ea typeface="+mn-ea"/>
                <a:cs typeface="Segoe"/>
              </a:defRPr>
            </a:lvl2pPr>
            <a:lvl3pPr marL="1257300" indent="-342900" algn="l" defTabSz="457200" rtl="0" eaLnBrk="1" latinLnBrk="0" hangingPunct="1">
              <a:spcBef>
                <a:spcPct val="20000"/>
              </a:spcBef>
              <a:buClr>
                <a:schemeClr val="tx2"/>
              </a:buClr>
              <a:buSzPct val="75000"/>
              <a:buFontTx/>
              <a:buBlip>
                <a:blip r:embed="rId6"/>
              </a:buBlip>
              <a:defRPr sz="1800" b="0" i="0" kern="1200">
                <a:gradFill>
                  <a:gsLst>
                    <a:gs pos="0">
                      <a:schemeClr val="tx1">
                        <a:lumMod val="75000"/>
                        <a:lumOff val="25000"/>
                      </a:schemeClr>
                    </a:gs>
                    <a:gs pos="100000">
                      <a:schemeClr val="tx1">
                        <a:lumMod val="75000"/>
                        <a:lumOff val="25000"/>
                      </a:schemeClr>
                    </a:gs>
                  </a:gsLst>
                  <a:lin ang="5400000" scaled="0"/>
                </a:gradFill>
                <a:latin typeface="+mn-lt"/>
                <a:ea typeface="+mn-ea"/>
                <a:cs typeface="Segoe"/>
              </a:defRPr>
            </a:lvl3pPr>
            <a:lvl4pPr marL="1714500" indent="-342900" algn="l" defTabSz="457200" rtl="0" eaLnBrk="1" latinLnBrk="0" hangingPunct="1">
              <a:spcBef>
                <a:spcPct val="20000"/>
              </a:spcBef>
              <a:buClr>
                <a:schemeClr val="tx2"/>
              </a:buClr>
              <a:buSzPct val="75000"/>
              <a:buFontTx/>
              <a:buBlip>
                <a:blip r:embed="rId6"/>
              </a:buBlip>
              <a:defRPr sz="1800" b="0" i="0" u="none" kern="1200">
                <a:gradFill>
                  <a:gsLst>
                    <a:gs pos="0">
                      <a:schemeClr val="tx1">
                        <a:lumMod val="75000"/>
                        <a:lumOff val="25000"/>
                      </a:schemeClr>
                    </a:gs>
                    <a:gs pos="100000">
                      <a:schemeClr val="tx1">
                        <a:lumMod val="75000"/>
                        <a:lumOff val="25000"/>
                      </a:schemeClr>
                    </a:gs>
                  </a:gsLst>
                  <a:lin ang="5400000" scaled="0"/>
                </a:gradFill>
                <a:latin typeface="+mn-lt"/>
                <a:ea typeface="+mn-ea"/>
                <a:cs typeface="Segoe"/>
              </a:defRPr>
            </a:lvl4pPr>
            <a:lvl5pPr marL="2057400" indent="-228600" algn="l" defTabSz="457200" rtl="0" eaLnBrk="1" latinLnBrk="0" hangingPunct="1">
              <a:spcBef>
                <a:spcPct val="20000"/>
              </a:spcBef>
              <a:buFont typeface="Arial"/>
              <a:buChar char="»"/>
              <a:defRPr sz="2000" b="0" i="0" u="none" kern="1200">
                <a:solidFill>
                  <a:schemeClr val="tx1">
                    <a:lumMod val="75000"/>
                    <a:lumOff val="25000"/>
                  </a:schemeClr>
                </a:solidFill>
                <a:latin typeface="Segoe"/>
                <a:ea typeface="+mn-ea"/>
                <a:cs typeface="Sego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chemeClr val="tx1"/>
                </a:solidFill>
                <a:latin typeface="+mj-lt"/>
              </a:rPr>
              <a:t>The Microsoft IT Academy Program resources are flexible, and easy to integrate into new or existing </a:t>
            </a:r>
            <a:r>
              <a:rPr lang="en-US" sz="2000" dirty="0" smtClean="0">
                <a:solidFill>
                  <a:schemeClr val="tx1"/>
                </a:solidFill>
                <a:latin typeface="+mj-lt"/>
              </a:rPr>
              <a:t>curricula, empowering </a:t>
            </a:r>
            <a:r>
              <a:rPr lang="en-US" sz="2000" dirty="0" smtClean="0">
                <a:solidFill>
                  <a:schemeClr val="tx1"/>
                </a:solidFill>
                <a:latin typeface="+mj-lt"/>
                <a:cs typeface="Segoe UI" pitchFamily="34" charset="0"/>
              </a:rPr>
              <a:t>academic </a:t>
            </a:r>
            <a:r>
              <a:rPr lang="en-US" sz="2000" dirty="0">
                <a:solidFill>
                  <a:schemeClr val="tx1"/>
                </a:solidFill>
                <a:latin typeface="+mj-lt"/>
                <a:cs typeface="Segoe UI" pitchFamily="34" charset="0"/>
              </a:rPr>
              <a:t>institutions to help students realize their skills and career potential through access to the latest technology and high-quality training resources.</a:t>
            </a:r>
          </a:p>
          <a:p>
            <a:pPr marL="0" indent="0">
              <a:buNone/>
            </a:pPr>
            <a:endParaRPr lang="en-US" sz="1400" b="1" dirty="0">
              <a:solidFill>
                <a:schemeClr val="tx1"/>
              </a:solidFill>
            </a:endParaRPr>
          </a:p>
        </p:txBody>
      </p:sp>
      <p:sp>
        <p:nvSpPr>
          <p:cNvPr id="3" name="Slide Number Placeholder 2"/>
          <p:cNvSpPr>
            <a:spLocks noGrp="1"/>
          </p:cNvSpPr>
          <p:nvPr>
            <p:ph type="sldNum" sz="quarter" idx="11"/>
          </p:nvPr>
        </p:nvSpPr>
        <p:spPr/>
        <p:txBody>
          <a:bodyPr/>
          <a:lstStyle/>
          <a:p>
            <a:fld id="{894E8EF0-91FF-4791-8529-F57CE0475C15}" type="slidenum">
              <a:rPr lang="en-US" smtClean="0"/>
              <a:pPr/>
              <a:t>36</a:t>
            </a:fld>
            <a:endParaRPr lang="en-US" dirty="0"/>
          </a:p>
        </p:txBody>
      </p:sp>
    </p:spTree>
    <p:extLst>
      <p:ext uri="{BB962C8B-B14F-4D97-AF65-F5344CB8AC3E}">
        <p14:creationId xmlns:p14="http://schemas.microsoft.com/office/powerpoint/2010/main" val="2261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76225" y="1113377"/>
            <a:ext cx="11885613" cy="849463"/>
          </a:xfrm>
        </p:spPr>
        <p:txBody>
          <a:bodyPr/>
          <a:lstStyle/>
          <a:p>
            <a:r>
              <a:rPr lang="en-US" dirty="0"/>
              <a:t>Office 365 ProPlus provides the same application experiences as Office Professional Plus installed locally on the device. </a:t>
            </a:r>
          </a:p>
        </p:txBody>
      </p:sp>
      <p:sp>
        <p:nvSpPr>
          <p:cNvPr id="3" name="Title 2"/>
          <p:cNvSpPr>
            <a:spLocks noGrp="1"/>
          </p:cNvSpPr>
          <p:nvPr>
            <p:ph type="title"/>
          </p:nvPr>
        </p:nvSpPr>
        <p:spPr/>
        <p:txBody>
          <a:bodyPr/>
          <a:lstStyle/>
          <a:p>
            <a:r>
              <a:rPr lang="en-US" dirty="0" smtClean="0"/>
              <a:t>What’s included with Office 365 ProPlus</a:t>
            </a:r>
            <a:endParaRPr lang="en-US" dirty="0"/>
          </a:p>
        </p:txBody>
      </p:sp>
      <p:sp>
        <p:nvSpPr>
          <p:cNvPr id="4" name="Slide Number Placeholder 3"/>
          <p:cNvSpPr>
            <a:spLocks noGrp="1"/>
          </p:cNvSpPr>
          <p:nvPr>
            <p:ph type="sldNum" sz="quarter" idx="11"/>
          </p:nvPr>
        </p:nvSpPr>
        <p:spPr/>
        <p:txBody>
          <a:bodyPr/>
          <a:lstStyle/>
          <a:p>
            <a:fld id="{894E8EF0-91FF-4791-8529-F57CE0475C15}" type="slidenum">
              <a:rPr lang="en-US" smtClean="0"/>
              <a:pPr/>
              <a:t>37</a:t>
            </a:fld>
            <a:endParaRPr lang="en-US" dirty="0"/>
          </a:p>
        </p:txBody>
      </p:sp>
      <p:sp>
        <p:nvSpPr>
          <p:cNvPr id="5" name="Text Placeholder 5"/>
          <p:cNvSpPr txBox="1">
            <a:spLocks/>
          </p:cNvSpPr>
          <p:nvPr/>
        </p:nvSpPr>
        <p:spPr>
          <a:xfrm>
            <a:off x="2454442" y="1847106"/>
            <a:ext cx="8474075" cy="4918517"/>
          </a:xfrm>
          <a:prstGeom prst="rect">
            <a:avLst/>
          </a:prstGeom>
          <a:ln>
            <a:noFill/>
          </a:ln>
        </p:spPr>
        <p:txBody>
          <a:bodyPr vert="horz" lIns="91440" tIns="45720" rIns="91440" bIns="45720" rtlCol="0" anchor="t" anchorCtr="0"/>
          <a:lstStyle>
            <a:defPPr>
              <a:defRPr lang="en-US"/>
            </a:defPPr>
            <a:lvl1pPr marL="0" algn="l" defTabSz="932742" rtl="0" eaLnBrk="1" latinLnBrk="0" hangingPunct="1">
              <a:defRPr sz="1000" kern="1200">
                <a:solidFill>
                  <a:schemeClr val="accent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sz="1800" dirty="0"/>
          </a:p>
        </p:txBody>
      </p:sp>
      <p:grpSp>
        <p:nvGrpSpPr>
          <p:cNvPr id="6" name="Group 5"/>
          <p:cNvGrpSpPr/>
          <p:nvPr/>
        </p:nvGrpSpPr>
        <p:grpSpPr>
          <a:xfrm>
            <a:off x="3039817" y="2356374"/>
            <a:ext cx="5574794" cy="3975901"/>
            <a:chOff x="3711403" y="2598776"/>
            <a:chExt cx="5028269" cy="3586124"/>
          </a:xfrm>
        </p:grpSpPr>
        <p:grpSp>
          <p:nvGrpSpPr>
            <p:cNvPr id="7" name="Group 6"/>
            <p:cNvGrpSpPr>
              <a:grpSpLocks noChangeAspect="1"/>
            </p:cNvGrpSpPr>
            <p:nvPr/>
          </p:nvGrpSpPr>
          <p:grpSpPr>
            <a:xfrm>
              <a:off x="3711403" y="2598776"/>
              <a:ext cx="5028269" cy="3586124"/>
              <a:chOff x="1919150" y="3044496"/>
              <a:chExt cx="666391" cy="475141"/>
            </a:xfrm>
            <a:solidFill>
              <a:schemeClr val="tx2"/>
            </a:solidFill>
          </p:grpSpPr>
          <p:sp>
            <p:nvSpPr>
              <p:cNvPr id="16" name="Round Same Side Corner Rectangle 11"/>
              <p:cNvSpPr/>
              <p:nvPr/>
            </p:nvSpPr>
            <p:spPr>
              <a:xfrm>
                <a:off x="1970085" y="3044496"/>
                <a:ext cx="564520" cy="36177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egoe"/>
                  <a:ea typeface="+mn-ea"/>
                  <a:cs typeface="+mn-cs"/>
                </a:endParaRPr>
              </a:p>
            </p:txBody>
          </p:sp>
          <p:sp>
            <p:nvSpPr>
              <p:cNvPr id="17" name="Trapezoid 12"/>
              <p:cNvSpPr/>
              <p:nvPr/>
            </p:nvSpPr>
            <p:spPr>
              <a:xfrm>
                <a:off x="1919150" y="3408078"/>
                <a:ext cx="666391" cy="84127"/>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egoe"/>
                  <a:ea typeface="+mn-ea"/>
                  <a:cs typeface="+mn-cs"/>
                </a:endParaRPr>
              </a:p>
            </p:txBody>
          </p:sp>
          <p:sp>
            <p:nvSpPr>
              <p:cNvPr id="18" name="Rectangle 17"/>
              <p:cNvSpPr/>
              <p:nvPr/>
            </p:nvSpPr>
            <p:spPr>
              <a:xfrm>
                <a:off x="1919446" y="3492205"/>
                <a:ext cx="665798" cy="2743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egoe"/>
                  <a:ea typeface="+mn-ea"/>
                  <a:cs typeface="+mn-cs"/>
                </a:endParaRPr>
              </a:p>
            </p:txBody>
          </p:sp>
        </p:gr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3942" y="4577812"/>
              <a:ext cx="1265532" cy="54864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677" y="4577812"/>
              <a:ext cx="1148484" cy="54864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3942" y="3436375"/>
              <a:ext cx="1002180" cy="54864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3677" y="3989288"/>
              <a:ext cx="1338684" cy="54864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3942" y="4007094"/>
              <a:ext cx="1492302" cy="54864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43677" y="3431739"/>
              <a:ext cx="1342338" cy="54864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3942" y="2865656"/>
              <a:ext cx="1071678" cy="54864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43677" y="2865656"/>
              <a:ext cx="1072950" cy="548640"/>
            </a:xfrm>
            <a:prstGeom prst="rect">
              <a:avLst/>
            </a:prstGeom>
          </p:spPr>
        </p:pic>
      </p:grpSp>
    </p:spTree>
    <p:extLst>
      <p:ext uri="{BB962C8B-B14F-4D97-AF65-F5344CB8AC3E}">
        <p14:creationId xmlns:p14="http://schemas.microsoft.com/office/powerpoint/2010/main" val="3242355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0" nodeType="clickEffect" nodePh="1">
                                  <p:stCondLst>
                                    <p:cond delay="0"/>
                                  </p:stCondLst>
                                  <p:endCondLst>
                                    <p:cond evt="begin" delay="0">
                                      <p:tn val="11"/>
                                    </p:cond>
                                  </p:endCondLst>
                                  <p:childTnLst>
                                    <p:anim calcmode="lin" valueType="num">
                                      <p:cBhvr additive="base">
                                        <p:cTn id="12" dur="500"/>
                                        <p:tgtEl>
                                          <p:spTgt spid="5">
                                            <p:txEl>
                                              <p:pRg st="0" end="0"/>
                                            </p:txEl>
                                          </p:spTgt>
                                        </p:tgtEl>
                                        <p:attrNameLst>
                                          <p:attrName>ppt_x</p:attrName>
                                        </p:attrNameLst>
                                      </p:cBhvr>
                                      <p:tavLst>
                                        <p:tav tm="0">
                                          <p:val>
                                            <p:strVal val="ppt_x"/>
                                          </p:val>
                                        </p:tav>
                                        <p:tav tm="100000">
                                          <p:val>
                                            <p:strVal val="0-ppt_w/2"/>
                                          </p:val>
                                        </p:tav>
                                      </p:tavLst>
                                    </p:anim>
                                    <p:anim calcmode="lin" valueType="num">
                                      <p:cBhvr additive="base">
                                        <p:cTn id="13" dur="500"/>
                                        <p:tgtEl>
                                          <p:spTgt spid="5">
                                            <p:txEl>
                                              <p:pRg st="0" end="0"/>
                                            </p:txEl>
                                          </p:spTgt>
                                        </p:tgtEl>
                                        <p:attrNameLst>
                                          <p:attrName>ppt_y</p:attrName>
                                        </p:attrNameLst>
                                      </p:cBhvr>
                                      <p:tavLst>
                                        <p:tav tm="0">
                                          <p:val>
                                            <p:strVal val="ppt_y"/>
                                          </p:val>
                                        </p:tav>
                                        <p:tav tm="100000">
                                          <p:val>
                                            <p:strVal val="ppt_y"/>
                                          </p:val>
                                        </p:tav>
                                      </p:tavLst>
                                    </p:anim>
                                    <p:set>
                                      <p:cBhvr>
                                        <p:cTn id="14"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ea typeface="Segoe UI" pitchFamily="34" charset="0"/>
                <a:cs typeface="Segoe UI" pitchFamily="34" charset="0"/>
              </a:rPr>
              <a:t>EES At-a-Glance</a:t>
            </a:r>
          </a:p>
        </p:txBody>
      </p:sp>
      <p:graphicFrame>
        <p:nvGraphicFramePr>
          <p:cNvPr id="3" name="Table 2"/>
          <p:cNvGraphicFramePr>
            <a:graphicFrameLocks noGrp="1"/>
          </p:cNvGraphicFramePr>
          <p:nvPr>
            <p:extLst>
              <p:ext uri="{D42A27DB-BD31-4B8C-83A1-F6EECF244321}">
                <p14:modId xmlns:p14="http://schemas.microsoft.com/office/powerpoint/2010/main" val="3967232379"/>
              </p:ext>
            </p:extLst>
          </p:nvPr>
        </p:nvGraphicFramePr>
        <p:xfrm>
          <a:off x="508000" y="1380253"/>
          <a:ext cx="11252200" cy="5334942"/>
        </p:xfrm>
        <a:graphic>
          <a:graphicData uri="http://schemas.openxmlformats.org/drawingml/2006/table">
            <a:tbl>
              <a:tblPr firstRow="1" bandRow="1">
                <a:tableStyleId>{3C2FFA5D-87B4-456A-9821-1D502468CF0F}</a:tableStyleId>
              </a:tblPr>
              <a:tblGrid>
                <a:gridCol w="2661085"/>
                <a:gridCol w="8591115"/>
              </a:tblGrid>
              <a:tr h="429225">
                <a:tc>
                  <a:txBody>
                    <a:bodyPr/>
                    <a:lstStyle/>
                    <a:p>
                      <a:pPr algn="ctr"/>
                      <a:r>
                        <a:rPr lang="en-US" sz="1200" b="0" dirty="0" smtClean="0"/>
                        <a:t>Feature Area</a:t>
                      </a:r>
                      <a:endParaRPr lang="en-US" sz="1200" b="0" baseline="0" dirty="0" smtClean="0">
                        <a:solidFill>
                          <a:schemeClr val="bg1"/>
                        </a:solidFill>
                        <a:latin typeface="+mn-lt"/>
                      </a:endParaRPr>
                    </a:p>
                  </a:txBody>
                  <a:tcPr marL="93260" marR="93260" marT="46630" marB="466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75000"/>
                      </a:schemeClr>
                    </a:solidFill>
                  </a:tcPr>
                </a:tc>
                <a:tc>
                  <a:txBody>
                    <a:bodyPr/>
                    <a:lstStyle/>
                    <a:p>
                      <a:pPr algn="ctr"/>
                      <a:r>
                        <a:rPr lang="en-US" sz="1200" b="0" dirty="0" smtClean="0"/>
                        <a:t> Enrollment</a:t>
                      </a:r>
                      <a:r>
                        <a:rPr lang="en-US" sz="1200" b="0" baseline="0" dirty="0" smtClean="0"/>
                        <a:t> for Education Solutions</a:t>
                      </a:r>
                    </a:p>
                  </a:txBody>
                  <a:tcPr marL="93260" marR="93260" marT="46630" marB="466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75000"/>
                      </a:schemeClr>
                    </a:solidFill>
                  </a:tcPr>
                </a:tc>
              </a:tr>
              <a:tr h="405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u="none" strike="noStrike" dirty="0" smtClean="0">
                          <a:solidFill>
                            <a:schemeClr val="bg1"/>
                          </a:solidFill>
                        </a:rPr>
                        <a:t>Target Customers</a:t>
                      </a:r>
                    </a:p>
                  </a:txBody>
                  <a:tcPr marL="93260" marR="93260" marT="46630" marB="466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alpha val="40000"/>
                      </a:schemeClr>
                    </a:solidFill>
                  </a:tcPr>
                </a:tc>
                <a:tc>
                  <a:txBody>
                    <a:bodyPr/>
                    <a:lstStyle/>
                    <a:p>
                      <a:pPr marL="119063" indent="-119063" algn="l" fontAlgn="b">
                        <a:buFont typeface="Arial" pitchFamily="34" charset="0"/>
                        <a:buNone/>
                      </a:pPr>
                      <a:r>
                        <a:rPr lang="en-US" sz="1100" b="0" u="none" strike="noStrike" baseline="0" dirty="0" smtClean="0">
                          <a:solidFill>
                            <a:schemeClr val="bg1"/>
                          </a:solidFill>
                        </a:rPr>
                        <a:t>Available for both primary/secondary and higher education customers</a:t>
                      </a:r>
                    </a:p>
                  </a:txBody>
                  <a:tcPr marL="93260" marR="93260" marT="46630" marB="466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alpha val="40000"/>
                      </a:schemeClr>
                    </a:solidFill>
                  </a:tcPr>
                </a:tc>
              </a:tr>
              <a:tr h="667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u="none" strike="noStrike" dirty="0" smtClean="0">
                          <a:solidFill>
                            <a:schemeClr val="bg1"/>
                          </a:solidFill>
                        </a:rPr>
                        <a:t>Counting </a:t>
                      </a:r>
                      <a:r>
                        <a:rPr lang="en-US" sz="1100" b="0" u="none" strike="noStrike" baseline="0" dirty="0" smtClean="0">
                          <a:solidFill>
                            <a:schemeClr val="bg1"/>
                          </a:solidFill>
                        </a:rPr>
                        <a:t>for Desktop Platform Products</a:t>
                      </a:r>
                      <a:endParaRPr lang="en-US" sz="1100" b="0" u="none" strike="noStrike" dirty="0" smtClean="0">
                        <a:solidFill>
                          <a:schemeClr val="bg1"/>
                        </a:solidFill>
                      </a:endParaRPr>
                    </a:p>
                  </a:txBody>
                  <a:tcPr marL="93260" marR="93260" marT="46630" marB="466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marL="119063" indent="-119063" algn="l" fontAlgn="b">
                        <a:buFont typeface="Arial" pitchFamily="34" charset="0"/>
                        <a:buNone/>
                      </a:pPr>
                      <a:r>
                        <a:rPr lang="en-US" sz="1100" b="0" u="none" strike="noStrike" baseline="0" dirty="0" smtClean="0">
                          <a:solidFill>
                            <a:schemeClr val="bg1"/>
                          </a:solidFill>
                        </a:rPr>
                        <a:t>Full time equivalent (FTE) faculty and staff employees</a:t>
                      </a:r>
                    </a:p>
                  </a:txBody>
                  <a:tcPr marL="93260" marR="93260" marT="46630" marB="466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r>
              <a:tr h="405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smtClean="0">
                          <a:solidFill>
                            <a:schemeClr val="bg1"/>
                          </a:solidFill>
                        </a:rPr>
                        <a:t>Subscription Term</a:t>
                      </a:r>
                      <a:endParaRPr lang="en-US" sz="1100" b="0" baseline="0" dirty="0" smtClean="0">
                        <a:solidFill>
                          <a:schemeClr val="bg1"/>
                        </a:solidFill>
                        <a:latin typeface="+mn-lt"/>
                      </a:endParaRPr>
                    </a:p>
                  </a:txBody>
                  <a:tcPr marL="93260" marR="93260" marT="46630" marB="466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alpha val="4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dirty="0" smtClean="0">
                          <a:solidFill>
                            <a:schemeClr val="bg1"/>
                          </a:solidFill>
                        </a:rPr>
                        <a:t>1 or 3 year term</a:t>
                      </a:r>
                      <a:endParaRPr lang="en-US" sz="1100" b="0" i="0" u="none" strike="noStrike" dirty="0">
                        <a:solidFill>
                          <a:schemeClr val="bg1"/>
                        </a:solidFill>
                        <a:latin typeface="+mn-lt"/>
                      </a:endParaRPr>
                    </a:p>
                  </a:txBody>
                  <a:tcPr marL="93260" marR="93260" marT="46630" marB="466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alpha val="40000"/>
                      </a:schemeClr>
                    </a:solidFill>
                  </a:tcPr>
                </a:tc>
              </a:tr>
              <a:tr h="405380">
                <a:tc>
                  <a:txBody>
                    <a:bodyPr/>
                    <a:lstStyle/>
                    <a:p>
                      <a:pPr marL="119063" indent="-119063" algn="l" defTabSz="932742" rtl="0" eaLnBrk="1" fontAlgn="b" latinLnBrk="0" hangingPunct="1">
                        <a:buFont typeface="Arial" pitchFamily="34" charset="0"/>
                        <a:buNone/>
                      </a:pPr>
                      <a:r>
                        <a:rPr lang="en-US" sz="1100" b="0" u="none" strike="noStrike" kern="1200" baseline="0" dirty="0" smtClean="0">
                          <a:solidFill>
                            <a:schemeClr val="bg1"/>
                          </a:solidFill>
                          <a:latin typeface="+mn-lt"/>
                          <a:ea typeface="+mn-ea"/>
                          <a:cs typeface="+mn-cs"/>
                        </a:rPr>
                        <a:t>Desktop Platform Products</a:t>
                      </a:r>
                      <a:endParaRPr lang="en-US" sz="1100" b="0" u="none" strike="noStrike" kern="1200" baseline="0" dirty="0">
                        <a:solidFill>
                          <a:schemeClr val="bg1"/>
                        </a:solidFill>
                        <a:latin typeface="+mn-lt"/>
                        <a:ea typeface="+mn-ea"/>
                        <a:cs typeface="+mn-cs"/>
                      </a:endParaRPr>
                    </a:p>
                  </a:txBody>
                  <a:tcPr marL="93260" marR="93260" marT="46630" marB="466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marL="119063" marR="0" indent="-119063" algn="l" defTabSz="932742" rtl="0" eaLnBrk="1" fontAlgn="b" latinLnBrk="0" hangingPunct="1">
                        <a:lnSpc>
                          <a:spcPct val="100000"/>
                        </a:lnSpc>
                        <a:spcBef>
                          <a:spcPts val="0"/>
                        </a:spcBef>
                        <a:spcAft>
                          <a:spcPts val="0"/>
                        </a:spcAft>
                        <a:buClrTx/>
                        <a:buSzTx/>
                        <a:buFont typeface="Arial" pitchFamily="34" charset="0"/>
                        <a:buNone/>
                        <a:tabLst/>
                        <a:defRPr/>
                      </a:pPr>
                      <a:r>
                        <a:rPr lang="en-US" sz="1100" b="0" u="none" strike="noStrike" kern="1200" baseline="0" dirty="0" smtClean="0">
                          <a:solidFill>
                            <a:schemeClr val="bg1"/>
                          </a:solidFill>
                          <a:latin typeface="+mn-lt"/>
                          <a:ea typeface="+mn-ea"/>
                          <a:cs typeface="+mn-cs"/>
                        </a:rPr>
                        <a:t>Windows Pro OS Upgrade, Office Professional Plus, Core CAL &amp; ECAL Suite; individually or in desktop bundle</a:t>
                      </a:r>
                    </a:p>
                  </a:txBody>
                  <a:tcPr marL="93260" marR="93260" marT="46630" marB="466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r>
              <a:tr h="405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u="none" strike="noStrike" dirty="0" smtClean="0">
                          <a:solidFill>
                            <a:schemeClr val="bg1"/>
                          </a:solidFill>
                        </a:rPr>
                        <a:t>Additional Products</a:t>
                      </a:r>
                    </a:p>
                  </a:txBody>
                  <a:tcPr marL="93260" marR="93260" marT="46630" marB="466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alpha val="40000"/>
                      </a:schemeClr>
                    </a:solidFill>
                  </a:tcPr>
                </a:tc>
                <a:tc>
                  <a:txBody>
                    <a:bodyPr/>
                    <a:lstStyle/>
                    <a:p>
                      <a:pPr marL="119063" indent="0"/>
                      <a:r>
                        <a:rPr lang="en-US" sz="1100" b="0" u="none" strike="noStrike" baseline="0" dirty="0" smtClean="0">
                          <a:solidFill>
                            <a:schemeClr val="bg1"/>
                          </a:solidFill>
                        </a:rPr>
                        <a:t>May be licensed institution-wide, department-wide or for individual license </a:t>
                      </a:r>
                      <a:endParaRPr lang="en-US" sz="1100" b="0" i="0" u="none" strike="noStrike" dirty="0">
                        <a:solidFill>
                          <a:schemeClr val="bg1"/>
                        </a:solidFill>
                        <a:latin typeface="+mn-lt"/>
                      </a:endParaRPr>
                    </a:p>
                  </a:txBody>
                  <a:tcPr marL="0" marR="93260" marT="46630" marB="466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alpha val="40000"/>
                      </a:schemeClr>
                    </a:solidFill>
                  </a:tcPr>
                </a:tc>
              </a:tr>
              <a:tr h="405380">
                <a:tc>
                  <a:txBody>
                    <a:bodyPr/>
                    <a:lstStyle/>
                    <a:p>
                      <a:pPr algn="l" fontAlgn="b"/>
                      <a:r>
                        <a:rPr lang="en-US" sz="1100" b="0" u="none" strike="noStrike" dirty="0" smtClean="0">
                          <a:solidFill>
                            <a:schemeClr val="bg1"/>
                          </a:solidFill>
                        </a:rPr>
                        <a:t>Student Licensing</a:t>
                      </a:r>
                    </a:p>
                  </a:txBody>
                  <a:tcPr marL="93260" marR="93260" marT="46630" marB="466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l" fontAlgn="b"/>
                      <a:r>
                        <a:rPr lang="en-US" sz="1100" b="0" dirty="0" smtClean="0">
                          <a:solidFill>
                            <a:schemeClr val="bg1"/>
                          </a:solidFill>
                        </a:rPr>
                        <a:t>Student</a:t>
                      </a:r>
                      <a:r>
                        <a:rPr lang="en-US" sz="1100" b="0" baseline="0" dirty="0" smtClean="0">
                          <a:solidFill>
                            <a:schemeClr val="bg1"/>
                          </a:solidFill>
                        </a:rPr>
                        <a:t> Option</a:t>
                      </a:r>
                      <a:r>
                        <a:rPr lang="en-US" sz="1100" b="0" dirty="0" smtClean="0">
                          <a:solidFill>
                            <a:schemeClr val="bg1"/>
                          </a:solidFill>
                        </a:rPr>
                        <a:t>, free Office 365 ProPlus for students when all faculty/staff</a:t>
                      </a:r>
                      <a:r>
                        <a:rPr lang="en-US" sz="1100" b="0" baseline="0" dirty="0" smtClean="0">
                          <a:solidFill>
                            <a:schemeClr val="bg1"/>
                          </a:solidFill>
                        </a:rPr>
                        <a:t> covered for Office Professional Plus or Office 365 ProPlus, </a:t>
                      </a:r>
                      <a:r>
                        <a:rPr lang="en-US" sz="1100" b="0" dirty="0" smtClean="0">
                          <a:solidFill>
                            <a:schemeClr val="bg1"/>
                          </a:solidFill>
                        </a:rPr>
                        <a:t>free Electronic</a:t>
                      </a:r>
                      <a:r>
                        <a:rPr lang="en-US" sz="1100" b="0" baseline="0" dirty="0" smtClean="0">
                          <a:solidFill>
                            <a:schemeClr val="bg1"/>
                          </a:solidFill>
                        </a:rPr>
                        <a:t> Software Distribution</a:t>
                      </a:r>
                      <a:endParaRPr lang="en-US" sz="1100" b="0" i="1" u="none" strike="noStrike" dirty="0" smtClean="0">
                        <a:solidFill>
                          <a:schemeClr val="bg1"/>
                        </a:solidFill>
                      </a:endParaRPr>
                    </a:p>
                  </a:txBody>
                  <a:tcPr marL="93260" marR="93260" marT="46630" marB="466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r>
              <a:tr h="405380">
                <a:tc>
                  <a:txBody>
                    <a:bodyPr/>
                    <a:lstStyle/>
                    <a:p>
                      <a:pPr algn="l" fontAlgn="b"/>
                      <a:r>
                        <a:rPr lang="en-US" sz="1100" b="0" u="none" strike="noStrike" dirty="0" smtClean="0">
                          <a:solidFill>
                            <a:schemeClr val="bg1"/>
                          </a:solidFill>
                        </a:rPr>
                        <a:t>Cloud Services</a:t>
                      </a:r>
                    </a:p>
                  </a:txBody>
                  <a:tcPr marL="93260" marR="93260" marT="46630" marB="466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alpha val="40000"/>
                      </a:schemeClr>
                    </a:solidFill>
                  </a:tcPr>
                </a:tc>
                <a:tc>
                  <a:txBody>
                    <a:bodyPr/>
                    <a:lstStyle/>
                    <a:p>
                      <a:pPr marL="114300" marR="0" algn="l">
                        <a:spcBef>
                          <a:spcPts val="0"/>
                        </a:spcBef>
                        <a:spcAft>
                          <a:spcPts val="0"/>
                        </a:spcAft>
                      </a:pPr>
                      <a:r>
                        <a:rPr lang="en-US" sz="1100" b="0" u="none" strike="noStrike" baseline="0" dirty="0" smtClean="0">
                          <a:solidFill>
                            <a:schemeClr val="bg1"/>
                          </a:solidFill>
                        </a:rPr>
                        <a:t>Free Office 365 Education A2, Office 365 Education A3 and Office 365 ProPlus available through OVS-ES, Office 365 Education A3 and A4, Office 365 ProPlus and other Cloud Services available through CASA+EES</a:t>
                      </a:r>
                      <a:endParaRPr lang="en-US" sz="1100" b="0" u="none" strike="noStrike" dirty="0" smtClean="0">
                        <a:solidFill>
                          <a:schemeClr val="bg1"/>
                        </a:solidFill>
                      </a:endParaRPr>
                    </a:p>
                  </a:txBody>
                  <a:tcPr marL="0" marR="93260" marT="46630" marB="466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alpha val="40000"/>
                      </a:schemeClr>
                    </a:solidFill>
                  </a:tcPr>
                </a:tc>
              </a:tr>
              <a:tr h="513459">
                <a:tc>
                  <a:txBody>
                    <a:bodyPr/>
                    <a:lstStyle/>
                    <a:p>
                      <a:pPr algn="l" fontAlgn="b"/>
                      <a:r>
                        <a:rPr lang="en-US" sz="1100" b="0" u="none" strike="noStrike" dirty="0" smtClean="0">
                          <a:solidFill>
                            <a:schemeClr val="bg1"/>
                          </a:solidFill>
                        </a:rPr>
                        <a:t>Work</a:t>
                      </a:r>
                      <a:r>
                        <a:rPr lang="en-US" sz="1100" b="0" u="none" strike="noStrike" baseline="0" dirty="0" smtClean="0">
                          <a:solidFill>
                            <a:schemeClr val="bg1"/>
                          </a:solidFill>
                        </a:rPr>
                        <a:t> At Home Rights</a:t>
                      </a:r>
                      <a:endParaRPr lang="en-US" sz="1100" b="0" u="none" strike="noStrike" dirty="0" smtClean="0">
                        <a:solidFill>
                          <a:schemeClr val="bg1"/>
                        </a:solidFill>
                      </a:endParaRPr>
                    </a:p>
                  </a:txBody>
                  <a:tcPr marL="93260" marR="93260" marT="46630" marB="466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marL="114300" marR="0" algn="l">
                        <a:spcBef>
                          <a:spcPts val="0"/>
                        </a:spcBef>
                        <a:spcAft>
                          <a:spcPts val="0"/>
                        </a:spcAft>
                      </a:pPr>
                      <a:r>
                        <a:rPr lang="en-US" sz="1100" b="0" dirty="0" smtClean="0">
                          <a:solidFill>
                            <a:schemeClr val="bg1"/>
                          </a:solidFill>
                          <a:effectLst/>
                        </a:rPr>
                        <a:t>Organizations may offer limited Work at Home (WAH) rights to their faculty and staff members only with no additional license charge</a:t>
                      </a:r>
                      <a:endParaRPr lang="en-US" sz="1100" b="0" u="none" strike="noStrike" dirty="0" smtClean="0">
                        <a:solidFill>
                          <a:schemeClr val="bg1"/>
                        </a:solidFill>
                      </a:endParaRPr>
                    </a:p>
                  </a:txBody>
                  <a:tcPr marL="0" marR="93260" marT="46630" marB="466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r>
              <a:tr h="405380">
                <a:tc>
                  <a:txBody>
                    <a:bodyPr/>
                    <a:lstStyle/>
                    <a:p>
                      <a:pPr algn="l" fontAlgn="b"/>
                      <a:r>
                        <a:rPr lang="en-US" sz="1100" b="0" u="none" strike="noStrike" dirty="0" smtClean="0">
                          <a:solidFill>
                            <a:schemeClr val="bg1"/>
                          </a:solidFill>
                        </a:rPr>
                        <a:t>Software Assurance</a:t>
                      </a:r>
                    </a:p>
                  </a:txBody>
                  <a:tcPr marL="93260" marR="93260" marT="46630" marB="466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alpha val="40000"/>
                      </a:schemeClr>
                    </a:solidFill>
                  </a:tcPr>
                </a:tc>
                <a:tc>
                  <a:txBody>
                    <a:bodyPr/>
                    <a:lstStyle/>
                    <a:p>
                      <a:pPr marL="114300" marR="0" algn="l">
                        <a:spcBef>
                          <a:spcPts val="0"/>
                        </a:spcBef>
                        <a:spcAft>
                          <a:spcPts val="0"/>
                        </a:spcAft>
                      </a:pPr>
                      <a:r>
                        <a:rPr lang="en-US" sz="1100" b="0" u="none" strike="noStrike" dirty="0" smtClean="0">
                          <a:solidFill>
                            <a:schemeClr val="bg1"/>
                          </a:solidFill>
                        </a:rPr>
                        <a:t>Included</a:t>
                      </a:r>
                    </a:p>
                  </a:txBody>
                  <a:tcPr marL="0" marR="93260" marT="46630" marB="466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alpha val="40000"/>
                      </a:schemeClr>
                    </a:solidFill>
                  </a:tcPr>
                </a:tc>
              </a:tr>
              <a:tr h="405380">
                <a:tc>
                  <a:txBody>
                    <a:bodyPr/>
                    <a:lstStyle/>
                    <a:p>
                      <a:pPr algn="l" fontAlgn="b"/>
                      <a:r>
                        <a:rPr lang="en-US" sz="1100" b="0" u="none" strike="noStrike" dirty="0" err="1" smtClean="0">
                          <a:solidFill>
                            <a:schemeClr val="bg1"/>
                          </a:solidFill>
                        </a:rPr>
                        <a:t>DreamSpark</a:t>
                      </a:r>
                      <a:endParaRPr lang="en-US" sz="1100" b="0" u="none" strike="noStrike" dirty="0" smtClean="0">
                        <a:solidFill>
                          <a:schemeClr val="bg1"/>
                        </a:solidFill>
                      </a:endParaRPr>
                    </a:p>
                  </a:txBody>
                  <a:tcPr marL="93260" marR="93260" marT="46630" marB="466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marL="114300" marR="0" algn="l">
                        <a:spcBef>
                          <a:spcPts val="0"/>
                        </a:spcBef>
                        <a:spcAft>
                          <a:spcPts val="0"/>
                        </a:spcAft>
                      </a:pPr>
                      <a:r>
                        <a:rPr lang="en-US" sz="1100" b="0" u="none" strike="noStrike" dirty="0" smtClean="0">
                          <a:solidFill>
                            <a:schemeClr val="bg1"/>
                          </a:solidFill>
                        </a:rPr>
                        <a:t>Free </a:t>
                      </a:r>
                      <a:r>
                        <a:rPr lang="en-US" sz="1100" b="0" u="none" strike="noStrike" dirty="0" err="1" smtClean="0">
                          <a:solidFill>
                            <a:schemeClr val="bg1"/>
                          </a:solidFill>
                        </a:rPr>
                        <a:t>DreamSpark</a:t>
                      </a:r>
                      <a:r>
                        <a:rPr lang="en-US" sz="1100" b="0" u="none" strike="noStrike" dirty="0" smtClean="0">
                          <a:solidFill>
                            <a:schemeClr val="bg1"/>
                          </a:solidFill>
                        </a:rPr>
                        <a:t> membership – free design and development software for instructional use only</a:t>
                      </a:r>
                    </a:p>
                  </a:txBody>
                  <a:tcPr marL="0" marR="93260" marT="46630" marB="466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r>
              <a:tr h="435215">
                <a:tc>
                  <a:txBody>
                    <a:bodyPr/>
                    <a:lstStyle/>
                    <a:p>
                      <a:pPr algn="l" fontAlgn="b"/>
                      <a:r>
                        <a:rPr lang="en-US" sz="1100" b="0" u="none" strike="noStrike" dirty="0" smtClean="0">
                          <a:solidFill>
                            <a:schemeClr val="bg1"/>
                          </a:solidFill>
                        </a:rPr>
                        <a:t>Office Web Apps</a:t>
                      </a:r>
                    </a:p>
                  </a:txBody>
                  <a:tcPr marL="93260" marR="93260" marT="46630" marB="466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alpha val="40000"/>
                      </a:schemeClr>
                    </a:solidFill>
                  </a:tcPr>
                </a:tc>
                <a:tc>
                  <a:txBody>
                    <a:bodyPr/>
                    <a:lstStyle/>
                    <a:p>
                      <a:pPr marL="114300" marR="0" algn="l">
                        <a:spcBef>
                          <a:spcPts val="0"/>
                        </a:spcBef>
                        <a:spcAft>
                          <a:spcPts val="0"/>
                        </a:spcAft>
                      </a:pPr>
                      <a:r>
                        <a:rPr lang="en-US" sz="1100" b="0" u="none" strike="noStrike" dirty="0" smtClean="0">
                          <a:solidFill>
                            <a:schemeClr val="bg1"/>
                          </a:solidFill>
                        </a:rPr>
                        <a:t>Free to students and their parents when an institution licenses Office 2013 and SharePoint CAL 2013 org-wide.</a:t>
                      </a:r>
                    </a:p>
                  </a:txBody>
                  <a:tcPr marL="0" marR="93260" marT="46630" marB="4663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alpha val="40000"/>
                      </a:schemeClr>
                    </a:solidFill>
                  </a:tcPr>
                </a:tc>
              </a:tr>
            </a:tbl>
          </a:graphicData>
        </a:graphic>
      </p:graphicFrame>
      <p:sp>
        <p:nvSpPr>
          <p:cNvPr id="5" name="Slide Number Placeholder 4"/>
          <p:cNvSpPr>
            <a:spLocks noGrp="1"/>
          </p:cNvSpPr>
          <p:nvPr>
            <p:ph type="sldNum" sz="quarter" idx="11"/>
          </p:nvPr>
        </p:nvSpPr>
        <p:spPr>
          <a:xfrm>
            <a:off x="316662" y="6666992"/>
            <a:ext cx="356198" cy="371475"/>
          </a:xfrm>
        </p:spPr>
        <p:txBody>
          <a:bodyPr/>
          <a:lstStyle/>
          <a:p>
            <a:fld id="{894E8EF0-91FF-4791-8529-F57CE0475C15}" type="slidenum">
              <a:rPr lang="en-US" smtClean="0"/>
              <a:pPr/>
              <a:t>38</a:t>
            </a:fld>
            <a:endParaRPr lang="en-US" dirty="0"/>
          </a:p>
        </p:txBody>
      </p:sp>
    </p:spTree>
    <p:extLst>
      <p:ext uri="{BB962C8B-B14F-4D97-AF65-F5344CB8AC3E}">
        <p14:creationId xmlns:p14="http://schemas.microsoft.com/office/powerpoint/2010/main" val="59717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16662" y="1244285"/>
            <a:ext cx="11887200" cy="960263"/>
          </a:xfrm>
        </p:spPr>
        <p:txBody>
          <a:bodyPr/>
          <a:lstStyle/>
          <a:p>
            <a:pPr marL="0" indent="0">
              <a:buNone/>
            </a:pPr>
            <a:r>
              <a:rPr lang="en-US" sz="2800" dirty="0">
                <a:ea typeface="Segoe UI" pitchFamily="34" charset="0"/>
                <a:cs typeface="Segoe UI" pitchFamily="34" charset="0"/>
              </a:rPr>
              <a:t>The Enrollment For Education Solutions is available to </a:t>
            </a:r>
            <a:r>
              <a:rPr lang="en-US" sz="2800" dirty="0" smtClean="0">
                <a:ea typeface="Segoe UI" pitchFamily="34" charset="0"/>
                <a:cs typeface="Segoe UI" pitchFamily="34" charset="0"/>
              </a:rPr>
              <a:t>the following </a:t>
            </a:r>
            <a:br>
              <a:rPr lang="en-US" sz="2800" dirty="0" smtClean="0">
                <a:ea typeface="Segoe UI" pitchFamily="34" charset="0"/>
                <a:cs typeface="Segoe UI" pitchFamily="34" charset="0"/>
              </a:rPr>
            </a:br>
            <a:r>
              <a:rPr lang="en-US" sz="2800" dirty="0" smtClean="0"/>
              <a:t>Qualified </a:t>
            </a:r>
            <a:r>
              <a:rPr lang="en-US" sz="2800" dirty="0"/>
              <a:t>Educational </a:t>
            </a:r>
            <a:r>
              <a:rPr lang="en-US" sz="2800" dirty="0" smtClean="0"/>
              <a:t>Users</a:t>
            </a:r>
          </a:p>
        </p:txBody>
      </p:sp>
      <p:sp>
        <p:nvSpPr>
          <p:cNvPr id="2" name="Title 1"/>
          <p:cNvSpPr>
            <a:spLocks noGrp="1"/>
          </p:cNvSpPr>
          <p:nvPr>
            <p:ph type="title"/>
          </p:nvPr>
        </p:nvSpPr>
        <p:spPr/>
        <p:txBody>
          <a:bodyPr/>
          <a:lstStyle/>
          <a:p>
            <a:r>
              <a:rPr lang="en-US" dirty="0"/>
              <a:t>W</a:t>
            </a:r>
            <a:r>
              <a:rPr lang="en-US" dirty="0">
                <a:ea typeface="Segoe UI" pitchFamily="34" charset="0"/>
                <a:cs typeface="Segoe UI" pitchFamily="34" charset="0"/>
              </a:rPr>
              <a:t>ho qualifies for EES?</a:t>
            </a:r>
            <a:r>
              <a:rPr lang="en-US" dirty="0" smtClean="0"/>
              <a:t/>
            </a:r>
            <a:br>
              <a:rPr lang="en-US" dirty="0" smtClean="0"/>
            </a:br>
            <a:endParaRPr lang="en-US" sz="4000" dirty="0">
              <a:solidFill>
                <a:schemeClr val="accent2"/>
              </a:solidFill>
            </a:endParaRPr>
          </a:p>
        </p:txBody>
      </p:sp>
      <p:sp>
        <p:nvSpPr>
          <p:cNvPr id="5" name="Slide Number Placeholder 4"/>
          <p:cNvSpPr>
            <a:spLocks noGrp="1"/>
          </p:cNvSpPr>
          <p:nvPr>
            <p:ph type="sldNum" sz="quarter" idx="12"/>
          </p:nvPr>
        </p:nvSpPr>
        <p:spPr/>
        <p:txBody>
          <a:bodyPr/>
          <a:lstStyle/>
          <a:p>
            <a:fld id="{894E8EF0-91FF-4791-8529-F57CE0475C15}" type="slidenum">
              <a:rPr lang="en-US" smtClean="0"/>
              <a:pPr/>
              <a:t>4</a:t>
            </a:fld>
            <a:endParaRPr lang="en-US" dirty="0"/>
          </a:p>
        </p:txBody>
      </p:sp>
      <p:sp>
        <p:nvSpPr>
          <p:cNvPr id="6" name="Rectangle 5"/>
          <p:cNvSpPr/>
          <p:nvPr/>
        </p:nvSpPr>
        <p:spPr>
          <a:xfrm>
            <a:off x="274639" y="4793513"/>
            <a:ext cx="11887200" cy="1569660"/>
          </a:xfrm>
          <a:prstGeom prst="rect">
            <a:avLst/>
          </a:prstGeom>
        </p:spPr>
        <p:txBody>
          <a:bodyPr wrap="square">
            <a:spAutoFit/>
          </a:bodyPr>
          <a:lstStyle/>
          <a:p>
            <a:pPr lvl="0"/>
            <a:r>
              <a:rPr lang="en-US" sz="1600" dirty="0" smtClean="0"/>
              <a:t>An </a:t>
            </a:r>
            <a:r>
              <a:rPr lang="en-US" sz="1600" dirty="0"/>
              <a:t>“organization” may be defined across the spectrum, from the entire institution to a school district to a specific school site or department, and in cases where such definitions are not possible, an “organization” could simply be a logical group within the institution.</a:t>
            </a:r>
          </a:p>
          <a:p>
            <a:pPr lvl="0"/>
            <a:endParaRPr lang="en-US" sz="1600" dirty="0"/>
          </a:p>
          <a:p>
            <a:pPr lvl="0"/>
            <a:r>
              <a:rPr lang="en-US" sz="1600" dirty="0"/>
              <a:t>The Qualified Educational User Definition (</a:t>
            </a:r>
            <a:r>
              <a:rPr lang="en-US" sz="1600" dirty="0" smtClean="0"/>
              <a:t>QEU) </a:t>
            </a:r>
            <a:r>
              <a:rPr lang="en-US" sz="1600" dirty="0"/>
              <a:t>varies by region. View the </a:t>
            </a:r>
            <a:r>
              <a:rPr lang="en-US" sz="1600" dirty="0" smtClean="0"/>
              <a:t>QEU </a:t>
            </a:r>
            <a:r>
              <a:rPr lang="en-US" sz="1600" dirty="0"/>
              <a:t>at </a:t>
            </a:r>
            <a:r>
              <a:rPr lang="en-US" sz="1600" dirty="0">
                <a:hlinkClick r:id="rId3"/>
              </a:rPr>
              <a:t>http://www.microsoftvolumelicensing.com/userights/DocumentSearch.aspx?Mode=3&amp;DocumentTypeId=7</a:t>
            </a:r>
            <a:r>
              <a:rPr lang="en-US" sz="1600" dirty="0"/>
              <a:t> </a:t>
            </a:r>
          </a:p>
        </p:txBody>
      </p:sp>
      <p:sp>
        <p:nvSpPr>
          <p:cNvPr id="7" name="Rectangle 6"/>
          <p:cNvSpPr/>
          <p:nvPr/>
        </p:nvSpPr>
        <p:spPr bwMode="auto">
          <a:xfrm>
            <a:off x="390804" y="2169920"/>
            <a:ext cx="2468880" cy="24688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lvl="0" defTabSz="589349">
              <a:lnSpc>
                <a:spcPct val="90000"/>
              </a:lnSpc>
              <a:spcBef>
                <a:spcPct val="0"/>
              </a:spcBef>
              <a:spcAft>
                <a:spcPct val="35000"/>
              </a:spcAft>
            </a:pPr>
            <a:r>
              <a:rPr lang="en-US" sz="2400" dirty="0" smtClean="0">
                <a:solidFill>
                  <a:srgbClr val="FFFFFF"/>
                </a:solidFill>
              </a:rPr>
              <a:t>Educational Institutions</a:t>
            </a:r>
            <a:endParaRPr lang="en-US" sz="2400" dirty="0">
              <a:solidFill>
                <a:srgbClr val="FFFFFF"/>
              </a:solidFill>
            </a:endParaRPr>
          </a:p>
        </p:txBody>
      </p:sp>
      <p:sp>
        <p:nvSpPr>
          <p:cNvPr id="8" name="Rectangle 7"/>
          <p:cNvSpPr/>
          <p:nvPr/>
        </p:nvSpPr>
        <p:spPr bwMode="auto">
          <a:xfrm>
            <a:off x="2859684" y="2169920"/>
            <a:ext cx="2468880" cy="24688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lvl="0" defTabSz="589349">
              <a:lnSpc>
                <a:spcPct val="90000"/>
              </a:lnSpc>
              <a:spcBef>
                <a:spcPct val="0"/>
              </a:spcBef>
              <a:spcAft>
                <a:spcPct val="35000"/>
              </a:spcAft>
            </a:pPr>
            <a:r>
              <a:rPr lang="en-US" sz="2400" dirty="0" smtClean="0">
                <a:solidFill>
                  <a:srgbClr val="FFFFFF"/>
                </a:solidFill>
              </a:rPr>
              <a:t>Administrative Offices</a:t>
            </a:r>
            <a:endParaRPr lang="en-US" sz="2400" dirty="0">
              <a:solidFill>
                <a:srgbClr val="FFFFFF"/>
              </a:solidFill>
            </a:endParaRPr>
          </a:p>
        </p:txBody>
      </p:sp>
      <p:sp>
        <p:nvSpPr>
          <p:cNvPr id="9" name="Rectangle 8"/>
          <p:cNvSpPr/>
          <p:nvPr/>
        </p:nvSpPr>
        <p:spPr bwMode="auto">
          <a:xfrm>
            <a:off x="5328564" y="2169920"/>
            <a:ext cx="2468880" cy="246888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lvl="0" defTabSz="589349">
              <a:lnSpc>
                <a:spcPct val="90000"/>
              </a:lnSpc>
              <a:spcBef>
                <a:spcPct val="0"/>
              </a:spcBef>
              <a:spcAft>
                <a:spcPct val="35000"/>
              </a:spcAft>
            </a:pPr>
            <a:r>
              <a:rPr lang="en-US" sz="2400" dirty="0" smtClean="0">
                <a:solidFill>
                  <a:srgbClr val="FFFFFF"/>
                </a:solidFill>
              </a:rPr>
              <a:t>Boards of Education</a:t>
            </a:r>
            <a:endParaRPr lang="en-US" sz="2400" dirty="0">
              <a:solidFill>
                <a:srgbClr val="FFFFFF"/>
              </a:solidFill>
            </a:endParaRPr>
          </a:p>
        </p:txBody>
      </p:sp>
      <p:pic>
        <p:nvPicPr>
          <p:cNvPr id="11" name="Picture 8" descr="\\MAGNUM\Projects\Microsoft\Cloud Power FY12\Design\Icons\PNGs\Partner.png"/>
          <p:cNvPicPr>
            <a:picLocks noChangeAspect="1" noChangeArrowheads="1"/>
          </p:cNvPicPr>
          <p:nvPr/>
        </p:nvPicPr>
        <p:blipFill>
          <a:blip r:embed="rId4" cstate="print">
            <a:lum bright="100000"/>
          </a:blip>
          <a:srcRect/>
          <a:stretch>
            <a:fillRect/>
          </a:stretch>
        </p:blipFill>
        <p:spPr bwMode="auto">
          <a:xfrm>
            <a:off x="3410430" y="2450958"/>
            <a:ext cx="1143876" cy="1143876"/>
          </a:xfrm>
          <a:prstGeom prst="rect">
            <a:avLst/>
          </a:prstGeom>
          <a:noFill/>
        </p:spPr>
      </p:pic>
      <p:pic>
        <p:nvPicPr>
          <p:cNvPr id="12" name="Picture 6" descr="\\MAGNUM\Projects\Microsoft\Cloud Power FY12\Design\ICONS_PNG\Professionals.png"/>
          <p:cNvPicPr>
            <a:picLocks noChangeAspect="1" noChangeArrowheads="1"/>
          </p:cNvPicPr>
          <p:nvPr/>
        </p:nvPicPr>
        <p:blipFill>
          <a:blip r:embed="rId5" cstate="print">
            <a:lum bright="100000"/>
          </a:blip>
          <a:srcRect/>
          <a:stretch>
            <a:fillRect/>
          </a:stretch>
        </p:blipFill>
        <p:spPr bwMode="auto">
          <a:xfrm>
            <a:off x="5971145" y="2604162"/>
            <a:ext cx="1052041" cy="1052041"/>
          </a:xfrm>
          <a:prstGeom prst="rect">
            <a:avLst/>
          </a:prstGeom>
          <a:noFill/>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494" y="2440284"/>
            <a:ext cx="1598758" cy="945467"/>
          </a:xfrm>
          <a:prstGeom prst="rect">
            <a:avLst/>
          </a:prstGeom>
        </p:spPr>
      </p:pic>
    </p:spTree>
    <p:extLst>
      <p:ext uri="{BB962C8B-B14F-4D97-AF65-F5344CB8AC3E}">
        <p14:creationId xmlns:p14="http://schemas.microsoft.com/office/powerpoint/2010/main" val="162406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bwMode="auto">
          <a:xfrm>
            <a:off x="7050175" y="3791473"/>
            <a:ext cx="3315683" cy="24688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2" defTabSz="408011">
              <a:lnSpc>
                <a:spcPct val="90000"/>
              </a:lnSpc>
              <a:spcBef>
                <a:spcPct val="0"/>
              </a:spcBef>
              <a:spcAft>
                <a:spcPct val="35000"/>
              </a:spcAft>
            </a:pPr>
            <a:r>
              <a:rPr lang="en-US" b="1" dirty="0"/>
              <a:t>Cloud on Your Terms</a:t>
            </a:r>
          </a:p>
          <a:p>
            <a:pPr marL="0" lvl="1" defTabSz="408011">
              <a:lnSpc>
                <a:spcPct val="90000"/>
              </a:lnSpc>
              <a:spcBef>
                <a:spcPct val="0"/>
              </a:spcBef>
              <a:spcAft>
                <a:spcPct val="15000"/>
              </a:spcAft>
            </a:pPr>
            <a:endParaRPr lang="en-US" sz="1224" dirty="0" smtClean="0"/>
          </a:p>
          <a:p>
            <a:pPr marL="0" lvl="1" defTabSz="408011">
              <a:lnSpc>
                <a:spcPct val="90000"/>
              </a:lnSpc>
              <a:spcBef>
                <a:spcPct val="0"/>
              </a:spcBef>
              <a:spcAft>
                <a:spcPct val="15000"/>
              </a:spcAft>
            </a:pPr>
            <a:r>
              <a:rPr lang="en-US" dirty="0" smtClean="0"/>
              <a:t>Free</a:t>
            </a:r>
            <a:r>
              <a:rPr lang="en-US" dirty="0"/>
              <a:t>* access to Office 365 </a:t>
            </a:r>
            <a:r>
              <a:rPr lang="en-US" dirty="0" smtClean="0"/>
              <a:t>Education A2</a:t>
            </a:r>
            <a:r>
              <a:rPr lang="en-US" dirty="0"/>
              <a:t>, plus the ability to subscribe to additional Microsoft Online Services through your </a:t>
            </a:r>
            <a:r>
              <a:rPr lang="en-US" dirty="0" smtClean="0"/>
              <a:t>EES</a:t>
            </a:r>
            <a:endParaRPr lang="en-US" sz="1200" dirty="0">
              <a:solidFill>
                <a:schemeClr val="bg1"/>
              </a:solidFill>
            </a:endParaRPr>
          </a:p>
          <a:p>
            <a:pPr marL="0" lvl="1" defTabSz="408011">
              <a:lnSpc>
                <a:spcPct val="90000"/>
              </a:lnSpc>
              <a:spcBef>
                <a:spcPct val="0"/>
              </a:spcBef>
              <a:spcAft>
                <a:spcPct val="15000"/>
              </a:spcAft>
            </a:pPr>
            <a:r>
              <a:rPr lang="en-US" altLang="zh-CN" sz="900" dirty="0">
                <a:solidFill>
                  <a:schemeClr val="bg1"/>
                </a:solidFill>
              </a:rPr>
              <a:t>*No license fee; doesn’t include deployment or support costs associated with the service.</a:t>
            </a:r>
          </a:p>
          <a:p>
            <a:pPr marL="0" lvl="1" defTabSz="408011">
              <a:lnSpc>
                <a:spcPct val="90000"/>
              </a:lnSpc>
              <a:spcBef>
                <a:spcPct val="0"/>
              </a:spcBef>
              <a:spcAft>
                <a:spcPct val="15000"/>
              </a:spcAft>
            </a:pPr>
            <a:endParaRPr lang="en-US" sz="1100" dirty="0"/>
          </a:p>
          <a:p>
            <a:pPr lvl="0" defTabSz="589349">
              <a:lnSpc>
                <a:spcPct val="90000"/>
              </a:lnSpc>
              <a:spcBef>
                <a:spcPct val="0"/>
              </a:spcBef>
              <a:spcAft>
                <a:spcPct val="35000"/>
              </a:spcAft>
            </a:pPr>
            <a:endParaRPr lang="en-US" sz="1100" b="1" dirty="0">
              <a:solidFill>
                <a:srgbClr val="FFFFFF"/>
              </a:solidFill>
            </a:endParaRPr>
          </a:p>
        </p:txBody>
      </p:sp>
      <p:sp>
        <p:nvSpPr>
          <p:cNvPr id="3" name="Rectangle 2"/>
          <p:cNvSpPr/>
          <p:nvPr/>
        </p:nvSpPr>
        <p:spPr bwMode="auto">
          <a:xfrm>
            <a:off x="435824" y="1325931"/>
            <a:ext cx="3315682" cy="24688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2" defTabSz="589349">
              <a:lnSpc>
                <a:spcPct val="90000"/>
              </a:lnSpc>
              <a:spcBef>
                <a:spcPct val="0"/>
              </a:spcBef>
              <a:spcAft>
                <a:spcPct val="35000"/>
              </a:spcAft>
            </a:pPr>
            <a:r>
              <a:rPr lang="en-US" b="1" dirty="0" smtClean="0">
                <a:solidFill>
                  <a:srgbClr val="FFFFFF"/>
                </a:solidFill>
              </a:rPr>
              <a:t>Easy Compliance</a:t>
            </a:r>
          </a:p>
          <a:p>
            <a:pPr lvl="0" defTabSz="589349">
              <a:lnSpc>
                <a:spcPct val="90000"/>
              </a:lnSpc>
              <a:spcBef>
                <a:spcPct val="0"/>
              </a:spcBef>
              <a:spcAft>
                <a:spcPct val="35000"/>
              </a:spcAft>
            </a:pPr>
            <a:endParaRPr lang="en-US" sz="1224" b="1" dirty="0" smtClean="0">
              <a:solidFill>
                <a:srgbClr val="FFFFFF"/>
              </a:solidFill>
            </a:endParaRPr>
          </a:p>
          <a:p>
            <a:pPr defTabSz="589349">
              <a:lnSpc>
                <a:spcPct val="90000"/>
              </a:lnSpc>
              <a:spcBef>
                <a:spcPct val="0"/>
              </a:spcBef>
              <a:spcAft>
                <a:spcPct val="35000"/>
              </a:spcAft>
            </a:pPr>
            <a:r>
              <a:rPr lang="en-US" dirty="0" smtClean="0"/>
              <a:t>Count your employees once per year and you’re fully covered for all on-premises platform products licensed.</a:t>
            </a:r>
          </a:p>
          <a:p>
            <a:pPr defTabSz="589349">
              <a:lnSpc>
                <a:spcPct val="90000"/>
              </a:lnSpc>
              <a:spcBef>
                <a:spcPct val="0"/>
              </a:spcBef>
              <a:spcAft>
                <a:spcPct val="35000"/>
              </a:spcAft>
            </a:pPr>
            <a:endParaRPr lang="en-US" dirty="0" smtClean="0"/>
          </a:p>
          <a:p>
            <a:pPr lvl="0" defTabSz="589349">
              <a:lnSpc>
                <a:spcPct val="90000"/>
              </a:lnSpc>
              <a:spcBef>
                <a:spcPct val="0"/>
              </a:spcBef>
              <a:spcAft>
                <a:spcPct val="35000"/>
              </a:spcAft>
            </a:pPr>
            <a:endParaRPr lang="en-US" sz="1224" b="1" dirty="0">
              <a:solidFill>
                <a:srgbClr val="FFFFFF"/>
              </a:solidFill>
            </a:endParaRPr>
          </a:p>
        </p:txBody>
      </p:sp>
      <p:sp>
        <p:nvSpPr>
          <p:cNvPr id="50" name="Rectangle 49"/>
          <p:cNvSpPr/>
          <p:nvPr/>
        </p:nvSpPr>
        <p:spPr bwMode="auto">
          <a:xfrm>
            <a:off x="3739494" y="1325931"/>
            <a:ext cx="3315683" cy="24688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2" defTabSz="589349">
              <a:lnSpc>
                <a:spcPct val="90000"/>
              </a:lnSpc>
              <a:spcBef>
                <a:spcPct val="0"/>
              </a:spcBef>
              <a:spcAft>
                <a:spcPct val="35000"/>
              </a:spcAft>
            </a:pPr>
            <a:r>
              <a:rPr lang="en-US" b="1" dirty="0" smtClean="0"/>
              <a:t>Customized Solutions</a:t>
            </a:r>
          </a:p>
          <a:p>
            <a:pPr defTabSz="589349">
              <a:lnSpc>
                <a:spcPct val="90000"/>
              </a:lnSpc>
              <a:spcBef>
                <a:spcPct val="0"/>
              </a:spcBef>
              <a:spcAft>
                <a:spcPct val="35000"/>
              </a:spcAft>
            </a:pPr>
            <a:endParaRPr lang="en-US" sz="1224" b="1" dirty="0">
              <a:solidFill>
                <a:srgbClr val="FFFFFF"/>
              </a:solidFill>
            </a:endParaRPr>
          </a:p>
          <a:p>
            <a:pPr marL="0" lvl="1" defTabSz="589349">
              <a:lnSpc>
                <a:spcPct val="90000"/>
              </a:lnSpc>
              <a:spcBef>
                <a:spcPct val="0"/>
              </a:spcBef>
              <a:spcAft>
                <a:spcPct val="15000"/>
              </a:spcAft>
            </a:pPr>
            <a:r>
              <a:rPr lang="en-US" dirty="0"/>
              <a:t>Add additional products, either institution-wide, departmental-wide, or for individual devices at any time</a:t>
            </a:r>
          </a:p>
          <a:p>
            <a:pPr lvl="0" defTabSz="589349">
              <a:lnSpc>
                <a:spcPct val="90000"/>
              </a:lnSpc>
              <a:spcBef>
                <a:spcPct val="0"/>
              </a:spcBef>
              <a:spcAft>
                <a:spcPct val="35000"/>
              </a:spcAft>
            </a:pPr>
            <a:endParaRPr lang="en-US" sz="1224" b="1" dirty="0">
              <a:solidFill>
                <a:srgbClr val="FFFFFF"/>
              </a:solidFill>
            </a:endParaRPr>
          </a:p>
        </p:txBody>
      </p:sp>
      <p:sp>
        <p:nvSpPr>
          <p:cNvPr id="53" name="Rectangle 52"/>
          <p:cNvSpPr/>
          <p:nvPr/>
        </p:nvSpPr>
        <p:spPr bwMode="auto">
          <a:xfrm>
            <a:off x="3739494" y="3791473"/>
            <a:ext cx="3315683" cy="2468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2" defTabSz="408011">
              <a:lnSpc>
                <a:spcPct val="90000"/>
              </a:lnSpc>
              <a:spcBef>
                <a:spcPct val="0"/>
              </a:spcBef>
              <a:spcAft>
                <a:spcPct val="35000"/>
              </a:spcAft>
            </a:pPr>
            <a:r>
              <a:rPr lang="en-US" sz="1700" b="1" dirty="0" smtClean="0"/>
              <a:t>Lower </a:t>
            </a:r>
            <a:r>
              <a:rPr lang="en-US" sz="1700" b="1" dirty="0"/>
              <a:t>Total Cost of Ownership (TCO)</a:t>
            </a:r>
          </a:p>
          <a:p>
            <a:pPr lvl="0" defTabSz="589349">
              <a:lnSpc>
                <a:spcPct val="90000"/>
              </a:lnSpc>
              <a:spcBef>
                <a:spcPct val="0"/>
              </a:spcBef>
              <a:spcAft>
                <a:spcPct val="35000"/>
              </a:spcAft>
            </a:pPr>
            <a:endParaRPr lang="en-US" sz="1224" b="1" dirty="0" smtClean="0">
              <a:solidFill>
                <a:srgbClr val="FFFFFF"/>
              </a:solidFill>
            </a:endParaRPr>
          </a:p>
          <a:p>
            <a:pPr marL="0" lvl="1" defTabSz="408011">
              <a:lnSpc>
                <a:spcPct val="90000"/>
              </a:lnSpc>
              <a:spcBef>
                <a:spcPct val="0"/>
              </a:spcBef>
              <a:spcAft>
                <a:spcPct val="15000"/>
              </a:spcAft>
            </a:pPr>
            <a:r>
              <a:rPr lang="en-US" sz="1600" dirty="0"/>
              <a:t>Maximize the value of your investment with access to current technology, Work at Home (WAH) rights, student licensing, evaluation rights, Software Assurance, and more</a:t>
            </a:r>
          </a:p>
          <a:p>
            <a:pPr lvl="0" defTabSz="589349">
              <a:lnSpc>
                <a:spcPct val="90000"/>
              </a:lnSpc>
              <a:spcBef>
                <a:spcPct val="0"/>
              </a:spcBef>
              <a:spcAft>
                <a:spcPct val="35000"/>
              </a:spcAft>
            </a:pPr>
            <a:endParaRPr lang="en-US" sz="1224" b="1" dirty="0">
              <a:solidFill>
                <a:srgbClr val="FFFFFF"/>
              </a:solidFill>
            </a:endParaRPr>
          </a:p>
        </p:txBody>
      </p:sp>
      <p:sp>
        <p:nvSpPr>
          <p:cNvPr id="51" name="Rectangle 50"/>
          <p:cNvSpPr/>
          <p:nvPr/>
        </p:nvSpPr>
        <p:spPr bwMode="auto">
          <a:xfrm>
            <a:off x="7050175" y="1325931"/>
            <a:ext cx="3315683" cy="246888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2" defTabSz="589349">
              <a:lnSpc>
                <a:spcPct val="90000"/>
              </a:lnSpc>
              <a:spcBef>
                <a:spcPct val="0"/>
              </a:spcBef>
              <a:spcAft>
                <a:spcPct val="35000"/>
              </a:spcAft>
            </a:pPr>
            <a:r>
              <a:rPr lang="en-US" b="1" dirty="0" smtClean="0"/>
              <a:t>Simplified Asset Management</a:t>
            </a:r>
            <a:endParaRPr lang="en-US" b="1" dirty="0"/>
          </a:p>
          <a:p>
            <a:pPr defTabSz="589349">
              <a:lnSpc>
                <a:spcPct val="90000"/>
              </a:lnSpc>
              <a:spcBef>
                <a:spcPct val="0"/>
              </a:spcBef>
              <a:spcAft>
                <a:spcPct val="35000"/>
              </a:spcAft>
            </a:pPr>
            <a:endParaRPr lang="en-US" sz="1224" b="1" dirty="0" smtClean="0"/>
          </a:p>
          <a:p>
            <a:pPr marL="0" lvl="1" defTabSz="589349">
              <a:lnSpc>
                <a:spcPct val="90000"/>
              </a:lnSpc>
              <a:spcBef>
                <a:spcPct val="0"/>
              </a:spcBef>
              <a:spcAft>
                <a:spcPct val="15000"/>
              </a:spcAft>
            </a:pPr>
            <a:r>
              <a:rPr lang="en-US" dirty="0" smtClean="0"/>
              <a:t>Easily </a:t>
            </a:r>
            <a:r>
              <a:rPr lang="en-US" dirty="0"/>
              <a:t>track and manage your software assets with self-service online tools such as Microsoft Volume Licensing Service Center (VLSC)</a:t>
            </a:r>
          </a:p>
          <a:p>
            <a:pPr lvl="0" defTabSz="589349">
              <a:lnSpc>
                <a:spcPct val="90000"/>
              </a:lnSpc>
              <a:spcBef>
                <a:spcPct val="0"/>
              </a:spcBef>
              <a:spcAft>
                <a:spcPct val="35000"/>
              </a:spcAft>
            </a:pPr>
            <a:endParaRPr lang="en-US" sz="1224" b="1" dirty="0">
              <a:solidFill>
                <a:srgbClr val="FFFFFF"/>
              </a:solidFill>
            </a:endParaRPr>
          </a:p>
        </p:txBody>
      </p:sp>
      <p:sp>
        <p:nvSpPr>
          <p:cNvPr id="2" name="Title 1"/>
          <p:cNvSpPr>
            <a:spLocks noGrp="1"/>
          </p:cNvSpPr>
          <p:nvPr>
            <p:ph type="title"/>
          </p:nvPr>
        </p:nvSpPr>
        <p:spPr/>
        <p:txBody>
          <a:bodyPr>
            <a:normAutofit/>
          </a:bodyPr>
          <a:lstStyle/>
          <a:p>
            <a:r>
              <a:rPr lang="en-US" dirty="0">
                <a:solidFill>
                  <a:schemeClr val="accent1"/>
                </a:solidFill>
              </a:rPr>
              <a:t>EES </a:t>
            </a:r>
            <a:r>
              <a:rPr lang="en-US" dirty="0"/>
              <a:t>Customers </a:t>
            </a:r>
            <a:r>
              <a:rPr lang="en-US" dirty="0" smtClean="0"/>
              <a:t>Benefits</a:t>
            </a:r>
            <a:endParaRPr lang="en-US" dirty="0">
              <a:solidFill>
                <a:schemeClr val="accent1"/>
              </a:solidFill>
            </a:endParaRPr>
          </a:p>
        </p:txBody>
      </p:sp>
      <p:sp>
        <p:nvSpPr>
          <p:cNvPr id="43" name="Freeform 14"/>
          <p:cNvSpPr>
            <a:spLocks noEditPoints="1"/>
          </p:cNvSpPr>
          <p:nvPr/>
        </p:nvSpPr>
        <p:spPr bwMode="black">
          <a:xfrm>
            <a:off x="7461155" y="1460051"/>
            <a:ext cx="332919" cy="473427"/>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3940" tIns="41970" rIns="83940" bIns="41970" numCol="1" rtlCol="0" anchor="ctr" anchorCtr="0" compatLnSpc="1">
            <a:prstTxWarp prst="textNoShape">
              <a:avLst/>
            </a:prstTxWarp>
          </a:bodyPr>
          <a:lstStyle/>
          <a:p>
            <a:pPr defTabSz="755481"/>
            <a:endParaRPr lang="en-US" sz="1836" spc="-124" dirty="0">
              <a:solidFill>
                <a:schemeClr val="tx1">
                  <a:lumMod val="50000"/>
                </a:schemeClr>
              </a:solidFill>
              <a:latin typeface="Segoe Light" pitchFamily="34" charset="0"/>
            </a:endParaRPr>
          </a:p>
        </p:txBody>
      </p:sp>
      <p:pic>
        <p:nvPicPr>
          <p:cNvPr id="46" name="Picture 2" descr="C:\Users\chrisw\Desktop\Cloud Services 3.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7330364" y="3935667"/>
            <a:ext cx="594500" cy="55082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0" descr="Reduced-Cost.png"/>
          <p:cNvPicPr>
            <a:picLocks noChangeAspect="1"/>
          </p:cNvPicPr>
          <p:nvPr/>
        </p:nvPicPr>
        <p:blipFill>
          <a:blip r:embed="rId4" cstate="print"/>
          <a:srcRect l="10599" r="12095"/>
          <a:stretch>
            <a:fillRect/>
          </a:stretch>
        </p:blipFill>
        <p:spPr bwMode="auto">
          <a:xfrm>
            <a:off x="4096171" y="3935667"/>
            <a:ext cx="463215" cy="824032"/>
          </a:xfrm>
          <a:prstGeom prst="rect">
            <a:avLst/>
          </a:prstGeom>
          <a:noFill/>
          <a:ln w="9525">
            <a:noFill/>
            <a:miter lim="800000"/>
            <a:headEnd/>
            <a:tailEnd/>
          </a:ln>
          <a:effectLst/>
        </p:spPr>
      </p:pic>
      <p:sp>
        <p:nvSpPr>
          <p:cNvPr id="49" name="Freeform 14"/>
          <p:cNvSpPr>
            <a:spLocks noEditPoints="1"/>
          </p:cNvSpPr>
          <p:nvPr/>
        </p:nvSpPr>
        <p:spPr bwMode="black">
          <a:xfrm>
            <a:off x="4007778" y="1460050"/>
            <a:ext cx="529328" cy="549811"/>
          </a:xfrm>
          <a:custGeom>
            <a:avLst/>
            <a:gdLst>
              <a:gd name="T0" fmla="*/ 518 w 709"/>
              <a:gd name="T1" fmla="*/ 343 h 709"/>
              <a:gd name="T2" fmla="*/ 449 w 709"/>
              <a:gd name="T3" fmla="*/ 258 h 709"/>
              <a:gd name="T4" fmla="*/ 362 w 709"/>
              <a:gd name="T5" fmla="*/ 189 h 709"/>
              <a:gd name="T6" fmla="*/ 449 w 709"/>
              <a:gd name="T7" fmla="*/ 0 h 709"/>
              <a:gd name="T8" fmla="*/ 260 w 709"/>
              <a:gd name="T9" fmla="*/ 189 h 709"/>
              <a:gd name="T10" fmla="*/ 345 w 709"/>
              <a:gd name="T11" fmla="*/ 258 h 709"/>
              <a:gd name="T12" fmla="*/ 260 w 709"/>
              <a:gd name="T13" fmla="*/ 343 h 709"/>
              <a:gd name="T14" fmla="*/ 189 w 709"/>
              <a:gd name="T15" fmla="*/ 258 h 709"/>
              <a:gd name="T16" fmla="*/ 0 w 709"/>
              <a:gd name="T17" fmla="*/ 447 h 709"/>
              <a:gd name="T18" fmla="*/ 85 w 709"/>
              <a:gd name="T19" fmla="*/ 520 h 709"/>
              <a:gd name="T20" fmla="*/ 0 w 709"/>
              <a:gd name="T21" fmla="*/ 709 h 709"/>
              <a:gd name="T22" fmla="*/ 189 w 709"/>
              <a:gd name="T23" fmla="*/ 520 h 709"/>
              <a:gd name="T24" fmla="*/ 104 w 709"/>
              <a:gd name="T25" fmla="*/ 447 h 709"/>
              <a:gd name="T26" fmla="*/ 189 w 709"/>
              <a:gd name="T27" fmla="*/ 362 h 709"/>
              <a:gd name="T28" fmla="*/ 260 w 709"/>
              <a:gd name="T29" fmla="*/ 447 h 709"/>
              <a:gd name="T30" fmla="*/ 345 w 709"/>
              <a:gd name="T31" fmla="*/ 520 h 709"/>
              <a:gd name="T32" fmla="*/ 260 w 709"/>
              <a:gd name="T33" fmla="*/ 709 h 709"/>
              <a:gd name="T34" fmla="*/ 449 w 709"/>
              <a:gd name="T35" fmla="*/ 520 h 709"/>
              <a:gd name="T36" fmla="*/ 362 w 709"/>
              <a:gd name="T37" fmla="*/ 447 h 709"/>
              <a:gd name="T38" fmla="*/ 449 w 709"/>
              <a:gd name="T39" fmla="*/ 362 h 709"/>
              <a:gd name="T40" fmla="*/ 518 w 709"/>
              <a:gd name="T41" fmla="*/ 447 h 709"/>
              <a:gd name="T42" fmla="*/ 709 w 709"/>
              <a:gd name="T43" fmla="*/ 258 h 709"/>
              <a:gd name="T44" fmla="*/ 277 w 709"/>
              <a:gd name="T45" fmla="*/ 17 h 709"/>
              <a:gd name="T46" fmla="*/ 433 w 709"/>
              <a:gd name="T47" fmla="*/ 170 h 709"/>
              <a:gd name="T48" fmla="*/ 277 w 709"/>
              <a:gd name="T49" fmla="*/ 17 h 709"/>
              <a:gd name="T50" fmla="*/ 17 w 709"/>
              <a:gd name="T51" fmla="*/ 690 h 709"/>
              <a:gd name="T52" fmla="*/ 173 w 709"/>
              <a:gd name="T53" fmla="*/ 536 h 709"/>
              <a:gd name="T54" fmla="*/ 173 w 709"/>
              <a:gd name="T55" fmla="*/ 430 h 709"/>
              <a:gd name="T56" fmla="*/ 17 w 709"/>
              <a:gd name="T57" fmla="*/ 274 h 709"/>
              <a:gd name="T58" fmla="*/ 173 w 709"/>
              <a:gd name="T59" fmla="*/ 430 h 709"/>
              <a:gd name="T60" fmla="*/ 277 w 709"/>
              <a:gd name="T61" fmla="*/ 690 h 709"/>
              <a:gd name="T62" fmla="*/ 433 w 709"/>
              <a:gd name="T63" fmla="*/ 536 h 709"/>
              <a:gd name="T64" fmla="*/ 433 w 709"/>
              <a:gd name="T65" fmla="*/ 430 h 709"/>
              <a:gd name="T66" fmla="*/ 277 w 709"/>
              <a:gd name="T67" fmla="*/ 274 h 709"/>
              <a:gd name="T68" fmla="*/ 433 w 709"/>
              <a:gd name="T69" fmla="*/ 430 h 709"/>
              <a:gd name="T70" fmla="*/ 536 w 709"/>
              <a:gd name="T71" fmla="*/ 430 h 709"/>
              <a:gd name="T72" fmla="*/ 690 w 709"/>
              <a:gd name="T73" fmla="*/ 274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9" h="709">
                <a:moveTo>
                  <a:pt x="518" y="258"/>
                </a:moveTo>
                <a:lnTo>
                  <a:pt x="518" y="343"/>
                </a:lnTo>
                <a:lnTo>
                  <a:pt x="449" y="343"/>
                </a:lnTo>
                <a:lnTo>
                  <a:pt x="449" y="258"/>
                </a:lnTo>
                <a:lnTo>
                  <a:pt x="362" y="258"/>
                </a:lnTo>
                <a:lnTo>
                  <a:pt x="362" y="189"/>
                </a:lnTo>
                <a:lnTo>
                  <a:pt x="449" y="189"/>
                </a:lnTo>
                <a:lnTo>
                  <a:pt x="449" y="0"/>
                </a:lnTo>
                <a:lnTo>
                  <a:pt x="260" y="0"/>
                </a:lnTo>
                <a:lnTo>
                  <a:pt x="260" y="189"/>
                </a:lnTo>
                <a:lnTo>
                  <a:pt x="345" y="189"/>
                </a:lnTo>
                <a:lnTo>
                  <a:pt x="345" y="258"/>
                </a:lnTo>
                <a:lnTo>
                  <a:pt x="260" y="258"/>
                </a:lnTo>
                <a:lnTo>
                  <a:pt x="260" y="343"/>
                </a:lnTo>
                <a:lnTo>
                  <a:pt x="189" y="343"/>
                </a:lnTo>
                <a:lnTo>
                  <a:pt x="189" y="258"/>
                </a:lnTo>
                <a:lnTo>
                  <a:pt x="0" y="258"/>
                </a:lnTo>
                <a:lnTo>
                  <a:pt x="0" y="447"/>
                </a:lnTo>
                <a:lnTo>
                  <a:pt x="85" y="447"/>
                </a:lnTo>
                <a:lnTo>
                  <a:pt x="85" y="520"/>
                </a:lnTo>
                <a:lnTo>
                  <a:pt x="0" y="520"/>
                </a:lnTo>
                <a:lnTo>
                  <a:pt x="0" y="709"/>
                </a:lnTo>
                <a:lnTo>
                  <a:pt x="189" y="709"/>
                </a:lnTo>
                <a:lnTo>
                  <a:pt x="189" y="520"/>
                </a:lnTo>
                <a:lnTo>
                  <a:pt x="104" y="520"/>
                </a:lnTo>
                <a:lnTo>
                  <a:pt x="104" y="447"/>
                </a:lnTo>
                <a:lnTo>
                  <a:pt x="189" y="447"/>
                </a:lnTo>
                <a:lnTo>
                  <a:pt x="189" y="362"/>
                </a:lnTo>
                <a:lnTo>
                  <a:pt x="260" y="362"/>
                </a:lnTo>
                <a:lnTo>
                  <a:pt x="260" y="447"/>
                </a:lnTo>
                <a:lnTo>
                  <a:pt x="345" y="447"/>
                </a:lnTo>
                <a:lnTo>
                  <a:pt x="345" y="520"/>
                </a:lnTo>
                <a:lnTo>
                  <a:pt x="260" y="520"/>
                </a:lnTo>
                <a:lnTo>
                  <a:pt x="260" y="709"/>
                </a:lnTo>
                <a:lnTo>
                  <a:pt x="449" y="709"/>
                </a:lnTo>
                <a:lnTo>
                  <a:pt x="449" y="520"/>
                </a:lnTo>
                <a:lnTo>
                  <a:pt x="362" y="520"/>
                </a:lnTo>
                <a:lnTo>
                  <a:pt x="362" y="447"/>
                </a:lnTo>
                <a:lnTo>
                  <a:pt x="449" y="447"/>
                </a:lnTo>
                <a:lnTo>
                  <a:pt x="449" y="362"/>
                </a:lnTo>
                <a:lnTo>
                  <a:pt x="518" y="362"/>
                </a:lnTo>
                <a:lnTo>
                  <a:pt x="518" y="447"/>
                </a:lnTo>
                <a:lnTo>
                  <a:pt x="709" y="447"/>
                </a:lnTo>
                <a:lnTo>
                  <a:pt x="709" y="258"/>
                </a:lnTo>
                <a:lnTo>
                  <a:pt x="518" y="258"/>
                </a:lnTo>
                <a:close/>
                <a:moveTo>
                  <a:pt x="277" y="17"/>
                </a:moveTo>
                <a:lnTo>
                  <a:pt x="433" y="17"/>
                </a:lnTo>
                <a:lnTo>
                  <a:pt x="433" y="170"/>
                </a:lnTo>
                <a:lnTo>
                  <a:pt x="277" y="170"/>
                </a:lnTo>
                <a:lnTo>
                  <a:pt x="277" y="17"/>
                </a:lnTo>
                <a:close/>
                <a:moveTo>
                  <a:pt x="173" y="690"/>
                </a:moveTo>
                <a:lnTo>
                  <a:pt x="17" y="690"/>
                </a:lnTo>
                <a:lnTo>
                  <a:pt x="17" y="536"/>
                </a:lnTo>
                <a:lnTo>
                  <a:pt x="173" y="536"/>
                </a:lnTo>
                <a:lnTo>
                  <a:pt x="173" y="690"/>
                </a:lnTo>
                <a:close/>
                <a:moveTo>
                  <a:pt x="173" y="430"/>
                </a:moveTo>
                <a:lnTo>
                  <a:pt x="17" y="430"/>
                </a:lnTo>
                <a:lnTo>
                  <a:pt x="17" y="274"/>
                </a:lnTo>
                <a:lnTo>
                  <a:pt x="173" y="274"/>
                </a:lnTo>
                <a:lnTo>
                  <a:pt x="173" y="430"/>
                </a:lnTo>
                <a:close/>
                <a:moveTo>
                  <a:pt x="433" y="690"/>
                </a:moveTo>
                <a:lnTo>
                  <a:pt x="277" y="690"/>
                </a:lnTo>
                <a:lnTo>
                  <a:pt x="277" y="536"/>
                </a:lnTo>
                <a:lnTo>
                  <a:pt x="433" y="536"/>
                </a:lnTo>
                <a:lnTo>
                  <a:pt x="433" y="690"/>
                </a:lnTo>
                <a:close/>
                <a:moveTo>
                  <a:pt x="433" y="430"/>
                </a:moveTo>
                <a:lnTo>
                  <a:pt x="277" y="430"/>
                </a:lnTo>
                <a:lnTo>
                  <a:pt x="277" y="274"/>
                </a:lnTo>
                <a:lnTo>
                  <a:pt x="433" y="274"/>
                </a:lnTo>
                <a:lnTo>
                  <a:pt x="433" y="430"/>
                </a:lnTo>
                <a:close/>
                <a:moveTo>
                  <a:pt x="690" y="430"/>
                </a:moveTo>
                <a:lnTo>
                  <a:pt x="536" y="430"/>
                </a:lnTo>
                <a:lnTo>
                  <a:pt x="536" y="274"/>
                </a:lnTo>
                <a:lnTo>
                  <a:pt x="690" y="274"/>
                </a:lnTo>
                <a:lnTo>
                  <a:pt x="690" y="430"/>
                </a:ln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632" dirty="0"/>
          </a:p>
        </p:txBody>
      </p:sp>
      <p:pic>
        <p:nvPicPr>
          <p:cNvPr id="56" name="Picture 3" descr="\\MAGNUM\Projects\Microsoft\Cloud Power FY12\Design\ICONS_PNG\Accountability.png"/>
          <p:cNvPicPr>
            <a:picLocks noChangeAspect="1" noChangeArrowheads="1"/>
          </p:cNvPicPr>
          <p:nvPr/>
        </p:nvPicPr>
        <p:blipFill>
          <a:blip r:embed="rId5" cstate="print">
            <a:biLevel thresh="25000"/>
          </a:blip>
          <a:srcRect/>
          <a:stretch>
            <a:fillRect/>
          </a:stretch>
        </p:blipFill>
        <p:spPr bwMode="auto">
          <a:xfrm>
            <a:off x="724757" y="1388453"/>
            <a:ext cx="442953" cy="595365"/>
          </a:xfrm>
          <a:prstGeom prst="rect">
            <a:avLst/>
          </a:prstGeom>
          <a:noFill/>
        </p:spPr>
      </p:pic>
      <p:sp>
        <p:nvSpPr>
          <p:cNvPr id="52" name="Rectangle 51"/>
          <p:cNvSpPr/>
          <p:nvPr/>
        </p:nvSpPr>
        <p:spPr bwMode="auto">
          <a:xfrm>
            <a:off x="435824" y="3791473"/>
            <a:ext cx="3315683" cy="246888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2" defTabSz="408011">
              <a:lnSpc>
                <a:spcPct val="90000"/>
              </a:lnSpc>
              <a:spcBef>
                <a:spcPct val="0"/>
              </a:spcBef>
              <a:spcAft>
                <a:spcPct val="35000"/>
              </a:spcAft>
            </a:pPr>
            <a:r>
              <a:rPr lang="en-US" b="1" dirty="0" smtClean="0"/>
              <a:t>Low </a:t>
            </a:r>
            <a:r>
              <a:rPr lang="en-US" b="1" dirty="0"/>
              <a:t>Administration</a:t>
            </a:r>
            <a:endParaRPr lang="en-US" sz="1224" b="1" dirty="0"/>
          </a:p>
          <a:p>
            <a:pPr lvl="0" defTabSz="589349">
              <a:lnSpc>
                <a:spcPct val="90000"/>
              </a:lnSpc>
              <a:spcBef>
                <a:spcPct val="0"/>
              </a:spcBef>
              <a:spcAft>
                <a:spcPct val="35000"/>
              </a:spcAft>
            </a:pPr>
            <a:endParaRPr lang="en-US" sz="1224" b="1" dirty="0" smtClean="0">
              <a:solidFill>
                <a:srgbClr val="FFFFFF"/>
              </a:solidFill>
            </a:endParaRPr>
          </a:p>
          <a:p>
            <a:pPr marL="0" lvl="1" defTabSz="408011">
              <a:lnSpc>
                <a:spcPct val="90000"/>
              </a:lnSpc>
              <a:spcBef>
                <a:spcPct val="0"/>
              </a:spcBef>
              <a:spcAft>
                <a:spcPct val="15000"/>
              </a:spcAft>
            </a:pPr>
            <a:r>
              <a:rPr lang="en-US" sz="1600" dirty="0"/>
              <a:t>Subscription licensing eliminates the need to track your licenses for the selected desktop platform products on every </a:t>
            </a:r>
            <a:r>
              <a:rPr lang="en-US" sz="1600" dirty="0" smtClean="0"/>
              <a:t>PC.</a:t>
            </a:r>
          </a:p>
          <a:p>
            <a:pPr marL="0" lvl="1" defTabSz="408011">
              <a:lnSpc>
                <a:spcPct val="90000"/>
              </a:lnSpc>
              <a:spcBef>
                <a:spcPct val="0"/>
              </a:spcBef>
              <a:spcAft>
                <a:spcPct val="15000"/>
              </a:spcAft>
            </a:pPr>
            <a:endParaRPr lang="en-US" sz="1600" dirty="0"/>
          </a:p>
          <a:p>
            <a:pPr lvl="0" defTabSz="589349">
              <a:lnSpc>
                <a:spcPct val="90000"/>
              </a:lnSpc>
              <a:spcBef>
                <a:spcPct val="0"/>
              </a:spcBef>
              <a:spcAft>
                <a:spcPct val="35000"/>
              </a:spcAft>
            </a:pPr>
            <a:endParaRPr lang="en-US" sz="1224" b="1" dirty="0">
              <a:solidFill>
                <a:srgbClr val="FFFFFF"/>
              </a:solidFill>
            </a:endParaRPr>
          </a:p>
        </p:txBody>
      </p:sp>
      <p:pic>
        <p:nvPicPr>
          <p:cNvPr id="54" name="Picture 3" descr="C:\Users\mitchellg\Desktop\Simple_Licensing.png"/>
          <p:cNvPicPr>
            <a:picLocks noChangeAspect="1" noChangeArrowheads="1"/>
          </p:cNvPicPr>
          <p:nvPr/>
        </p:nvPicPr>
        <p:blipFill>
          <a:blip r:embed="rId6" cstate="print">
            <a:biLevel thresh="25000"/>
          </a:blip>
          <a:srcRect/>
          <a:stretch>
            <a:fillRect/>
          </a:stretch>
        </p:blipFill>
        <p:spPr bwMode="auto">
          <a:xfrm>
            <a:off x="637686" y="3800448"/>
            <a:ext cx="611019" cy="821259"/>
          </a:xfrm>
          <a:prstGeom prst="rect">
            <a:avLst/>
          </a:prstGeom>
          <a:noFill/>
        </p:spPr>
      </p:pic>
      <p:sp>
        <p:nvSpPr>
          <p:cNvPr id="5" name="Slide Number Placeholder 4"/>
          <p:cNvSpPr>
            <a:spLocks noGrp="1"/>
          </p:cNvSpPr>
          <p:nvPr>
            <p:ph type="sldNum" sz="quarter" idx="11"/>
          </p:nvPr>
        </p:nvSpPr>
        <p:spPr/>
        <p:txBody>
          <a:bodyPr/>
          <a:lstStyle/>
          <a:p>
            <a:fld id="{894E8EF0-91FF-4791-8529-F57CE0475C15}" type="slidenum">
              <a:rPr lang="en-US" smtClean="0"/>
              <a:pPr/>
              <a:t>5</a:t>
            </a:fld>
            <a:endParaRPr lang="en-US" dirty="0"/>
          </a:p>
        </p:txBody>
      </p:sp>
    </p:spTree>
    <p:extLst>
      <p:ext uri="{BB962C8B-B14F-4D97-AF65-F5344CB8AC3E}">
        <p14:creationId xmlns:p14="http://schemas.microsoft.com/office/powerpoint/2010/main" val="194626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42197" y="-383"/>
            <a:ext cx="11188326" cy="1165754"/>
          </a:xfrm>
        </p:spPr>
        <p:txBody>
          <a:bodyPr/>
          <a:lstStyle/>
          <a:p>
            <a:r>
              <a:rPr lang="en-US" dirty="0" smtClean="0"/>
              <a:t>Student Advantage</a:t>
            </a:r>
            <a:endParaRPr lang="en-US" dirty="0"/>
          </a:p>
        </p:txBody>
      </p:sp>
      <p:grpSp>
        <p:nvGrpSpPr>
          <p:cNvPr id="14" name="Group 13"/>
          <p:cNvGrpSpPr/>
          <p:nvPr/>
        </p:nvGrpSpPr>
        <p:grpSpPr>
          <a:xfrm>
            <a:off x="452843" y="1312434"/>
            <a:ext cx="11514979" cy="4758247"/>
            <a:chOff x="449301" y="1302315"/>
            <a:chExt cx="11290220" cy="4665372"/>
          </a:xfrm>
        </p:grpSpPr>
        <p:sp>
          <p:nvSpPr>
            <p:cNvPr id="18" name="Rectangle 17"/>
            <p:cNvSpPr/>
            <p:nvPr/>
          </p:nvSpPr>
          <p:spPr bwMode="auto">
            <a:xfrm>
              <a:off x="449301" y="4800974"/>
              <a:ext cx="3432281" cy="116671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a:xfrm>
              <a:off x="449302" y="5121181"/>
              <a:ext cx="3440476" cy="536814"/>
            </a:xfrm>
            <a:prstGeom prst="rect">
              <a:avLst/>
            </a:prstGeom>
          </p:spPr>
          <p:txBody>
            <a:bodyPr wrap="square" lIns="0" tIns="0" rIns="0" bIns="0">
              <a:spAutoFit/>
            </a:bodyPr>
            <a:lstStyle/>
            <a:p>
              <a:pPr algn="ctr" defTabSz="1988437" fontAlgn="base">
                <a:lnSpc>
                  <a:spcPct val="90000"/>
                </a:lnSpc>
                <a:spcBef>
                  <a:spcPct val="0"/>
                </a:spcBef>
                <a:spcAft>
                  <a:spcPct val="0"/>
                </a:spcAft>
              </a:pPr>
              <a:r>
                <a:rPr lang="en-US" sz="1938" dirty="0">
                  <a:solidFill>
                    <a:prstClr val="white"/>
                  </a:solidFill>
                  <a:ea typeface="Segoe UI" pitchFamily="34" charset="0"/>
                  <a:cs typeface="Segoe UI" pitchFamily="34" charset="0"/>
                </a:rPr>
                <a:t>For Volume Licensing Customers – EES or OVS-ES</a:t>
              </a:r>
              <a:endParaRPr lang="en-US" sz="1938" b="1" dirty="0">
                <a:solidFill>
                  <a:prstClr val="white"/>
                </a:solidFill>
                <a:cs typeface="Segoe UI Semibold" pitchFamily="34" charset="0"/>
              </a:endParaRPr>
            </a:p>
          </p:txBody>
        </p:sp>
        <p:sp>
          <p:nvSpPr>
            <p:cNvPr id="30" name="Rectangle 29"/>
            <p:cNvSpPr/>
            <p:nvPr/>
          </p:nvSpPr>
          <p:spPr bwMode="auto">
            <a:xfrm>
              <a:off x="4362477" y="4800974"/>
              <a:ext cx="3463871" cy="116671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8275650" y="4800974"/>
              <a:ext cx="3463871" cy="116671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a:xfrm>
              <a:off x="8267900" y="5121181"/>
              <a:ext cx="3455676" cy="536814"/>
            </a:xfrm>
            <a:prstGeom prst="rect">
              <a:avLst/>
            </a:prstGeom>
          </p:spPr>
          <p:txBody>
            <a:bodyPr wrap="square" lIns="0" tIns="0" rIns="0" bIns="0">
              <a:spAutoFit/>
            </a:bodyPr>
            <a:lstStyle/>
            <a:p>
              <a:pPr algn="ctr" defTabSz="1988437" fontAlgn="base">
                <a:lnSpc>
                  <a:spcPct val="90000"/>
                </a:lnSpc>
                <a:spcBef>
                  <a:spcPct val="0"/>
                </a:spcBef>
                <a:spcAft>
                  <a:spcPct val="0"/>
                </a:spcAft>
              </a:pPr>
              <a:r>
                <a:rPr lang="en-US" sz="1938" dirty="0">
                  <a:solidFill>
                    <a:prstClr val="white"/>
                  </a:solidFill>
                  <a:cs typeface="Segoe UI" pitchFamily="34" charset="0"/>
                </a:rPr>
                <a:t>Office 365 </a:t>
              </a:r>
              <a:r>
                <a:rPr lang="en-US" sz="1938" dirty="0" err="1">
                  <a:solidFill>
                    <a:prstClr val="white"/>
                  </a:solidFill>
                  <a:cs typeface="Segoe UI" pitchFamily="34" charset="0"/>
                </a:rPr>
                <a:t>ProPlus</a:t>
              </a:r>
              <a:r>
                <a:rPr lang="en-US" sz="1938" dirty="0">
                  <a:solidFill>
                    <a:prstClr val="white"/>
                  </a:solidFill>
                  <a:cs typeface="Segoe UI" pitchFamily="34" charset="0"/>
                </a:rPr>
                <a:t> for students at no extra cost </a:t>
              </a:r>
              <a:endParaRPr lang="en-US" sz="1938" b="1" dirty="0">
                <a:solidFill>
                  <a:prstClr val="white"/>
                </a:solidFill>
                <a:cs typeface="Segoe UI Semibold"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01" y="1302316"/>
              <a:ext cx="3440477" cy="3354465"/>
            </a:xfrm>
            <a:prstGeom prst="rect">
              <a:avLst/>
            </a:prstGeom>
            <a:noFill/>
            <a:ln>
              <a:noFill/>
            </a:ln>
            <a:effectLst>
              <a:outerShdw blurRad="50800" dist="38100" dir="18900000" algn="bl" rotWithShape="0">
                <a:prstClr val="black">
                  <a:alpha val="40000"/>
                </a:prstClr>
              </a:outerShdw>
            </a:effectLst>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462" t="-231" r="26509" b="231"/>
            <a:stretch/>
          </p:blipFill>
          <p:spPr>
            <a:xfrm>
              <a:off x="8267900" y="1302315"/>
              <a:ext cx="3471621" cy="3354465"/>
            </a:xfrm>
            <a:prstGeom prst="rect">
              <a:avLst/>
            </a:prstGeom>
            <a:noFill/>
            <a:ln>
              <a:noFill/>
            </a:ln>
            <a:effectLst>
              <a:outerShdw blurRad="50800" dist="38100" dir="18900000" algn="bl" rotWithShape="0">
                <a:prstClr val="black">
                  <a:alpha val="40000"/>
                </a:prstClr>
              </a:outerShdw>
            </a:effectLst>
          </p:spPr>
        </p:pic>
        <p:sp>
          <p:nvSpPr>
            <p:cNvPr id="37" name="Rectangle 36"/>
            <p:cNvSpPr/>
            <p:nvPr/>
          </p:nvSpPr>
          <p:spPr>
            <a:xfrm>
              <a:off x="4370673" y="5121181"/>
              <a:ext cx="3455676" cy="536814"/>
            </a:xfrm>
            <a:prstGeom prst="rect">
              <a:avLst/>
            </a:prstGeom>
          </p:spPr>
          <p:txBody>
            <a:bodyPr wrap="square" lIns="0" tIns="0" rIns="0" bIns="0">
              <a:spAutoFit/>
            </a:bodyPr>
            <a:lstStyle/>
            <a:p>
              <a:pPr algn="ctr" defTabSz="1988437" fontAlgn="base">
                <a:lnSpc>
                  <a:spcPct val="90000"/>
                </a:lnSpc>
                <a:spcBef>
                  <a:spcPct val="0"/>
                </a:spcBef>
                <a:spcAft>
                  <a:spcPct val="0"/>
                </a:spcAft>
              </a:pPr>
              <a:r>
                <a:rPr lang="en-US" sz="1938" dirty="0">
                  <a:solidFill>
                    <a:prstClr val="white"/>
                  </a:solidFill>
                  <a:ea typeface="Segoe UI" pitchFamily="34" charset="0"/>
                  <a:cs typeface="Segoe UI" pitchFamily="34" charset="0"/>
                </a:rPr>
                <a:t>Purchase Office for 100% of organization's faculty &amp; staff</a:t>
              </a:r>
              <a:endParaRPr lang="en-US" sz="1938" b="1" dirty="0">
                <a:solidFill>
                  <a:prstClr val="white"/>
                </a:solidFill>
                <a:cs typeface="Segoe UI Semibold" pitchFamily="34" charset="0"/>
              </a:endParaRPr>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14007" r="17821"/>
            <a:stretch/>
          </p:blipFill>
          <p:spPr>
            <a:xfrm>
              <a:off x="4370374" y="1302316"/>
              <a:ext cx="3432874" cy="3354465"/>
            </a:xfrm>
            <a:prstGeom prst="rect">
              <a:avLst/>
            </a:prstGeom>
            <a:noFill/>
            <a:ln>
              <a:noFill/>
            </a:ln>
            <a:effectLst>
              <a:outerShdw blurRad="50800" dist="38100" dir="18900000" algn="bl" rotWithShape="0">
                <a:prstClr val="black">
                  <a:alpha val="40000"/>
                </a:prstClr>
              </a:outerShdw>
            </a:effectLst>
          </p:spPr>
        </p:pic>
      </p:grpSp>
    </p:spTree>
    <p:extLst>
      <p:ext uri="{BB962C8B-B14F-4D97-AF65-F5344CB8AC3E}">
        <p14:creationId xmlns:p14="http://schemas.microsoft.com/office/powerpoint/2010/main" val="298999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72277" y="3259345"/>
            <a:ext cx="9326374" cy="1508795"/>
            <a:chOff x="272277" y="3259345"/>
            <a:chExt cx="9326374" cy="1508795"/>
          </a:xfrm>
        </p:grpSpPr>
        <p:sp>
          <p:nvSpPr>
            <p:cNvPr id="46" name="Rectangle 45"/>
            <p:cNvSpPr/>
            <p:nvPr/>
          </p:nvSpPr>
          <p:spPr>
            <a:xfrm>
              <a:off x="272277" y="3259345"/>
              <a:ext cx="9326374" cy="1508795"/>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274320" tIns="274320" rIns="91440" bIns="91440" numCol="1" spcCol="1270" anchor="t" anchorCtr="0">
              <a:noAutofit/>
            </a:bodyPr>
            <a:lstStyle/>
            <a:p>
              <a:pPr defTabSz="544015">
                <a:lnSpc>
                  <a:spcPct val="90000"/>
                </a:lnSpc>
                <a:spcBef>
                  <a:spcPct val="0"/>
                </a:spcBef>
                <a:spcAft>
                  <a:spcPts val="1800"/>
                </a:spcAft>
              </a:pPr>
              <a:r>
                <a:rPr lang="en-US" b="1" dirty="0" smtClean="0"/>
                <a:t>       Competitive </a:t>
              </a:r>
              <a:r>
                <a:rPr lang="en-US" b="1" dirty="0"/>
                <a:t>Advantage of the </a:t>
              </a:r>
              <a:r>
                <a:rPr lang="en-US" b="1" dirty="0" smtClean="0"/>
                <a:t>Offering</a:t>
              </a:r>
              <a:endParaRPr lang="en-US" sz="1600" b="1" dirty="0"/>
            </a:p>
            <a:p>
              <a:pPr marL="116575" lvl="1" indent="-116575" defTabSz="634684">
                <a:lnSpc>
                  <a:spcPct val="90000"/>
                </a:lnSpc>
                <a:spcBef>
                  <a:spcPct val="0"/>
                </a:spcBef>
                <a:spcAft>
                  <a:spcPct val="15000"/>
                </a:spcAft>
                <a:buChar char="••"/>
              </a:pPr>
              <a:r>
                <a:rPr lang="en-US" sz="1600" dirty="0"/>
                <a:t>Program features (e.g. FTE counting) present new opportunities to combat competitive threats</a:t>
              </a:r>
            </a:p>
            <a:p>
              <a:pPr marL="116575" lvl="1" indent="-116575" defTabSz="634684">
                <a:lnSpc>
                  <a:spcPct val="90000"/>
                </a:lnSpc>
                <a:spcBef>
                  <a:spcPct val="0"/>
                </a:spcBef>
                <a:spcAft>
                  <a:spcPct val="15000"/>
                </a:spcAft>
                <a:buChar char="••"/>
              </a:pPr>
              <a:r>
                <a:rPr lang="en-US" sz="1600" dirty="0"/>
                <a:t>Licensing options cover spectrum of customers, enabling Partners to go after new accounts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876" y="3403986"/>
              <a:ext cx="391661" cy="385444"/>
            </a:xfrm>
            <a:prstGeom prst="rect">
              <a:avLst/>
            </a:prstGeom>
          </p:spPr>
        </p:pic>
      </p:grpSp>
      <p:grpSp>
        <p:nvGrpSpPr>
          <p:cNvPr id="6" name="Group 5"/>
          <p:cNvGrpSpPr/>
          <p:nvPr/>
        </p:nvGrpSpPr>
        <p:grpSpPr>
          <a:xfrm>
            <a:off x="272277" y="4770786"/>
            <a:ext cx="9326374" cy="1084114"/>
            <a:chOff x="272277" y="3228447"/>
            <a:chExt cx="9326374" cy="754002"/>
          </a:xfrm>
        </p:grpSpPr>
        <p:sp>
          <p:nvSpPr>
            <p:cNvPr id="37" name="Rectangle 36"/>
            <p:cNvSpPr/>
            <p:nvPr/>
          </p:nvSpPr>
          <p:spPr>
            <a:xfrm>
              <a:off x="272277" y="3228447"/>
              <a:ext cx="9326374" cy="754002"/>
            </a:xfrm>
            <a:prstGeom prst="rect">
              <a:avLst/>
            </a:prstGeom>
            <a:solidFill>
              <a:schemeClr val="accent5"/>
            </a:solidFill>
            <a:ln>
              <a:solidFill>
                <a:schemeClr val="accent5"/>
              </a:solidFill>
            </a:ln>
          </p:spPr>
          <p:style>
            <a:lnRef idx="0">
              <a:scrgbClr r="0" g="0" b="0"/>
            </a:lnRef>
            <a:fillRef idx="0">
              <a:scrgbClr r="0" g="0" b="0"/>
            </a:fillRef>
            <a:effectRef idx="0">
              <a:scrgbClr r="0" g="0" b="0"/>
            </a:effectRef>
            <a:fontRef idx="minor">
              <a:schemeClr val="lt1"/>
            </a:fontRef>
          </p:style>
          <p:txBody>
            <a:bodyPr spcFirstLastPara="0" vert="horz" wrap="square" lIns="274320" tIns="274320" rIns="91440" bIns="91440" numCol="1" spcCol="1270" anchor="t" anchorCtr="0">
              <a:noAutofit/>
            </a:bodyPr>
            <a:lstStyle/>
            <a:p>
              <a:pPr defTabSz="544015">
                <a:lnSpc>
                  <a:spcPct val="90000"/>
                </a:lnSpc>
                <a:spcBef>
                  <a:spcPct val="0"/>
                </a:spcBef>
                <a:spcAft>
                  <a:spcPts val="1800"/>
                </a:spcAft>
              </a:pPr>
              <a:r>
                <a:rPr lang="en-US" b="1" dirty="0" smtClean="0"/>
                <a:t>      Deepen </a:t>
              </a:r>
              <a:r>
                <a:rPr lang="en-US" b="1" dirty="0"/>
                <a:t>the Customer </a:t>
              </a:r>
              <a:r>
                <a:rPr lang="en-US" b="1" dirty="0" smtClean="0"/>
                <a:t>Relationship</a:t>
              </a:r>
            </a:p>
            <a:p>
              <a:pPr marL="118872" lvl="1" indent="-118872" defTabSz="544015">
                <a:lnSpc>
                  <a:spcPct val="90000"/>
                </a:lnSpc>
                <a:spcBef>
                  <a:spcPct val="0"/>
                </a:spcBef>
                <a:spcAft>
                  <a:spcPts val="1800"/>
                </a:spcAft>
                <a:buFont typeface="Arial" panose="020B0604020202020204" pitchFamily="34" charset="0"/>
                <a:buChar char="•"/>
              </a:pPr>
              <a:r>
                <a:rPr lang="en-US" sz="1600" dirty="0">
                  <a:solidFill>
                    <a:schemeClr val="bg1"/>
                  </a:solidFill>
                </a:rPr>
                <a:t>Full integration of Office 365 within the offering</a:t>
              </a:r>
            </a:p>
            <a:p>
              <a:pPr defTabSz="544015">
                <a:lnSpc>
                  <a:spcPct val="90000"/>
                </a:lnSpc>
                <a:spcBef>
                  <a:spcPct val="0"/>
                </a:spcBef>
                <a:spcAft>
                  <a:spcPts val="1800"/>
                </a:spcAft>
              </a:pPr>
              <a:endParaRPr lang="en-US" b="1"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83" y="3351010"/>
              <a:ext cx="491130" cy="298409"/>
            </a:xfrm>
            <a:prstGeom prst="rect">
              <a:avLst/>
            </a:prstGeom>
          </p:spPr>
        </p:pic>
      </p:grpSp>
      <p:sp>
        <p:nvSpPr>
          <p:cNvPr id="45" name="Rectangle 44"/>
          <p:cNvSpPr/>
          <p:nvPr/>
        </p:nvSpPr>
        <p:spPr>
          <a:xfrm>
            <a:off x="272277" y="1182969"/>
            <a:ext cx="9326374" cy="2059020"/>
          </a:xfrm>
          <a:prstGeom prst="rect">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274320" tIns="274320" rIns="91440" bIns="91440" numCol="1" spcCol="1270" anchor="t" anchorCtr="0">
            <a:noAutofit/>
          </a:bodyPr>
          <a:lstStyle/>
          <a:p>
            <a:pPr marL="457200" indent="-457200" defTabSz="544015">
              <a:lnSpc>
                <a:spcPct val="90000"/>
              </a:lnSpc>
              <a:spcBef>
                <a:spcPct val="0"/>
              </a:spcBef>
              <a:spcAft>
                <a:spcPts val="1800"/>
              </a:spcAft>
            </a:pPr>
            <a:r>
              <a:rPr lang="en-US" b="1" dirty="0" smtClean="0"/>
              <a:t>       Simplified </a:t>
            </a:r>
            <a:r>
              <a:rPr lang="en-US" b="1" dirty="0"/>
              <a:t>Sales </a:t>
            </a:r>
            <a:r>
              <a:rPr lang="en-US" b="1" dirty="0" smtClean="0"/>
              <a:t>Motion</a:t>
            </a:r>
          </a:p>
          <a:p>
            <a:pPr marL="116575" lvl="1" indent="-116575" defTabSz="634684">
              <a:lnSpc>
                <a:spcPct val="90000"/>
              </a:lnSpc>
              <a:spcBef>
                <a:spcPct val="0"/>
              </a:spcBef>
              <a:spcAft>
                <a:spcPts val="600"/>
              </a:spcAft>
              <a:buChar char="••"/>
            </a:pPr>
            <a:r>
              <a:rPr lang="en-US" sz="1600" dirty="0">
                <a:solidFill>
                  <a:schemeClr val="bg1"/>
                </a:solidFill>
              </a:rPr>
              <a:t>One set of program rules, versus multiple guidelines  makes it easier for Partners to sell</a:t>
            </a:r>
          </a:p>
          <a:p>
            <a:pPr marL="116575" lvl="1" indent="-116575" defTabSz="634684">
              <a:lnSpc>
                <a:spcPct val="90000"/>
              </a:lnSpc>
              <a:spcBef>
                <a:spcPct val="0"/>
              </a:spcBef>
              <a:spcAft>
                <a:spcPts val="600"/>
              </a:spcAft>
              <a:buChar char="••"/>
            </a:pPr>
            <a:r>
              <a:rPr lang="en-US" sz="1600" dirty="0">
                <a:solidFill>
                  <a:schemeClr val="bg1"/>
                </a:solidFill>
              </a:rPr>
              <a:t>One enrollment for both K-12 and higher </a:t>
            </a:r>
            <a:r>
              <a:rPr lang="en-US" sz="1600" dirty="0" err="1">
                <a:solidFill>
                  <a:schemeClr val="bg1"/>
                </a:solidFill>
              </a:rPr>
              <a:t>ed</a:t>
            </a:r>
            <a:r>
              <a:rPr lang="en-US" sz="1600" dirty="0">
                <a:solidFill>
                  <a:schemeClr val="bg1"/>
                </a:solidFill>
              </a:rPr>
              <a:t>, leaving fewer contracts to manage</a:t>
            </a:r>
          </a:p>
          <a:p>
            <a:pPr marL="116575" lvl="1" indent="-116575" defTabSz="634684">
              <a:lnSpc>
                <a:spcPct val="90000"/>
              </a:lnSpc>
              <a:spcBef>
                <a:spcPct val="0"/>
              </a:spcBef>
              <a:spcAft>
                <a:spcPts val="600"/>
              </a:spcAft>
              <a:buChar char="••"/>
            </a:pPr>
            <a:r>
              <a:rPr lang="en-US" sz="1600" dirty="0">
                <a:solidFill>
                  <a:schemeClr val="bg1"/>
                </a:solidFill>
              </a:rPr>
              <a:t>Device count of School enrollment is outdated, FTE count better fits the academic market today</a:t>
            </a:r>
          </a:p>
          <a:p>
            <a:pPr marL="116575" lvl="1" indent="-116575" defTabSz="634684">
              <a:lnSpc>
                <a:spcPct val="90000"/>
              </a:lnSpc>
              <a:spcBef>
                <a:spcPct val="0"/>
              </a:spcBef>
              <a:spcAft>
                <a:spcPts val="600"/>
              </a:spcAft>
              <a:buChar char="••"/>
            </a:pPr>
            <a:r>
              <a:rPr lang="en-US" sz="1600" dirty="0">
                <a:solidFill>
                  <a:schemeClr val="bg1"/>
                </a:solidFill>
              </a:rPr>
              <a:t>Simplified contract reduces the complexity for both customers and partners</a:t>
            </a:r>
          </a:p>
          <a:p>
            <a:pPr defTabSz="544015">
              <a:lnSpc>
                <a:spcPct val="90000"/>
              </a:lnSpc>
              <a:spcBef>
                <a:spcPct val="0"/>
              </a:spcBef>
              <a:spcAft>
                <a:spcPct val="35000"/>
              </a:spcAft>
            </a:pPr>
            <a:endParaRPr lang="en-US" dirty="0"/>
          </a:p>
        </p:txBody>
      </p:sp>
      <p:sp>
        <p:nvSpPr>
          <p:cNvPr id="10" name="Freeform 18"/>
          <p:cNvSpPr>
            <a:spLocks noEditPoints="1"/>
          </p:cNvSpPr>
          <p:nvPr/>
        </p:nvSpPr>
        <p:spPr bwMode="black">
          <a:xfrm>
            <a:off x="399876" y="1338748"/>
            <a:ext cx="346744" cy="422914"/>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632"/>
          </a:p>
        </p:txBody>
      </p:sp>
      <p:sp>
        <p:nvSpPr>
          <p:cNvPr id="27" name="Title 1"/>
          <p:cNvSpPr>
            <a:spLocks noGrp="1"/>
          </p:cNvSpPr>
          <p:nvPr>
            <p:ph type="title"/>
          </p:nvPr>
        </p:nvSpPr>
        <p:spPr/>
        <p:txBody>
          <a:bodyPr>
            <a:normAutofit/>
          </a:bodyPr>
          <a:lstStyle/>
          <a:p>
            <a:r>
              <a:rPr lang="en-US" dirty="0">
                <a:solidFill>
                  <a:schemeClr val="accent1"/>
                </a:solidFill>
              </a:rPr>
              <a:t>EES </a:t>
            </a:r>
            <a:r>
              <a:rPr lang="en-US" dirty="0" smtClean="0">
                <a:solidFill>
                  <a:schemeClr val="accent1"/>
                </a:solidFill>
              </a:rPr>
              <a:t>Partner Benefits</a:t>
            </a:r>
            <a:endParaRPr lang="en-US" dirty="0">
              <a:solidFill>
                <a:schemeClr val="accent1"/>
              </a:solidFill>
            </a:endParaRPr>
          </a:p>
        </p:txBody>
      </p:sp>
      <p:sp>
        <p:nvSpPr>
          <p:cNvPr id="4" name="Slide Number Placeholder 3"/>
          <p:cNvSpPr>
            <a:spLocks noGrp="1"/>
          </p:cNvSpPr>
          <p:nvPr>
            <p:ph type="sldNum" sz="quarter" idx="11"/>
          </p:nvPr>
        </p:nvSpPr>
        <p:spPr/>
        <p:txBody>
          <a:bodyPr/>
          <a:lstStyle/>
          <a:p>
            <a:fld id="{894E8EF0-91FF-4791-8529-F57CE0475C15}" type="slidenum">
              <a:rPr lang="en-US" smtClean="0"/>
              <a:pPr/>
              <a:t>7</a:t>
            </a:fld>
            <a:endParaRPr lang="en-US" dirty="0"/>
          </a:p>
        </p:txBody>
      </p:sp>
    </p:spTree>
    <p:extLst>
      <p:ext uri="{BB962C8B-B14F-4D97-AF65-F5344CB8AC3E}">
        <p14:creationId xmlns:p14="http://schemas.microsoft.com/office/powerpoint/2010/main" val="39099581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75645231"/>
              </p:ext>
            </p:extLst>
          </p:nvPr>
        </p:nvGraphicFramePr>
        <p:xfrm>
          <a:off x="434555" y="1238582"/>
          <a:ext cx="9094456" cy="4990567"/>
        </p:xfrm>
        <a:graphic>
          <a:graphicData uri="http://schemas.openxmlformats.org/drawingml/2006/table">
            <a:tbl>
              <a:tblPr firstRow="1" bandRow="1">
                <a:tableStyleId>{5C22544A-7EE6-4342-B048-85BDC9FD1C3A}</a:tableStyleId>
              </a:tblPr>
              <a:tblGrid>
                <a:gridCol w="2389590"/>
                <a:gridCol w="2766734"/>
                <a:gridCol w="1628068"/>
                <a:gridCol w="2310064"/>
              </a:tblGrid>
              <a:tr h="510007">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dirty="0" smtClean="0"/>
                        <a:t>New Products</a:t>
                      </a:r>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dirty="0" smtClean="0"/>
                        <a:t>Deployment</a:t>
                      </a:r>
                    </a:p>
                  </a:txBody>
                  <a:tcPr/>
                </a:tc>
                <a:tc>
                  <a:txBody>
                    <a:bodyPr/>
                    <a:lstStyle/>
                    <a:p>
                      <a:r>
                        <a:rPr lang="en-US" sz="1800" dirty="0" smtClean="0"/>
                        <a:t>Training</a:t>
                      </a:r>
                      <a:endParaRPr lang="en-US" dirty="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dirty="0" smtClean="0"/>
                        <a:t>Specialized</a:t>
                      </a:r>
                    </a:p>
                  </a:txBody>
                  <a:tcPr/>
                </a:tc>
              </a:tr>
              <a:tr h="3730064">
                <a:tc>
                  <a:txBody>
                    <a:bodyPr/>
                    <a:lstStyle/>
                    <a:p>
                      <a:pPr marL="285750" indent="-285750">
                        <a:spcAft>
                          <a:spcPts val="600"/>
                        </a:spcAft>
                        <a:buClr>
                          <a:schemeClr val="bg1"/>
                        </a:buClr>
                        <a:buSzPct val="75000"/>
                        <a:buFont typeface="Wingdings 3" panose="05040102010807070707" pitchFamily="18" charset="2"/>
                        <a:buChar char="}"/>
                      </a:pPr>
                      <a:r>
                        <a:rPr lang="en-US" sz="1600" b="0" i="0" u="none" strike="noStrike" kern="1200" baseline="0" dirty="0" smtClean="0">
                          <a:solidFill>
                            <a:schemeClr val="bg1"/>
                          </a:solidFill>
                          <a:latin typeface="+mn-lt"/>
                          <a:ea typeface="+mn-ea"/>
                          <a:cs typeface="+mn-cs"/>
                        </a:rPr>
                        <a:t>New Product Versions</a:t>
                      </a:r>
                      <a:endParaRPr lang="en-US" sz="1600" dirty="0">
                        <a:solidFill>
                          <a:schemeClr val="bg1"/>
                        </a:solidFill>
                      </a:endParaRPr>
                    </a:p>
                    <a:p>
                      <a:pPr marL="285750" indent="-285750">
                        <a:spcAft>
                          <a:spcPts val="600"/>
                        </a:spcAft>
                        <a:buClr>
                          <a:schemeClr val="bg1"/>
                        </a:buClr>
                        <a:buSzPct val="75000"/>
                        <a:buFont typeface="Wingdings 3" panose="05040102010807070707" pitchFamily="18" charset="2"/>
                        <a:buChar char="}"/>
                      </a:pPr>
                      <a:r>
                        <a:rPr lang="en-US" sz="1600" b="0" i="0" u="none" strike="noStrike" kern="1200" baseline="0" dirty="0" smtClean="0">
                          <a:solidFill>
                            <a:schemeClr val="bg1"/>
                          </a:solidFill>
                          <a:latin typeface="+mn-lt"/>
                          <a:ea typeface="+mn-ea"/>
                          <a:cs typeface="+mn-cs"/>
                        </a:rPr>
                        <a:t>Step-Up Licensing Availability</a:t>
                      </a:r>
                      <a:endParaRPr lang="en-US" sz="1600" dirty="0">
                        <a:solidFill>
                          <a:schemeClr val="bg1"/>
                        </a:solidFill>
                      </a:endParaRPr>
                    </a:p>
                    <a:p>
                      <a:pPr marL="285750" indent="-285750">
                        <a:spcAft>
                          <a:spcPts val="600"/>
                        </a:spcAft>
                        <a:buClr>
                          <a:schemeClr val="bg1"/>
                        </a:buClr>
                        <a:buSzPct val="75000"/>
                        <a:buFont typeface="Wingdings 3" panose="05040102010807070707" pitchFamily="18" charset="2"/>
                        <a:buChar char="}"/>
                      </a:pPr>
                      <a:r>
                        <a:rPr lang="en-US" sz="1600" b="0" i="0" u="none" strike="noStrike" kern="1200" baseline="0" dirty="0" smtClean="0">
                          <a:solidFill>
                            <a:schemeClr val="bg1"/>
                          </a:solidFill>
                          <a:latin typeface="+mn-lt"/>
                          <a:ea typeface="+mn-ea"/>
                          <a:cs typeface="+mn-cs"/>
                        </a:rPr>
                        <a:t>Microsoft Desktop Optimization Pack (MDOP)</a:t>
                      </a:r>
                      <a:endParaRPr lang="en-US" sz="1600" dirty="0">
                        <a:solidFill>
                          <a:schemeClr val="bg1"/>
                        </a:solidFill>
                      </a:endParaRPr>
                    </a:p>
                    <a:p>
                      <a:pPr marL="285750" indent="-285750">
                        <a:spcAft>
                          <a:spcPts val="600"/>
                        </a:spcAft>
                        <a:buClr>
                          <a:schemeClr val="bg1"/>
                        </a:buClr>
                        <a:buSzPct val="75000"/>
                        <a:buFont typeface="Wingdings 3" panose="05040102010807070707" pitchFamily="18" charset="2"/>
                        <a:buChar char="}"/>
                      </a:pPr>
                      <a:r>
                        <a:rPr lang="en-US" sz="1600" b="0" i="0" u="none" strike="noStrike" kern="1200" baseline="0" dirty="0" smtClean="0">
                          <a:solidFill>
                            <a:schemeClr val="bg1"/>
                          </a:solidFill>
                          <a:latin typeface="+mn-lt"/>
                          <a:ea typeface="+mn-ea"/>
                          <a:cs typeface="+mn-cs"/>
                        </a:rPr>
                        <a:t>Windows 8 Enterprise Edition</a:t>
                      </a:r>
                      <a:endParaRPr lang="en-US" sz="1600" dirty="0">
                        <a:solidFill>
                          <a:schemeClr val="bg1"/>
                        </a:solidFill>
                      </a:endParaRPr>
                    </a:p>
                  </a:txBody>
                  <a:tcPr>
                    <a:solidFill>
                      <a:schemeClr val="accent2"/>
                    </a:solidFill>
                  </a:tcPr>
                </a:tc>
                <a:tc>
                  <a:txBody>
                    <a:bodyPr/>
                    <a:lstStyle/>
                    <a:p>
                      <a:pPr marL="285750" indent="-285750">
                        <a:buClr>
                          <a:schemeClr val="bg1"/>
                        </a:buClr>
                        <a:buSzPct val="75000"/>
                        <a:buFont typeface="Wingdings 3" panose="05040102010807070707" pitchFamily="18" charset="2"/>
                        <a:buChar char="}"/>
                      </a:pPr>
                      <a:r>
                        <a:rPr lang="en-US" sz="1600" kern="1200" dirty="0" smtClean="0">
                          <a:solidFill>
                            <a:schemeClr val="bg1"/>
                          </a:solidFill>
                          <a:effectLst/>
                          <a:latin typeface="+mn-lt"/>
                          <a:ea typeface="+mn-ea"/>
                          <a:cs typeface="+mn-cs"/>
                        </a:rPr>
                        <a:t>License Mobility Through Software Assurance </a:t>
                      </a:r>
                      <a:endParaRPr lang="en-US" sz="1600" dirty="0">
                        <a:solidFill>
                          <a:schemeClr val="bg1"/>
                        </a:solidFill>
                      </a:endParaRPr>
                    </a:p>
                    <a:p>
                      <a:pPr marL="285750" indent="-285750">
                        <a:buClr>
                          <a:schemeClr val="bg1"/>
                        </a:buClr>
                        <a:buSzPct val="75000"/>
                        <a:buFont typeface="Wingdings 3" panose="05040102010807070707" pitchFamily="18" charset="2"/>
                        <a:buChar char="}"/>
                      </a:pPr>
                      <a:r>
                        <a:rPr lang="en-US" sz="1600" kern="1200" dirty="0" smtClean="0">
                          <a:solidFill>
                            <a:schemeClr val="bg1"/>
                          </a:solidFill>
                          <a:effectLst/>
                          <a:latin typeface="+mn-lt"/>
                          <a:ea typeface="+mn-ea"/>
                          <a:cs typeface="+mn-cs"/>
                        </a:rPr>
                        <a:t>Windows Virtual Desktop Access (VDA) Rights </a:t>
                      </a:r>
                      <a:endParaRPr lang="en-US" sz="1600" dirty="0">
                        <a:solidFill>
                          <a:schemeClr val="bg1"/>
                        </a:solidFill>
                      </a:endParaRPr>
                    </a:p>
                    <a:p>
                      <a:pPr marL="285750" indent="-285750">
                        <a:buClr>
                          <a:schemeClr val="bg1"/>
                        </a:buClr>
                        <a:buSzPct val="75000"/>
                        <a:buFont typeface="Wingdings 3" panose="05040102010807070707" pitchFamily="18" charset="2"/>
                        <a:buChar char="}"/>
                      </a:pPr>
                      <a:r>
                        <a:rPr lang="en-US" sz="1600" kern="1200" dirty="0" smtClean="0">
                          <a:solidFill>
                            <a:schemeClr val="bg1"/>
                          </a:solidFill>
                          <a:effectLst/>
                          <a:latin typeface="+mn-lt"/>
                          <a:ea typeface="+mn-ea"/>
                          <a:cs typeface="+mn-cs"/>
                        </a:rPr>
                        <a:t>Windows Companion Subscription License‡</a:t>
                      </a:r>
                      <a:endParaRPr lang="en-US" sz="1600" dirty="0">
                        <a:solidFill>
                          <a:schemeClr val="bg1"/>
                        </a:solidFill>
                      </a:endParaRPr>
                    </a:p>
                    <a:p>
                      <a:pPr marL="285750" marR="0" indent="-285750" algn="l" defTabSz="932742" rtl="0" eaLnBrk="1" fontAlgn="auto" latinLnBrk="0" hangingPunct="1">
                        <a:lnSpc>
                          <a:spcPct val="100000"/>
                        </a:lnSpc>
                        <a:spcBef>
                          <a:spcPts val="0"/>
                        </a:spcBef>
                        <a:spcAft>
                          <a:spcPts val="0"/>
                        </a:spcAft>
                        <a:buClr>
                          <a:schemeClr val="bg1"/>
                        </a:buClr>
                        <a:buSzPct val="75000"/>
                        <a:buFont typeface="Wingdings 3" panose="05040102010807070707" pitchFamily="18" charset="2"/>
                        <a:buChar char="}"/>
                        <a:tabLst/>
                        <a:defRPr/>
                      </a:pPr>
                      <a:r>
                        <a:rPr lang="en-US" sz="1600" kern="1200" dirty="0" smtClean="0">
                          <a:solidFill>
                            <a:schemeClr val="bg1"/>
                          </a:solidFill>
                          <a:effectLst/>
                          <a:latin typeface="+mn-lt"/>
                          <a:ea typeface="+mn-ea"/>
                          <a:cs typeface="+mn-cs"/>
                        </a:rPr>
                        <a:t>Windows RT Companion VDA Rights</a:t>
                      </a:r>
                    </a:p>
                    <a:p>
                      <a:pPr marL="285750" indent="-285750">
                        <a:buClr>
                          <a:schemeClr val="bg1"/>
                        </a:buClr>
                        <a:buSzPct val="75000"/>
                        <a:buFont typeface="Wingdings 3" panose="05040102010807070707" pitchFamily="18" charset="2"/>
                        <a:buChar char="}"/>
                      </a:pPr>
                      <a:r>
                        <a:rPr lang="en-US" sz="1600" kern="1200" dirty="0" smtClean="0">
                          <a:solidFill>
                            <a:schemeClr val="bg1"/>
                          </a:solidFill>
                          <a:effectLst/>
                          <a:latin typeface="+mn-lt"/>
                          <a:ea typeface="+mn-ea"/>
                          <a:cs typeface="+mn-cs"/>
                        </a:rPr>
                        <a:t>Windows To Go Use Rights </a:t>
                      </a:r>
                      <a:endParaRPr lang="en-US" sz="1600" dirty="0">
                        <a:solidFill>
                          <a:schemeClr val="bg1"/>
                        </a:solidFill>
                      </a:endParaRPr>
                    </a:p>
                    <a:p>
                      <a:pPr marL="285750" indent="-285750">
                        <a:buClr>
                          <a:schemeClr val="bg1"/>
                        </a:buClr>
                        <a:buSzPct val="75000"/>
                        <a:buFont typeface="Wingdings 3" panose="05040102010807070707" pitchFamily="18" charset="2"/>
                        <a:buChar char="}"/>
                      </a:pPr>
                      <a:r>
                        <a:rPr lang="en-US" sz="1600" kern="1200" dirty="0" smtClean="0">
                          <a:solidFill>
                            <a:schemeClr val="bg1"/>
                          </a:solidFill>
                          <a:effectLst/>
                          <a:latin typeface="+mn-lt"/>
                          <a:ea typeface="+mn-ea"/>
                          <a:cs typeface="+mn-cs"/>
                        </a:rPr>
                        <a:t>Windows Roaming Use Rights </a:t>
                      </a:r>
                      <a:endParaRPr lang="en-US" sz="1600" dirty="0">
                        <a:solidFill>
                          <a:schemeClr val="bg1"/>
                        </a:solidFill>
                      </a:endParaRPr>
                    </a:p>
                    <a:p>
                      <a:pPr marL="285750" marR="0" indent="-285750" algn="l" defTabSz="932742" rtl="0" eaLnBrk="1" fontAlgn="auto" latinLnBrk="0" hangingPunct="1">
                        <a:lnSpc>
                          <a:spcPct val="100000"/>
                        </a:lnSpc>
                        <a:spcBef>
                          <a:spcPts val="0"/>
                        </a:spcBef>
                        <a:spcAft>
                          <a:spcPts val="0"/>
                        </a:spcAft>
                        <a:buClr>
                          <a:schemeClr val="bg1"/>
                        </a:buClr>
                        <a:buSzPct val="75000"/>
                        <a:buFont typeface="Wingdings 3" panose="05040102010807070707" pitchFamily="18" charset="2"/>
                        <a:buChar char="}"/>
                        <a:tabLst/>
                        <a:defRPr/>
                      </a:pPr>
                      <a:r>
                        <a:rPr lang="en-US" sz="1600" kern="1200" dirty="0" smtClean="0">
                          <a:solidFill>
                            <a:schemeClr val="bg1"/>
                          </a:solidFill>
                          <a:effectLst/>
                          <a:latin typeface="+mn-lt"/>
                          <a:ea typeface="+mn-ea"/>
                          <a:cs typeface="+mn-cs"/>
                        </a:rPr>
                        <a:t>Windows Thin PC</a:t>
                      </a:r>
                    </a:p>
                    <a:p>
                      <a:pPr marL="285750" marR="0" indent="-285750" algn="l" defTabSz="932742" rtl="0" eaLnBrk="1" fontAlgn="auto" latinLnBrk="0" hangingPunct="1">
                        <a:lnSpc>
                          <a:spcPct val="100000"/>
                        </a:lnSpc>
                        <a:spcBef>
                          <a:spcPts val="0"/>
                        </a:spcBef>
                        <a:spcAft>
                          <a:spcPts val="0"/>
                        </a:spcAft>
                        <a:buClr>
                          <a:schemeClr val="bg1"/>
                        </a:buClr>
                        <a:buSzPct val="75000"/>
                        <a:buFont typeface="Wingdings 3" panose="05040102010807070707" pitchFamily="18" charset="2"/>
                        <a:buChar char="}"/>
                        <a:tabLst/>
                        <a:defRPr/>
                      </a:pPr>
                      <a:r>
                        <a:rPr lang="en-US" sz="1600" kern="1200" dirty="0" smtClean="0">
                          <a:solidFill>
                            <a:schemeClr val="bg1"/>
                          </a:solidFill>
                          <a:effectLst/>
                          <a:latin typeface="+mn-lt"/>
                          <a:ea typeface="+mn-ea"/>
                          <a:cs typeface="+mn-cs"/>
                        </a:rPr>
                        <a:t>Office Roaming Use Rights</a:t>
                      </a:r>
                    </a:p>
                    <a:p>
                      <a:pPr marL="285750" indent="-285750">
                        <a:buClr>
                          <a:schemeClr val="bg1"/>
                        </a:buClr>
                        <a:buSzPct val="75000"/>
                        <a:buFont typeface="Wingdings 3" panose="05040102010807070707" pitchFamily="18" charset="2"/>
                        <a:buChar char="}"/>
                      </a:pPr>
                      <a:r>
                        <a:rPr lang="en-US" sz="1600" kern="1200" dirty="0" smtClean="0">
                          <a:solidFill>
                            <a:schemeClr val="bg1"/>
                          </a:solidFill>
                          <a:effectLst/>
                          <a:latin typeface="+mn-lt"/>
                          <a:ea typeface="+mn-ea"/>
                          <a:cs typeface="+mn-cs"/>
                        </a:rPr>
                        <a:t>TechNet Benefits</a:t>
                      </a:r>
                      <a:endParaRPr lang="en-US" sz="1600" kern="1200" dirty="0">
                        <a:solidFill>
                          <a:schemeClr val="bg1"/>
                        </a:solidFill>
                        <a:effectLst/>
                        <a:latin typeface="+mn-lt"/>
                        <a:ea typeface="+mn-ea"/>
                        <a:cs typeface="+mn-cs"/>
                      </a:endParaRPr>
                    </a:p>
                    <a:p>
                      <a:pPr marL="285750" marR="0" indent="-285750" algn="l" defTabSz="932742" rtl="0" eaLnBrk="1" fontAlgn="auto" latinLnBrk="0" hangingPunct="1">
                        <a:lnSpc>
                          <a:spcPct val="100000"/>
                        </a:lnSpc>
                        <a:spcBef>
                          <a:spcPts val="0"/>
                        </a:spcBef>
                        <a:spcAft>
                          <a:spcPts val="0"/>
                        </a:spcAft>
                        <a:buClr>
                          <a:schemeClr val="bg1"/>
                        </a:buClr>
                        <a:buSzPct val="75000"/>
                        <a:buFont typeface="Wingdings 3" panose="05040102010807070707" pitchFamily="18" charset="2"/>
                        <a:buChar char="}"/>
                        <a:tabLst/>
                        <a:defRPr/>
                      </a:pPr>
                      <a:r>
                        <a:rPr lang="en-US" sz="1600" kern="1200" dirty="0" smtClean="0">
                          <a:solidFill>
                            <a:schemeClr val="bg1"/>
                          </a:solidFill>
                          <a:effectLst/>
                          <a:latin typeface="+mn-lt"/>
                          <a:ea typeface="+mn-ea"/>
                          <a:cs typeface="+mn-cs"/>
                        </a:rPr>
                        <a:t>Microsoft Office Multi-Language Pack</a:t>
                      </a:r>
                    </a:p>
                  </a:txBody>
                  <a:tcPr>
                    <a:solidFill>
                      <a:schemeClr val="accent5"/>
                    </a:solidFill>
                  </a:tcPr>
                </a:tc>
                <a:tc>
                  <a:txBody>
                    <a:bodyPr/>
                    <a:lstStyle/>
                    <a:p>
                      <a:pPr marL="285750" marR="0" indent="-285750" algn="l" defTabSz="932742" rtl="0" eaLnBrk="1" fontAlgn="auto" latinLnBrk="0" hangingPunct="1">
                        <a:lnSpc>
                          <a:spcPct val="100000"/>
                        </a:lnSpc>
                        <a:spcBef>
                          <a:spcPts val="0"/>
                        </a:spcBef>
                        <a:spcAft>
                          <a:spcPts val="600"/>
                        </a:spcAft>
                        <a:buClr>
                          <a:schemeClr val="bg1"/>
                        </a:buClr>
                        <a:buSzPct val="75000"/>
                        <a:buFont typeface="Wingdings 3" panose="05040102010807070707" pitchFamily="18" charset="2"/>
                        <a:buChar char="}"/>
                        <a:tabLst/>
                        <a:defRPr/>
                      </a:pPr>
                      <a:r>
                        <a:rPr lang="en-US" sz="1600" kern="1200" dirty="0" smtClean="0">
                          <a:solidFill>
                            <a:schemeClr val="bg1"/>
                          </a:solidFill>
                          <a:effectLst/>
                          <a:latin typeface="+mn-lt"/>
                          <a:ea typeface="+mn-ea"/>
                          <a:cs typeface="+mn-cs"/>
                        </a:rPr>
                        <a:t>E-Learning</a:t>
                      </a:r>
                    </a:p>
                    <a:p>
                      <a:pPr marL="285750" indent="-285750">
                        <a:spcBef>
                          <a:spcPts val="0"/>
                        </a:spcBef>
                        <a:spcAft>
                          <a:spcPts val="600"/>
                        </a:spcAft>
                        <a:buClr>
                          <a:schemeClr val="bg1"/>
                        </a:buClr>
                        <a:buSzPct val="75000"/>
                        <a:buFont typeface="Wingdings 3" panose="05040102010807070707" pitchFamily="18" charset="2"/>
                        <a:buChar char="}"/>
                      </a:pPr>
                      <a:r>
                        <a:rPr lang="en-US" sz="1600" kern="1200" dirty="0" smtClean="0">
                          <a:solidFill>
                            <a:schemeClr val="bg1"/>
                          </a:solidFill>
                          <a:effectLst/>
                          <a:latin typeface="+mn-lt"/>
                          <a:ea typeface="+mn-ea"/>
                          <a:cs typeface="+mn-cs"/>
                        </a:rPr>
                        <a:t>Home Use Program</a:t>
                      </a:r>
                      <a:endParaRPr lang="en-US" sz="1600" kern="1200" dirty="0">
                        <a:solidFill>
                          <a:schemeClr val="bg1"/>
                        </a:solidFill>
                        <a:effectLst/>
                        <a:latin typeface="+mn-lt"/>
                        <a:ea typeface="+mn-ea"/>
                        <a:cs typeface="+mn-cs"/>
                      </a:endParaRPr>
                    </a:p>
                  </a:txBody>
                  <a:tcPr>
                    <a:solidFill>
                      <a:schemeClr val="accent2"/>
                    </a:solidFill>
                  </a:tcPr>
                </a:tc>
                <a:tc>
                  <a:txBody>
                    <a:bodyPr/>
                    <a:lstStyle/>
                    <a:p>
                      <a:pPr marL="285750" indent="-285750">
                        <a:spcBef>
                          <a:spcPts val="0"/>
                        </a:spcBef>
                        <a:spcAft>
                          <a:spcPts val="600"/>
                        </a:spcAft>
                        <a:buClr>
                          <a:schemeClr val="bg1"/>
                        </a:buClr>
                        <a:buSzPct val="75000"/>
                        <a:buFont typeface="Wingdings 3" panose="05040102010807070707" pitchFamily="18" charset="2"/>
                        <a:buChar char="}"/>
                      </a:pPr>
                      <a:r>
                        <a:rPr lang="en-US" sz="1600" kern="1200" dirty="0" smtClean="0">
                          <a:solidFill>
                            <a:schemeClr val="bg1"/>
                          </a:solidFill>
                          <a:effectLst/>
                          <a:latin typeface="+mn-lt"/>
                          <a:ea typeface="+mn-ea"/>
                          <a:cs typeface="+mn-cs"/>
                        </a:rPr>
                        <a:t>Cold Backups for Disaster Recovery</a:t>
                      </a:r>
                      <a:endParaRPr lang="en-US" sz="1600" kern="1200" dirty="0">
                        <a:solidFill>
                          <a:schemeClr val="bg1"/>
                        </a:solidFill>
                        <a:effectLst/>
                        <a:latin typeface="+mn-lt"/>
                        <a:ea typeface="+mn-ea"/>
                        <a:cs typeface="+mn-cs"/>
                      </a:endParaRPr>
                    </a:p>
                    <a:p>
                      <a:pPr marL="285750" marR="0" indent="-285750" algn="l" defTabSz="932742" rtl="0" eaLnBrk="1" fontAlgn="auto" latinLnBrk="0" hangingPunct="1">
                        <a:lnSpc>
                          <a:spcPct val="100000"/>
                        </a:lnSpc>
                        <a:spcBef>
                          <a:spcPts val="0"/>
                        </a:spcBef>
                        <a:spcAft>
                          <a:spcPts val="600"/>
                        </a:spcAft>
                        <a:buClr>
                          <a:schemeClr val="bg1"/>
                        </a:buClr>
                        <a:buSzPct val="75000"/>
                        <a:buFont typeface="Wingdings 3" panose="05040102010807070707" pitchFamily="18" charset="2"/>
                        <a:buChar char="}"/>
                        <a:tabLst/>
                        <a:defRPr/>
                      </a:pPr>
                      <a:r>
                        <a:rPr lang="en-US" sz="1600" kern="1200" dirty="0" smtClean="0">
                          <a:solidFill>
                            <a:schemeClr val="bg1"/>
                          </a:solidFill>
                          <a:effectLst/>
                          <a:latin typeface="+mn-lt"/>
                          <a:ea typeface="+mn-ea"/>
                          <a:cs typeface="+mn-cs"/>
                        </a:rPr>
                        <a:t>Spread Payments</a:t>
                      </a:r>
                    </a:p>
                  </a:txBody>
                  <a:tcPr>
                    <a:solidFill>
                      <a:schemeClr val="accent5"/>
                    </a:solidFill>
                  </a:tcPr>
                </a:tc>
              </a:tr>
            </a:tbl>
          </a:graphicData>
        </a:graphic>
      </p:graphicFrame>
      <p:sp>
        <p:nvSpPr>
          <p:cNvPr id="2" name="Title 1"/>
          <p:cNvSpPr>
            <a:spLocks noGrp="1"/>
          </p:cNvSpPr>
          <p:nvPr>
            <p:ph type="title"/>
          </p:nvPr>
        </p:nvSpPr>
        <p:spPr/>
        <p:txBody>
          <a:bodyPr/>
          <a:lstStyle/>
          <a:p>
            <a:r>
              <a:rPr lang="en-US" dirty="0" smtClean="0"/>
              <a:t>EES Includes Software Assurance</a:t>
            </a:r>
            <a:endParaRPr lang="en-US" dirty="0"/>
          </a:p>
        </p:txBody>
      </p:sp>
      <p:sp>
        <p:nvSpPr>
          <p:cNvPr id="8" name="TextBox 7"/>
          <p:cNvSpPr txBox="1"/>
          <p:nvPr/>
        </p:nvSpPr>
        <p:spPr>
          <a:xfrm>
            <a:off x="4987160" y="6355984"/>
            <a:ext cx="6057064" cy="556755"/>
          </a:xfrm>
          <a:prstGeom prst="rect">
            <a:avLst/>
          </a:prstGeom>
          <a:noFill/>
        </p:spPr>
        <p:txBody>
          <a:bodyPr>
            <a:spAutoFit/>
          </a:bodyPr>
          <a:lstStyle/>
          <a:p>
            <a:r>
              <a:rPr lang="en-US" sz="1050" dirty="0">
                <a:solidFill>
                  <a:schemeClr val="tx1">
                    <a:lumMod val="65000"/>
                    <a:lumOff val="35000"/>
                    <a:alpha val="99000"/>
                  </a:schemeClr>
                </a:solidFill>
              </a:rPr>
              <a:t>Note: Software Assurance benefits are subject to change. Please refer to the Microsoft Volume Licensing Product List at </a:t>
            </a:r>
            <a:r>
              <a:rPr lang="en-US" sz="1050" u="sng" dirty="0">
                <a:solidFill>
                  <a:schemeClr val="tx2">
                    <a:alpha val="99000"/>
                  </a:schemeClr>
                </a:solidFill>
              </a:rPr>
              <a:t>http://www.microsoft.com/licensing/userights/</a:t>
            </a:r>
            <a:r>
              <a:rPr lang="en-US" sz="1050" dirty="0">
                <a:solidFill>
                  <a:schemeClr val="tx1">
                    <a:lumMod val="65000"/>
                    <a:lumOff val="35000"/>
                    <a:alpha val="99000"/>
                  </a:schemeClr>
                </a:solidFill>
              </a:rPr>
              <a:t>  to verify current benefits.</a:t>
            </a:r>
          </a:p>
          <a:p>
            <a:endParaRPr lang="en-US" sz="918" dirty="0">
              <a:solidFill>
                <a:schemeClr val="tx1">
                  <a:lumMod val="65000"/>
                  <a:lumOff val="35000"/>
                  <a:alpha val="99000"/>
                </a:schemeClr>
              </a:solidFill>
            </a:endParaRPr>
          </a:p>
        </p:txBody>
      </p:sp>
      <p:sp>
        <p:nvSpPr>
          <p:cNvPr id="7" name="Rectangle 6"/>
          <p:cNvSpPr/>
          <p:nvPr/>
        </p:nvSpPr>
        <p:spPr>
          <a:xfrm>
            <a:off x="8490108" y="8849807"/>
            <a:ext cx="2662999" cy="233602"/>
          </a:xfrm>
          <a:prstGeom prst="rect">
            <a:avLst/>
          </a:prstGeom>
        </p:spPr>
        <p:txBody>
          <a:bodyPr wrap="square">
            <a:spAutoFit/>
          </a:bodyPr>
          <a:lstStyle/>
          <a:p>
            <a:endParaRPr lang="en-US" sz="918" dirty="0">
              <a:solidFill>
                <a:schemeClr val="bg1"/>
              </a:solidFill>
            </a:endParaRPr>
          </a:p>
        </p:txBody>
      </p:sp>
      <p:sp>
        <p:nvSpPr>
          <p:cNvPr id="3" name="Rectangular Callout 2"/>
          <p:cNvSpPr/>
          <p:nvPr/>
        </p:nvSpPr>
        <p:spPr bwMode="auto">
          <a:xfrm>
            <a:off x="8941176" y="2718756"/>
            <a:ext cx="2971251" cy="2312571"/>
          </a:xfrm>
          <a:prstGeom prst="wedgeRectCallout">
            <a:avLst>
              <a:gd name="adj1" fmla="val -50690"/>
              <a:gd name="adj2" fmla="val 88512"/>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defTabSz="755481"/>
            <a:r>
              <a:rPr lang="en-US" sz="1224" dirty="0">
                <a:solidFill>
                  <a:srgbClr val="FFFFFF"/>
                </a:solidFill>
              </a:rPr>
              <a:t>“Our Microsoft volume licensing agreement is a key component of our strategy to provide consolidated, low cost, high value services to the faculty, staff, and students…. It simplifies administration, lowers costs, and improves security </a:t>
            </a:r>
            <a:br>
              <a:rPr lang="en-US" sz="1224" dirty="0">
                <a:solidFill>
                  <a:srgbClr val="FFFFFF"/>
                </a:solidFill>
              </a:rPr>
            </a:br>
            <a:r>
              <a:rPr lang="en-US" sz="1224" dirty="0">
                <a:solidFill>
                  <a:srgbClr val="FFFFFF"/>
                </a:solidFill>
              </a:rPr>
              <a:t>and compliance.</a:t>
            </a:r>
            <a:r>
              <a:rPr lang="en-US" sz="1224" dirty="0" smtClean="0">
                <a:solidFill>
                  <a:srgbClr val="FFFFFF"/>
                </a:solidFill>
              </a:rPr>
              <a:t>”</a:t>
            </a:r>
          </a:p>
          <a:p>
            <a:pPr lvl="0" defTabSz="755481"/>
            <a:endParaRPr lang="en-US" sz="1224" dirty="0">
              <a:solidFill>
                <a:srgbClr val="FFFFFF"/>
              </a:solidFill>
            </a:endParaRPr>
          </a:p>
          <a:p>
            <a:pPr lvl="0"/>
            <a:r>
              <a:rPr lang="en-US" sz="918" b="1" dirty="0">
                <a:solidFill>
                  <a:srgbClr val="FFFFFF"/>
                </a:solidFill>
              </a:rPr>
              <a:t>Mike Conlon, </a:t>
            </a:r>
            <a:r>
              <a:rPr lang="en-US" sz="918" b="1" dirty="0" err="1">
                <a:solidFill>
                  <a:srgbClr val="FFFFFF"/>
                </a:solidFill>
              </a:rPr>
              <a:t>Ph.D</a:t>
            </a:r>
            <a:r>
              <a:rPr lang="en-US" sz="918" b="1" dirty="0">
                <a:solidFill>
                  <a:srgbClr val="FFFFFF"/>
                </a:solidFill>
              </a:rPr>
              <a:t>, </a:t>
            </a:r>
            <a:r>
              <a:rPr lang="en-US" sz="918" dirty="0">
                <a:solidFill>
                  <a:srgbClr val="FFFFFF"/>
                </a:solidFill>
              </a:rPr>
              <a:t>Associate CIO, </a:t>
            </a:r>
            <a:br>
              <a:rPr lang="en-US" sz="918" dirty="0">
                <a:solidFill>
                  <a:srgbClr val="FFFFFF"/>
                </a:solidFill>
              </a:rPr>
            </a:br>
            <a:r>
              <a:rPr lang="en-US" sz="918" dirty="0">
                <a:solidFill>
                  <a:srgbClr val="FFFFFF"/>
                </a:solidFill>
              </a:rPr>
              <a:t>IT Architecture, University of Florida</a:t>
            </a:r>
          </a:p>
          <a:p>
            <a:pPr lvl="0" defTabSz="755481"/>
            <a:endParaRPr lang="en-US" sz="1224" dirty="0" smtClean="0">
              <a:solidFill>
                <a:srgbClr val="FFFFFF"/>
              </a:solidFill>
            </a:endParaRPr>
          </a:p>
          <a:p>
            <a:pPr lvl="0" defTabSz="755481"/>
            <a:endParaRPr lang="en-US" sz="1224" spc="-124" dirty="0">
              <a:solidFill>
                <a:srgbClr val="4F4F4F">
                  <a:lumMod val="50000"/>
                </a:srgbClr>
              </a:solidFill>
              <a:latin typeface="Segoe Light" pitchFamily="34" charset="0"/>
            </a:endParaRPr>
          </a:p>
        </p:txBody>
      </p:sp>
      <p:sp>
        <p:nvSpPr>
          <p:cNvPr id="6" name="Slide Number Placeholder 5"/>
          <p:cNvSpPr>
            <a:spLocks noGrp="1"/>
          </p:cNvSpPr>
          <p:nvPr>
            <p:ph type="sldNum" sz="quarter" idx="11"/>
          </p:nvPr>
        </p:nvSpPr>
        <p:spPr/>
        <p:txBody>
          <a:bodyPr/>
          <a:lstStyle/>
          <a:p>
            <a:fld id="{894E8EF0-91FF-4791-8529-F57CE0475C15}" type="slidenum">
              <a:rPr lang="en-US" smtClean="0"/>
              <a:pPr/>
              <a:t>8</a:t>
            </a:fld>
            <a:endParaRPr lang="en-US" dirty="0"/>
          </a:p>
        </p:txBody>
      </p:sp>
    </p:spTree>
    <p:extLst>
      <p:ext uri="{BB962C8B-B14F-4D97-AF65-F5344CB8AC3E}">
        <p14:creationId xmlns:p14="http://schemas.microsoft.com/office/powerpoint/2010/main" val="48316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bwMode="auto">
          <a:xfrm>
            <a:off x="468881" y="4228270"/>
            <a:ext cx="2286000" cy="2286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408011">
              <a:spcBef>
                <a:spcPct val="0"/>
              </a:spcBef>
              <a:spcAft>
                <a:spcPct val="35000"/>
              </a:spcAft>
            </a:pPr>
            <a:r>
              <a:rPr lang="en-US" b="1" dirty="0" smtClean="0">
                <a:ln>
                  <a:solidFill>
                    <a:schemeClr val="bg1">
                      <a:alpha val="0"/>
                    </a:schemeClr>
                  </a:solidFill>
                </a:ln>
                <a:solidFill>
                  <a:schemeClr val="bg1"/>
                </a:solidFill>
              </a:rPr>
              <a:t>DreamSpark</a:t>
            </a:r>
            <a:endParaRPr lang="en-US" sz="1224" dirty="0">
              <a:solidFill>
                <a:schemeClr val="bg1"/>
              </a:solidFill>
            </a:endParaRPr>
          </a:p>
          <a:p>
            <a:pPr marL="0" lvl="1" defTabSz="408011">
              <a:lnSpc>
                <a:spcPct val="90000"/>
              </a:lnSpc>
              <a:spcBef>
                <a:spcPct val="0"/>
              </a:spcBef>
              <a:spcAft>
                <a:spcPct val="15000"/>
              </a:spcAft>
            </a:pPr>
            <a:r>
              <a:rPr lang="en-US" sz="1400" dirty="0">
                <a:solidFill>
                  <a:schemeClr val="bg1"/>
                </a:solidFill>
              </a:rPr>
              <a:t>Access to Microsoft developer tools, platforms, and servers in labs, classrooms and on student computers for research and instructional purposes.</a:t>
            </a:r>
          </a:p>
          <a:p>
            <a:pPr lvl="0" defTabSz="589349">
              <a:lnSpc>
                <a:spcPct val="90000"/>
              </a:lnSpc>
              <a:spcBef>
                <a:spcPct val="0"/>
              </a:spcBef>
              <a:spcAft>
                <a:spcPct val="35000"/>
              </a:spcAft>
            </a:pPr>
            <a:endParaRPr lang="en-US" sz="1224" dirty="0">
              <a:solidFill>
                <a:schemeClr val="bg1"/>
              </a:solidFill>
            </a:endParaRPr>
          </a:p>
        </p:txBody>
      </p:sp>
      <p:sp>
        <p:nvSpPr>
          <p:cNvPr id="81" name="Rectangle 80"/>
          <p:cNvSpPr/>
          <p:nvPr/>
        </p:nvSpPr>
        <p:spPr bwMode="auto">
          <a:xfrm>
            <a:off x="2752010" y="1942270"/>
            <a:ext cx="2286000" cy="2286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408011">
              <a:spcBef>
                <a:spcPct val="0"/>
              </a:spcBef>
              <a:spcAft>
                <a:spcPct val="35000"/>
              </a:spcAft>
            </a:pPr>
            <a:r>
              <a:rPr lang="en-US" sz="1224" dirty="0" smtClean="0">
                <a:solidFill>
                  <a:srgbClr val="FFFFFF"/>
                </a:solidFill>
              </a:rPr>
              <a:t> </a:t>
            </a:r>
            <a:r>
              <a:rPr lang="en-US" b="1" dirty="0"/>
              <a:t>Work at Home </a:t>
            </a:r>
            <a:r>
              <a:rPr lang="en-US" b="1" dirty="0" smtClean="0"/>
              <a:t>Rights</a:t>
            </a:r>
            <a:endParaRPr lang="en-US" sz="1224" dirty="0">
              <a:solidFill>
                <a:srgbClr val="FFFFFF"/>
              </a:solidFill>
            </a:endParaRPr>
          </a:p>
          <a:p>
            <a:pPr marL="0" lvl="1" defTabSz="408011">
              <a:lnSpc>
                <a:spcPct val="90000"/>
              </a:lnSpc>
              <a:spcBef>
                <a:spcPct val="0"/>
              </a:spcBef>
              <a:spcAft>
                <a:spcPct val="15000"/>
              </a:spcAft>
            </a:pPr>
            <a:r>
              <a:rPr lang="en-US" sz="1400" dirty="0">
                <a:solidFill>
                  <a:schemeClr val="bg1"/>
                </a:solidFill>
              </a:rPr>
              <a:t>Permit your faculty and staff to use application, system, and CAL products on a personally owned computer for work-related purposes.</a:t>
            </a:r>
          </a:p>
          <a:p>
            <a:pPr lvl="0" defTabSz="589349">
              <a:lnSpc>
                <a:spcPct val="90000"/>
              </a:lnSpc>
              <a:spcBef>
                <a:spcPct val="0"/>
              </a:spcBef>
              <a:spcAft>
                <a:spcPct val="35000"/>
              </a:spcAft>
            </a:pPr>
            <a:endParaRPr lang="en-US" sz="1224" dirty="0">
              <a:solidFill>
                <a:srgbClr val="FFFFFF"/>
              </a:solidFill>
            </a:endParaRPr>
          </a:p>
        </p:txBody>
      </p:sp>
      <p:sp>
        <p:nvSpPr>
          <p:cNvPr id="76" name="Rectangle 75"/>
          <p:cNvSpPr/>
          <p:nvPr/>
        </p:nvSpPr>
        <p:spPr bwMode="auto">
          <a:xfrm>
            <a:off x="471752" y="1942270"/>
            <a:ext cx="2286000" cy="2286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408011">
              <a:spcBef>
                <a:spcPct val="0"/>
              </a:spcBef>
              <a:spcAft>
                <a:spcPct val="35000"/>
              </a:spcAft>
            </a:pPr>
            <a:r>
              <a:rPr lang="en-US" b="1" dirty="0" smtClean="0"/>
              <a:t>Cloud Services</a:t>
            </a:r>
            <a:endParaRPr lang="en-US" sz="1224" dirty="0">
              <a:solidFill>
                <a:srgbClr val="FFFFFF"/>
              </a:solidFill>
            </a:endParaRPr>
          </a:p>
          <a:p>
            <a:pPr marL="0" lvl="1" defTabSz="408011">
              <a:lnSpc>
                <a:spcPct val="90000"/>
              </a:lnSpc>
              <a:spcBef>
                <a:spcPct val="0"/>
              </a:spcBef>
              <a:spcAft>
                <a:spcPct val="15000"/>
              </a:spcAft>
            </a:pPr>
            <a:r>
              <a:rPr lang="en-US" sz="1400" dirty="0">
                <a:solidFill>
                  <a:schemeClr val="bg1"/>
                </a:solidFill>
              </a:rPr>
              <a:t>Free* access to Office 365 </a:t>
            </a:r>
            <a:r>
              <a:rPr lang="en-US" sz="1400" dirty="0" smtClean="0">
                <a:solidFill>
                  <a:schemeClr val="bg1"/>
                </a:solidFill>
              </a:rPr>
              <a:t>Education A2</a:t>
            </a:r>
            <a:endParaRPr lang="en-US" sz="1400" dirty="0">
              <a:solidFill>
                <a:schemeClr val="bg1"/>
              </a:solidFill>
            </a:endParaRPr>
          </a:p>
          <a:p>
            <a:r>
              <a:rPr lang="en-US" altLang="zh-CN" sz="900" dirty="0" smtClean="0">
                <a:solidFill>
                  <a:schemeClr val="bg1"/>
                </a:solidFill>
              </a:rPr>
              <a:t>*</a:t>
            </a:r>
            <a:r>
              <a:rPr lang="en-US" altLang="zh-CN" sz="1200" dirty="0" smtClean="0">
                <a:solidFill>
                  <a:schemeClr val="bg1"/>
                </a:solidFill>
              </a:rPr>
              <a:t>No </a:t>
            </a:r>
            <a:r>
              <a:rPr lang="en-US" altLang="zh-CN" sz="1200" dirty="0">
                <a:solidFill>
                  <a:schemeClr val="bg1"/>
                </a:solidFill>
              </a:rPr>
              <a:t>license fee; doesn’t include deployment or support costs associated with the service.</a:t>
            </a:r>
          </a:p>
          <a:p>
            <a:pPr lvl="0" defTabSz="589349">
              <a:lnSpc>
                <a:spcPct val="90000"/>
              </a:lnSpc>
              <a:spcBef>
                <a:spcPct val="0"/>
              </a:spcBef>
              <a:spcAft>
                <a:spcPct val="35000"/>
              </a:spcAft>
            </a:pPr>
            <a:endParaRPr lang="en-US" sz="1224" dirty="0">
              <a:solidFill>
                <a:srgbClr val="FFFFFF"/>
              </a:solidFill>
            </a:endParaRPr>
          </a:p>
        </p:txBody>
      </p:sp>
      <p:sp>
        <p:nvSpPr>
          <p:cNvPr id="3" name="Text Placeholder 2"/>
          <p:cNvSpPr>
            <a:spLocks noGrp="1"/>
          </p:cNvSpPr>
          <p:nvPr>
            <p:ph type="body" sz="quarter" idx="12"/>
          </p:nvPr>
        </p:nvSpPr>
        <p:spPr/>
        <p:txBody>
          <a:bodyPr/>
          <a:lstStyle/>
          <a:p>
            <a:r>
              <a:rPr lang="en-US" dirty="0"/>
              <a:t>Stretch your budget with valuable benefits</a:t>
            </a:r>
          </a:p>
        </p:txBody>
      </p:sp>
      <p:sp>
        <p:nvSpPr>
          <p:cNvPr id="2" name="Title 1"/>
          <p:cNvSpPr>
            <a:spLocks noGrp="1"/>
          </p:cNvSpPr>
          <p:nvPr>
            <p:ph type="title"/>
          </p:nvPr>
        </p:nvSpPr>
        <p:spPr/>
        <p:txBody>
          <a:bodyPr/>
          <a:lstStyle/>
          <a:p>
            <a:r>
              <a:rPr lang="en-US" dirty="0" smtClean="0">
                <a:solidFill>
                  <a:schemeClr val="accent2">
                    <a:lumMod val="75000"/>
                  </a:schemeClr>
                </a:solidFill>
              </a:rPr>
              <a:t>Additional Benefits Included with EES</a:t>
            </a:r>
            <a:br>
              <a:rPr lang="en-US" dirty="0" smtClean="0">
                <a:solidFill>
                  <a:schemeClr val="accent2">
                    <a:lumMod val="75000"/>
                  </a:schemeClr>
                </a:solidFill>
              </a:rPr>
            </a:br>
            <a:r>
              <a:rPr lang="en-US" dirty="0">
                <a:latin typeface="Segoe UI Light" pitchFamily="34" charset="0"/>
              </a:rPr>
              <a:t/>
            </a:r>
            <a:br>
              <a:rPr lang="en-US" dirty="0">
                <a:latin typeface="Segoe UI Light" pitchFamily="34" charset="0"/>
              </a:rPr>
            </a:br>
            <a:endParaRPr lang="en-US" dirty="0">
              <a:solidFill>
                <a:schemeClr val="accent2">
                  <a:lumMod val="75000"/>
                </a:schemeClr>
              </a:solidFill>
            </a:endParaRPr>
          </a:p>
        </p:txBody>
      </p:sp>
      <p:sp>
        <p:nvSpPr>
          <p:cNvPr id="29" name="Rounded Rectangle 28"/>
          <p:cNvSpPr/>
          <p:nvPr/>
        </p:nvSpPr>
        <p:spPr bwMode="auto">
          <a:xfrm>
            <a:off x="2894655" y="3614626"/>
            <a:ext cx="2286000" cy="2286000"/>
          </a:xfrm>
          <a:prstGeom prst="roundRect">
            <a:avLst>
              <a:gd name="adj" fmla="val 10792"/>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square" lIns="186521" rIns="186521" rtlCol="0" anchor="ctr">
            <a:noAutofit/>
          </a:bodyPr>
          <a:lstStyle/>
          <a:p>
            <a:pPr lvl="0"/>
            <a:endParaRPr lang="en-US" altLang="zh-CN" sz="918" dirty="0">
              <a:solidFill>
                <a:schemeClr val="tx1">
                  <a:lumMod val="75000"/>
                  <a:lumOff val="25000"/>
                  <a:alpha val="99000"/>
                </a:schemeClr>
              </a:solidFill>
            </a:endParaRPr>
          </a:p>
        </p:txBody>
      </p:sp>
      <p:sp>
        <p:nvSpPr>
          <p:cNvPr id="82" name="Rectangle 81"/>
          <p:cNvSpPr/>
          <p:nvPr/>
        </p:nvSpPr>
        <p:spPr bwMode="auto">
          <a:xfrm>
            <a:off x="5038010" y="1942270"/>
            <a:ext cx="2286000" cy="2286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408011">
              <a:spcBef>
                <a:spcPct val="0"/>
              </a:spcBef>
              <a:spcAft>
                <a:spcPct val="35000"/>
              </a:spcAft>
            </a:pPr>
            <a:r>
              <a:rPr lang="en-US" b="1" dirty="0" smtClean="0">
                <a:ln>
                  <a:solidFill>
                    <a:schemeClr val="bg1">
                      <a:alpha val="0"/>
                    </a:schemeClr>
                  </a:solidFill>
                </a:ln>
                <a:solidFill>
                  <a:schemeClr val="bg1"/>
                </a:solidFill>
              </a:rPr>
              <a:t>Home Use Program  </a:t>
            </a:r>
            <a:endParaRPr lang="en-US" sz="1224" dirty="0"/>
          </a:p>
          <a:p>
            <a:pPr defTabSz="408011">
              <a:lnSpc>
                <a:spcPct val="90000"/>
              </a:lnSpc>
              <a:spcBef>
                <a:spcPct val="0"/>
              </a:spcBef>
              <a:spcAft>
                <a:spcPts val="612"/>
              </a:spcAft>
            </a:pPr>
            <a:r>
              <a:rPr lang="en-US" sz="1400" dirty="0">
                <a:solidFill>
                  <a:schemeClr val="bg1"/>
                </a:solidFill>
              </a:rPr>
              <a:t>Discounted software for educators’ home use.</a:t>
            </a:r>
          </a:p>
          <a:p>
            <a:pPr defTabSz="408011">
              <a:lnSpc>
                <a:spcPct val="90000"/>
              </a:lnSpc>
              <a:spcBef>
                <a:spcPct val="0"/>
              </a:spcBef>
              <a:spcAft>
                <a:spcPts val="612"/>
              </a:spcAft>
            </a:pPr>
            <a:r>
              <a:rPr lang="en-US" sz="1400" dirty="0">
                <a:solidFill>
                  <a:schemeClr val="bg1"/>
                </a:solidFill>
              </a:rPr>
              <a:t>Electronic delivery (</a:t>
            </a:r>
            <a:r>
              <a:rPr lang="en-US" sz="1400" dirty="0" err="1">
                <a:solidFill>
                  <a:schemeClr val="bg1"/>
                </a:solidFill>
              </a:rPr>
              <a:t>eHUP</a:t>
            </a:r>
            <a:r>
              <a:rPr lang="en-US" sz="1400" dirty="0">
                <a:solidFill>
                  <a:schemeClr val="bg1"/>
                </a:solidFill>
              </a:rPr>
              <a:t>) eliminates need for WAH administration, reduces deployment cost &amp; import duties, and is a “green” alternative.</a:t>
            </a:r>
          </a:p>
          <a:p>
            <a:pPr lvl="0" defTabSz="589349">
              <a:lnSpc>
                <a:spcPct val="90000"/>
              </a:lnSpc>
              <a:spcBef>
                <a:spcPct val="0"/>
              </a:spcBef>
              <a:spcAft>
                <a:spcPct val="35000"/>
              </a:spcAft>
            </a:pPr>
            <a:endParaRPr lang="en-US" sz="1224" dirty="0">
              <a:solidFill>
                <a:srgbClr val="FFFFFF"/>
              </a:solidFill>
            </a:endParaRPr>
          </a:p>
        </p:txBody>
      </p:sp>
      <p:sp>
        <p:nvSpPr>
          <p:cNvPr id="84" name="Rectangle 83"/>
          <p:cNvSpPr/>
          <p:nvPr/>
        </p:nvSpPr>
        <p:spPr bwMode="auto">
          <a:xfrm>
            <a:off x="7318268" y="1942270"/>
            <a:ext cx="2286000" cy="22860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lvl="2" defTabSz="408011">
              <a:spcBef>
                <a:spcPct val="0"/>
              </a:spcBef>
              <a:spcAft>
                <a:spcPct val="35000"/>
              </a:spcAft>
            </a:pPr>
            <a:r>
              <a:rPr lang="en-US" b="1" dirty="0" smtClean="0">
                <a:solidFill>
                  <a:schemeClr val="bg1"/>
                </a:solidFill>
              </a:rPr>
              <a:t>eLearning</a:t>
            </a:r>
            <a:endParaRPr lang="en-US" sz="1224" dirty="0">
              <a:solidFill>
                <a:schemeClr val="bg1"/>
              </a:solidFill>
            </a:endParaRPr>
          </a:p>
          <a:p>
            <a:pPr marL="0" lvl="1" defTabSz="408011">
              <a:lnSpc>
                <a:spcPct val="90000"/>
              </a:lnSpc>
              <a:spcBef>
                <a:spcPct val="0"/>
              </a:spcBef>
              <a:spcAft>
                <a:spcPct val="15000"/>
              </a:spcAft>
            </a:pPr>
            <a:r>
              <a:rPr lang="en-US" sz="1400" dirty="0">
                <a:solidFill>
                  <a:schemeClr val="bg1"/>
                </a:solidFill>
              </a:rPr>
              <a:t>Self-paced trainings help you faculty, staff, and students learn to use the latest software and improve productivity and classroom learning while reducing your support costs.</a:t>
            </a:r>
          </a:p>
          <a:p>
            <a:pPr lvl="0" defTabSz="589349">
              <a:lnSpc>
                <a:spcPct val="90000"/>
              </a:lnSpc>
              <a:spcBef>
                <a:spcPct val="0"/>
              </a:spcBef>
              <a:spcAft>
                <a:spcPct val="35000"/>
              </a:spcAft>
            </a:pPr>
            <a:endParaRPr lang="en-US" sz="1224" dirty="0">
              <a:solidFill>
                <a:schemeClr val="bg1"/>
              </a:solidFill>
            </a:endParaRPr>
          </a:p>
        </p:txBody>
      </p:sp>
      <p:sp>
        <p:nvSpPr>
          <p:cNvPr id="85" name="Rectangle 84"/>
          <p:cNvSpPr/>
          <p:nvPr/>
        </p:nvSpPr>
        <p:spPr bwMode="auto">
          <a:xfrm>
            <a:off x="5032268" y="4228270"/>
            <a:ext cx="2286000" cy="2286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408011">
              <a:spcBef>
                <a:spcPct val="0"/>
              </a:spcBef>
              <a:spcAft>
                <a:spcPct val="35000"/>
              </a:spcAft>
            </a:pPr>
            <a:r>
              <a:rPr lang="en-US" b="1" dirty="0" smtClean="0">
                <a:solidFill>
                  <a:schemeClr val="bg1"/>
                </a:solidFill>
              </a:rPr>
              <a:t>Roaming Use Rights</a:t>
            </a:r>
            <a:endParaRPr lang="en-US" sz="1224" dirty="0">
              <a:solidFill>
                <a:schemeClr val="bg1"/>
              </a:solidFill>
            </a:endParaRPr>
          </a:p>
          <a:p>
            <a:pPr>
              <a:lnSpc>
                <a:spcPct val="90000"/>
              </a:lnSpc>
              <a:spcAft>
                <a:spcPts val="612"/>
              </a:spcAft>
            </a:pPr>
            <a:r>
              <a:rPr lang="en-US" sz="1300" dirty="0">
                <a:solidFill>
                  <a:schemeClr val="bg1"/>
                </a:solidFill>
              </a:rPr>
              <a:t>Allow your users to remotely access software on their virtual desktops from third-party devices such as home PCs and internet kiosks.</a:t>
            </a:r>
          </a:p>
          <a:p>
            <a:pPr>
              <a:lnSpc>
                <a:spcPct val="90000"/>
              </a:lnSpc>
            </a:pPr>
            <a:r>
              <a:rPr lang="en-US" sz="1300" dirty="0">
                <a:solidFill>
                  <a:schemeClr val="bg1"/>
                </a:solidFill>
              </a:rPr>
              <a:t>Roaming rights + VDA reduce the need for WAH deployment.</a:t>
            </a:r>
          </a:p>
          <a:p>
            <a:pPr lvl="0" defTabSz="589349">
              <a:lnSpc>
                <a:spcPct val="90000"/>
              </a:lnSpc>
              <a:spcBef>
                <a:spcPct val="0"/>
              </a:spcBef>
              <a:spcAft>
                <a:spcPct val="35000"/>
              </a:spcAft>
            </a:pPr>
            <a:endParaRPr lang="en-US" sz="1224" dirty="0">
              <a:solidFill>
                <a:schemeClr val="bg1"/>
              </a:solidFill>
            </a:endParaRPr>
          </a:p>
        </p:txBody>
      </p:sp>
      <p:sp>
        <p:nvSpPr>
          <p:cNvPr id="86" name="Rectangle 85"/>
          <p:cNvSpPr/>
          <p:nvPr/>
        </p:nvSpPr>
        <p:spPr bwMode="auto">
          <a:xfrm>
            <a:off x="2746268" y="4228270"/>
            <a:ext cx="2286000" cy="22860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408011">
              <a:spcBef>
                <a:spcPct val="0"/>
              </a:spcBef>
              <a:spcAft>
                <a:spcPct val="35000"/>
              </a:spcAft>
            </a:pPr>
            <a:r>
              <a:rPr lang="en-US" b="1" dirty="0" smtClean="0">
                <a:ln>
                  <a:solidFill>
                    <a:schemeClr val="bg1">
                      <a:alpha val="0"/>
                    </a:schemeClr>
                  </a:solidFill>
                </a:ln>
                <a:solidFill>
                  <a:schemeClr val="bg1"/>
                </a:solidFill>
              </a:rPr>
              <a:t>Windows VDA</a:t>
            </a:r>
            <a:endParaRPr lang="en-US" sz="1224" dirty="0">
              <a:solidFill>
                <a:schemeClr val="bg1"/>
              </a:solidFill>
            </a:endParaRPr>
          </a:p>
          <a:p>
            <a:pPr marL="0" lvl="1" defTabSz="408011">
              <a:lnSpc>
                <a:spcPct val="90000"/>
              </a:lnSpc>
              <a:spcBef>
                <a:spcPct val="0"/>
              </a:spcBef>
              <a:spcAft>
                <a:spcPct val="15000"/>
              </a:spcAft>
            </a:pPr>
            <a:r>
              <a:rPr lang="en-US" sz="1400" dirty="0">
                <a:solidFill>
                  <a:schemeClr val="bg1"/>
                </a:solidFill>
              </a:rPr>
              <a:t>Windows Virtual Desktop Access (VDA) with your Windows upgrade license allows access to software in VDI environments and to remotely access virtual desktops from third-party devices such as home PCs.</a:t>
            </a:r>
          </a:p>
          <a:p>
            <a:pPr lvl="0" defTabSz="589349">
              <a:lnSpc>
                <a:spcPct val="90000"/>
              </a:lnSpc>
              <a:spcBef>
                <a:spcPct val="0"/>
              </a:spcBef>
              <a:spcAft>
                <a:spcPct val="35000"/>
              </a:spcAft>
            </a:pPr>
            <a:endParaRPr lang="en-US" sz="1224" dirty="0">
              <a:solidFill>
                <a:schemeClr val="bg1"/>
              </a:solidFill>
            </a:endParaRPr>
          </a:p>
        </p:txBody>
      </p:sp>
      <p:pic>
        <p:nvPicPr>
          <p:cNvPr id="23" name="Picture 22" descr="C:\Users\v-simmil\Desktop\DVD_ART\Artwork_Imagery\Photos_for_PPT\Soft-edge_photos\FY06 Brand - Vista Education\Windows Vista Edu FY06 Amy woman girl smiling arms crossed desktop monitors classroom sitting.png"/>
          <p:cNvPicPr preferRelativeResize="0">
            <a:picLocks noChangeArrowheads="1"/>
          </p:cNvPicPr>
          <p:nvPr/>
        </p:nvPicPr>
        <p:blipFill rotWithShape="1">
          <a:blip r:embed="rId3" cstate="email">
            <a:extLst>
              <a:ext uri="{28A0092B-C50C-407E-A947-70E740481C1C}">
                <a14:useLocalDpi xmlns:a14="http://schemas.microsoft.com/office/drawing/2010/main"/>
              </a:ext>
            </a:extLst>
          </a:blip>
          <a:srcRect l="9840" t="12499" r="8244" b="8628"/>
          <a:stretch/>
        </p:blipFill>
        <p:spPr bwMode="auto">
          <a:xfrm>
            <a:off x="7318268" y="4228270"/>
            <a:ext cx="2286000" cy="2286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1"/>
          </p:nvPr>
        </p:nvSpPr>
        <p:spPr/>
        <p:txBody>
          <a:bodyPr/>
          <a:lstStyle/>
          <a:p>
            <a:fld id="{894E8EF0-91FF-4791-8529-F57CE0475C15}" type="slidenum">
              <a:rPr lang="en-US" smtClean="0"/>
              <a:pPr/>
              <a:t>9</a:t>
            </a:fld>
            <a:endParaRPr lang="en-US" dirty="0"/>
          </a:p>
        </p:txBody>
      </p:sp>
    </p:spTree>
    <p:extLst>
      <p:ext uri="{BB962C8B-B14F-4D97-AF65-F5344CB8AC3E}">
        <p14:creationId xmlns:p14="http://schemas.microsoft.com/office/powerpoint/2010/main" val="264775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WLP 08-12 16x9 Light Internal">
  <a:themeElements>
    <a:clrScheme name="WWLP 2012 colors">
      <a:dk1>
        <a:srgbClr val="4F4F4F"/>
      </a:dk1>
      <a:lt1>
        <a:srgbClr val="FFFFFF"/>
      </a:lt1>
      <a:dk2>
        <a:srgbClr val="000000"/>
      </a:dk2>
      <a:lt2>
        <a:srgbClr val="FFFFFF"/>
      </a:lt2>
      <a:accent1>
        <a:srgbClr val="68217A"/>
      </a:accent1>
      <a:accent2>
        <a:srgbClr val="B3009D"/>
      </a:accent2>
      <a:accent3>
        <a:srgbClr val="959595"/>
      </a:accent3>
      <a:accent4>
        <a:srgbClr val="4F4F4F"/>
      </a:accent4>
      <a:accent5>
        <a:srgbClr val="00BBF1"/>
      </a:accent5>
      <a:accent6>
        <a:srgbClr val="FF8B00"/>
      </a:accent6>
      <a:hlink>
        <a:srgbClr val="68217A"/>
      </a:hlink>
      <a:folHlink>
        <a:srgbClr val="4F4F4F"/>
      </a:folHlink>
    </a:clrScheme>
    <a:fontScheme name="WWLP 2012 Segoe UI">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noAutofit/>
      </a:bodyPr>
      <a:lstStyle>
        <a:defPPr marL="231775" indent="-231775">
          <a:spcAft>
            <a:spcPts val="600"/>
          </a:spcAft>
          <a:buSzPct val="70000"/>
          <a:buFont typeface="Wingdings 3" pitchFamily="18" charset="2"/>
          <a:buChar char="}"/>
          <a:defRPr sz="2400" spc="-70"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BA3900907D874E9126C682E8C732E6" ma:contentTypeVersion="1" ma:contentTypeDescription="Create a new document." ma:contentTypeScope="" ma:versionID="4cbaa9ac4cea18d94cd7c5da5e255369">
  <xsd:schema xmlns:xsd="http://www.w3.org/2001/XMLSchema" xmlns:xs="http://www.w3.org/2001/XMLSchema" xmlns:p="http://schemas.microsoft.com/office/2006/metadata/properties" xmlns:ns3="8f7c7340-eb00-4c47-bbae-c82231685c65" targetNamespace="http://schemas.microsoft.com/office/2006/metadata/properties" ma:root="true" ma:fieldsID="527409a16b19469a999cfa11850b69ff" ns3:_="">
    <xsd:import namespace="8f7c7340-eb00-4c47-bbae-c82231685c6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7c7340-eb00-4c47-bbae-c82231685c6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593DF68-DD79-45E8-8CA8-7F6F2AEF65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7c7340-eb00-4c47-bbae-c82231685c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purl.org/dc/elements/1.1/"/>
    <ds:schemaRef ds:uri="http://purl.org/dc/dcmitype/"/>
    <ds:schemaRef ds:uri="http://schemas.microsoft.com/office/2006/metadata/properties"/>
    <ds:schemaRef ds:uri="http://schemas.microsoft.com/office/2006/documentManagement/types"/>
    <ds:schemaRef ds:uri="http://purl.org/dc/terms/"/>
    <ds:schemaRef ds:uri="8f7c7340-eb00-4c47-bbae-c82231685c65"/>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WWLP 2012 internal widescreen light_0812</Template>
  <TotalTime>18864</TotalTime>
  <Words>4426</Words>
  <Application>Microsoft Office PowerPoint</Application>
  <PresentationFormat>Custom</PresentationFormat>
  <Paragraphs>583</Paragraphs>
  <Slides>38</Slides>
  <Notes>26</Notes>
  <HiddenSlides>1</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WWLP 08-12 16x9 Light Internal</vt:lpstr>
      <vt:lpstr>Overview</vt:lpstr>
      <vt:lpstr>Program Overview</vt:lpstr>
      <vt:lpstr>Microsoft Solutions for Academic Institutions Microsoft’s commitment is to help students and educators throughout the world realize their full potential </vt:lpstr>
      <vt:lpstr>Who qualifies for EES? </vt:lpstr>
      <vt:lpstr>EES Customers Benefits</vt:lpstr>
      <vt:lpstr>Student Advantage</vt:lpstr>
      <vt:lpstr>EES Partner Benefits</vt:lpstr>
      <vt:lpstr>EES Includes Software Assurance</vt:lpstr>
      <vt:lpstr>Additional Benefits Included with EES  </vt:lpstr>
      <vt:lpstr>Contract Options</vt:lpstr>
      <vt:lpstr>How to Buy</vt:lpstr>
      <vt:lpstr>OVS-ES Contract Options </vt:lpstr>
      <vt:lpstr>OVS-ES Subscription Term</vt:lpstr>
      <vt:lpstr>Up-To-Date (UTD) Discount for OVS-ES*</vt:lpstr>
      <vt:lpstr>Licensing On-Premises Software through EES</vt:lpstr>
      <vt:lpstr>Counting Faculty/Staff FTE Employees  </vt:lpstr>
      <vt:lpstr>Qualifying for OVS-ES with On-Premises Software </vt:lpstr>
      <vt:lpstr>Desktop Platform Product Options</vt:lpstr>
      <vt:lpstr>Additional Software Products </vt:lpstr>
      <vt:lpstr>Licensing Online Services through EES</vt:lpstr>
      <vt:lpstr>Office 365 At a Glance</vt:lpstr>
      <vt:lpstr>Value of Microsoft Office 365 Education</vt:lpstr>
      <vt:lpstr>Office 365 Education Plans</vt:lpstr>
      <vt:lpstr>Partner Services Opportunities</vt:lpstr>
      <vt:lpstr>Recommended sales approach</vt:lpstr>
      <vt:lpstr>Selling with Free Office 365 Education A2</vt:lpstr>
      <vt:lpstr>Office 365 Education in OVS-ES</vt:lpstr>
      <vt:lpstr>Ordering Office 365 via OVS-ES</vt:lpstr>
      <vt:lpstr>Adding Free and Paid Office 365 Plans to OVS-ES</vt:lpstr>
      <vt:lpstr>On-premises Rights with Office 365 Plans</vt:lpstr>
      <vt:lpstr>The Student Option</vt:lpstr>
      <vt:lpstr>The Student Option </vt:lpstr>
      <vt:lpstr>Two Ways to License Office for Students</vt:lpstr>
      <vt:lpstr>Appendix</vt:lpstr>
      <vt:lpstr>Microsoft DreamSpark</vt:lpstr>
      <vt:lpstr>Microsoft IT Academy Program</vt:lpstr>
      <vt:lpstr>What’s included with Office 365 ProPlus</vt:lpstr>
      <vt:lpstr>EES At-a-Glance</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Setup  Guides &amp; Guidelines</dc:title>
  <dc:subject>&lt;Event Name&gt;</dc:subject>
  <dc:creator>Mary Feil-Jacobs</dc:creator>
  <cp:keywords>&lt;Any Related Keywords&gt;</cp:keywords>
  <dc:description>Template: _x000d_
Formatting: _x000d_
Event Date: _x000d_
Event Location: _x000d_
Audience Type:</dc:description>
  <cp:lastModifiedBy>Collopy, Brian</cp:lastModifiedBy>
  <cp:revision>760</cp:revision>
  <dcterms:created xsi:type="dcterms:W3CDTF">2012-05-22T07:38:31Z</dcterms:created>
  <dcterms:modified xsi:type="dcterms:W3CDTF">2014-02-19T18:26:19Z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0x010100EABA3900907D874E9126C682E8C732E6</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